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6"/>
  </p:notesMasterIdLst>
  <p:handoutMasterIdLst>
    <p:handoutMasterId r:id="rId17"/>
  </p:handoutMasterIdLst>
  <p:sldIdLst>
    <p:sldId id="257" r:id="rId2"/>
    <p:sldId id="302" r:id="rId3"/>
    <p:sldId id="309" r:id="rId4"/>
    <p:sldId id="317" r:id="rId5"/>
    <p:sldId id="321" r:id="rId6"/>
    <p:sldId id="312" r:id="rId7"/>
    <p:sldId id="316" r:id="rId8"/>
    <p:sldId id="313" r:id="rId9"/>
    <p:sldId id="314" r:id="rId10"/>
    <p:sldId id="318" r:id="rId11"/>
    <p:sldId id="315" r:id="rId12"/>
    <p:sldId id="323" r:id="rId13"/>
    <p:sldId id="319" r:id="rId14"/>
    <p:sldId id="320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olak Maciej" initials="MM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9587" autoAdjust="0"/>
  </p:normalViewPr>
  <p:slideViewPr>
    <p:cSldViewPr>
      <p:cViewPr varScale="1">
        <p:scale>
          <a:sx n="115" d="100"/>
          <a:sy n="115" d="100"/>
        </p:scale>
        <p:origin x="149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74E7F0-5254-42C9-AEE0-A73A6CD9F615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B4604D-E65F-48AE-9908-1607B3D3E82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67335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793755-2986-431C-8950-5D667DADAE22}" type="datetimeFigureOut">
              <a:rPr lang="cs-CZ" smtClean="0"/>
              <a:pPr/>
              <a:t>3.4.2019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1DCCE-12DA-48C1-94C6-39C361F4F0B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21231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29617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37643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79139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4627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7807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5432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84391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8512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834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56578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1DCCE-12DA-48C1-94C6-39C361F4F0BE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88310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459FD5-CAFD-4C91-87A4-967B4ECD3BC1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97-77DF-452D-A29D-C516990C1B44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B35A7-484A-4746-8293-8D7428355A3F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688072-965B-45F9-A6A6-8212FA7941D3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D45E-14E1-4BD8-ABED-285126D84F97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16DA39-AABE-41FC-8D6F-D97005902F82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22CDD-74B6-4AA0-8102-61E30962DC3C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B4639-1AE7-409A-956D-B1617291F1F7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0CDC6-FE13-4A3A-80B2-7CE9795CE676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957A81-A58D-4F3D-BDC4-B1D4B55F5132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F00CAD-A57F-4AD6-B138-AFEF98ECAE3D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8F6A517-C700-400F-BC6B-BA1ADE20869C}" type="datetime1">
              <a:rPr lang="cs-CZ" smtClean="0"/>
              <a:pPr/>
              <a:t>3.4.2019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pl-PL" smtClean="0"/>
              <a:t>Interreg V-A Česká republika – Polsko   Společný sekretariát, Jeremenkova 40b, Olomouc  www.cz-pl.eu    email: js.olomouc@crr.cz </a:t>
            </a: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385FE7-624C-4736-9B0E-1EA4EE346A7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sldNum="0"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hyperlink" Target="mailto:karolina.jesionek@crr.cz" TargetMode="External"/><Relationship Id="rId5" Type="http://schemas.openxmlformats.org/officeDocument/2006/relationships/hyperlink" Target="mailto:martina.vojtaskova@crr.cz" TargetMode="External"/><Relationship Id="rId4" Type="http://schemas.openxmlformats.org/officeDocument/2006/relationships/hyperlink" Target="mailto:hedvika.jahnova@crr.cz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51520" y="6021288"/>
            <a:ext cx="8568951" cy="504057"/>
          </a:xfrm>
        </p:spPr>
        <p:txBody>
          <a:bodyPr/>
          <a:lstStyle/>
          <a:p>
            <a:r>
              <a:rPr lang="pl-PL" dirty="0" smtClean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Olomouc </a:t>
            </a:r>
          </a:p>
          <a:p>
            <a:r>
              <a:rPr lang="pl-PL" b="1" dirty="0" smtClean="0"/>
              <a:t>www.cz-pl.eu</a:t>
            </a:r>
            <a:r>
              <a:rPr lang="pl-PL" dirty="0"/>
              <a:t>	</a:t>
            </a:r>
            <a:r>
              <a:rPr lang="pl-PL" dirty="0" smtClean="0"/>
              <a:t>			email: js.olomouc@crr.cz</a:t>
            </a:r>
            <a:endParaRPr lang="cs-CZ" dirty="0"/>
          </a:p>
          <a:p>
            <a:endParaRPr lang="pl-PL" dirty="0" smtClean="0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0" y="980728"/>
            <a:ext cx="9144000" cy="5760640"/>
          </a:xfrm>
        </p:spPr>
        <p:txBody>
          <a:bodyPr/>
          <a:lstStyle/>
          <a:p>
            <a:pPr>
              <a:spcBef>
                <a:spcPts val="3000"/>
              </a:spcBef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cs-CZ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INTERREG V-A Česká republika – Polsko</a:t>
            </a:r>
            <a:br>
              <a:rPr lang="cs-CZ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Školení pro příjemce programu </a:t>
            </a:r>
            <a:r>
              <a:rPr lang="pl-PL" sz="2800" b="1" dirty="0" smtClean="0"/>
              <a:t>Interreg </a:t>
            </a:r>
            <a:r>
              <a:rPr lang="pl-PL" sz="2800" b="1" dirty="0"/>
              <a:t>V-A </a:t>
            </a:r>
            <a:r>
              <a:rPr lang="cs-CZ" altLang="pl-PL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Česká republika - Polsko</a:t>
            </a:r>
            <a:r>
              <a:rPr lang="pl-PL" sz="2800" b="1" dirty="0"/>
              <a:t/>
            </a:r>
            <a:br>
              <a:rPr lang="pl-PL" sz="2800" b="1" dirty="0"/>
            </a:br>
            <a:r>
              <a:rPr lang="pl-PL" sz="2800" b="1" dirty="0"/>
              <a:t/>
            </a:r>
            <a:br>
              <a:rPr lang="pl-PL" sz="2800" b="1" dirty="0"/>
            </a:br>
            <a:r>
              <a:rPr lang="cs-CZ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Žádost o změnu</a:t>
            </a:r>
            <a:r>
              <a:rPr lang="cs-CZ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altLang="pl-PL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altLang="pl-PL" sz="2800" b="1" dirty="0" smtClean="0"/>
              <a:t>Hradec Králové, 04.04.2019</a:t>
            </a:r>
            <a:r>
              <a:rPr lang="pl-PL" altLang="pl-PL" sz="2800" b="1" dirty="0" smtClean="0"/>
              <a:t> </a:t>
            </a:r>
            <a:r>
              <a:rPr lang="pl-PL" altLang="pl-PL" sz="1800" b="1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altLang="pl-PL" sz="1800" b="1" dirty="0" smtClean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pl-PL" alt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altLang="pl-PL" sz="1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l-PL" altLang="pl-PL" sz="2000" dirty="0">
                <a:effectLst/>
              </a:rPr>
              <a:t/>
            </a:r>
            <a:br>
              <a:rPr lang="pl-PL" altLang="pl-PL" sz="2000" dirty="0">
                <a:effectLst/>
              </a:rPr>
            </a:br>
            <a:r>
              <a:rPr lang="pl-PL" altLang="pl-PL" sz="1600" dirty="0" smtClean="0">
                <a:effectLst/>
              </a:rPr>
              <a:t/>
            </a:r>
            <a:br>
              <a:rPr lang="pl-PL" altLang="pl-PL" sz="1600" dirty="0" smtClean="0">
                <a:effectLst/>
              </a:rPr>
            </a:br>
            <a:endParaRPr lang="pl-PL" sz="1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4648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8676456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323528" y="980727"/>
            <a:ext cx="7978080" cy="587727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lvl="0" indent="0">
              <a:buNone/>
            </a:pPr>
            <a:r>
              <a:rPr lang="cs-CZ" sz="5500" b="1" dirty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změn</a:t>
            </a:r>
          </a:p>
          <a:p>
            <a:pPr marL="0" lvl="0" indent="0">
              <a:buNone/>
            </a:pPr>
            <a:endParaRPr lang="pl-PL" sz="1500" b="1" dirty="0">
              <a:solidFill>
                <a:prstClr val="black">
                  <a:lumMod val="50000"/>
                  <a:lumOff val="50000"/>
                </a:prstClr>
              </a:solidFill>
            </a:endParaRPr>
          </a:p>
          <a:p>
            <a:pPr marL="0" lvl="0" indent="0">
              <a:buNone/>
            </a:pPr>
            <a:r>
              <a:rPr lang="pl-PL" sz="3800" b="1" dirty="0">
                <a:solidFill>
                  <a:srgbClr val="002060"/>
                </a:solidFill>
                <a:latin typeface="Palatino Linotype"/>
              </a:rPr>
              <a:t>Podstatné změny:</a:t>
            </a:r>
          </a:p>
          <a:p>
            <a:pPr marL="0" indent="0">
              <a:buNone/>
            </a:pPr>
            <a:endParaRPr lang="pl-PL" sz="27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pl-PL" sz="3800" b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b) Změny schvalované MV:</a:t>
            </a:r>
          </a:p>
          <a:p>
            <a:pPr marL="0" indent="0">
              <a:buNone/>
            </a:pPr>
            <a:endParaRPr lang="cs-CZ" sz="3500" b="1" dirty="0">
              <a:solidFill>
                <a:srgbClr val="002060"/>
              </a:solidFill>
              <a:latin typeface="+mn-lt"/>
            </a:endParaRPr>
          </a:p>
          <a:p>
            <a:endParaRPr lang="cs-CZ" sz="3500" b="1" dirty="0">
              <a:solidFill>
                <a:srgbClr val="002060"/>
              </a:solidFill>
              <a:latin typeface="+mn-lt"/>
            </a:endParaRPr>
          </a:p>
          <a:p>
            <a:pPr>
              <a:spcAft>
                <a:spcPts val="400"/>
              </a:spcAft>
            </a:pPr>
            <a:r>
              <a:rPr lang="pl-PL" sz="3500" b="1" dirty="0">
                <a:solidFill>
                  <a:srgbClr val="002060"/>
                </a:solidFill>
                <a:latin typeface="+mn-lt"/>
              </a:rPr>
              <a:t>zvýšení objemu dotace z Evropského fondu pro regionální rozvoj (na úrovni projektu) - navýšení dotace je možné max. o 30 % původní částky dotace, </a:t>
            </a:r>
          </a:p>
          <a:p>
            <a:pPr>
              <a:spcAft>
                <a:spcPts val="400"/>
              </a:spcAft>
            </a:pPr>
            <a:r>
              <a:rPr lang="pl-PL" sz="3500" b="1" dirty="0">
                <a:solidFill>
                  <a:srgbClr val="002060"/>
                </a:solidFill>
                <a:latin typeface="+mn-lt"/>
              </a:rPr>
              <a:t>změny aktivit projektu, které ovlivní cíle projektu/účel dotace projektu, </a:t>
            </a:r>
          </a:p>
          <a:p>
            <a:pPr>
              <a:spcAft>
                <a:spcPts val="400"/>
              </a:spcAft>
            </a:pPr>
            <a:r>
              <a:rPr lang="pl-PL" sz="3500" b="1" dirty="0">
                <a:solidFill>
                  <a:srgbClr val="002060"/>
                </a:solidFill>
                <a:latin typeface="+mn-lt"/>
              </a:rPr>
              <a:t>přesun prostředků mezi rozpočty jednotlivých partnerů o více než 20 000 EUR, </a:t>
            </a:r>
          </a:p>
          <a:p>
            <a:pPr>
              <a:spcAft>
                <a:spcPts val="400"/>
              </a:spcAft>
            </a:pPr>
            <a:r>
              <a:rPr lang="pl-PL" sz="3500" b="1" dirty="0">
                <a:solidFill>
                  <a:srgbClr val="002060"/>
                </a:solidFill>
                <a:latin typeface="+mn-lt"/>
              </a:rPr>
              <a:t>změna umístění projektu, </a:t>
            </a:r>
          </a:p>
          <a:p>
            <a:pPr>
              <a:spcAft>
                <a:spcPts val="400"/>
              </a:spcAft>
            </a:pPr>
            <a:r>
              <a:rPr lang="pl-PL" sz="3500" b="1" dirty="0">
                <a:solidFill>
                  <a:srgbClr val="002060"/>
                </a:solidFill>
                <a:latin typeface="+mn-lt"/>
              </a:rPr>
              <a:t>změna role zahraničního partnera v projektu, </a:t>
            </a:r>
          </a:p>
          <a:p>
            <a:pPr>
              <a:spcAft>
                <a:spcPts val="400"/>
              </a:spcAft>
            </a:pPr>
            <a:r>
              <a:rPr lang="pl-PL" sz="3500" b="1" dirty="0">
                <a:solidFill>
                  <a:srgbClr val="002060"/>
                </a:solidFill>
                <a:latin typeface="+mn-lt"/>
              </a:rPr>
              <a:t>ostatní závažné změny, které mají vliv na cíle projektu </a:t>
            </a:r>
            <a:endParaRPr lang="pl-PL" sz="4300" b="1" dirty="0">
              <a:solidFill>
                <a:srgbClr val="002060"/>
              </a:solidFill>
              <a:latin typeface="+mn-lt"/>
            </a:endParaRPr>
          </a:p>
          <a:p>
            <a:pPr marL="0" indent="0" algn="ctr">
              <a:buNone/>
            </a:pPr>
            <a:endParaRPr lang="pl-PL" sz="4300" b="1" dirty="0" smtClean="0">
              <a:solidFill>
                <a:srgbClr val="FF000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600"/>
              </a:spcBef>
              <a:buNone/>
            </a:pPr>
            <a:r>
              <a:rPr lang="pl-PL" sz="3500" b="1" dirty="0">
                <a:solidFill>
                  <a:srgbClr val="FF0000"/>
                </a:solidFill>
              </a:rPr>
              <a:t>Pozor</a:t>
            </a:r>
            <a:r>
              <a:rPr lang="pl-PL" sz="3500" b="1" dirty="0" smtClean="0">
                <a:solidFill>
                  <a:srgbClr val="FF0000"/>
                </a:solidFill>
              </a:rPr>
              <a:t>! </a:t>
            </a:r>
            <a:r>
              <a:rPr lang="pl-PL" sz="3500" b="1" dirty="0">
                <a:solidFill>
                  <a:srgbClr val="FF0000"/>
                </a:solidFill>
              </a:rPr>
              <a:t>V případě, že změna vyžaduje schválení Monitorovacím výborem, musí být </a:t>
            </a:r>
            <a:r>
              <a:rPr lang="pl-PL" sz="3500" b="1" dirty="0" smtClean="0">
                <a:solidFill>
                  <a:srgbClr val="FF0000"/>
                </a:solidFill>
              </a:rPr>
              <a:t>oznámena minimálně </a:t>
            </a:r>
            <a:r>
              <a:rPr lang="pl-PL" sz="3500" b="1" dirty="0">
                <a:solidFill>
                  <a:srgbClr val="FF0000"/>
                </a:solidFill>
              </a:rPr>
              <a:t>4 týdny před termínem konání Monitorovacího výboru. Termíny konání </a:t>
            </a:r>
            <a:r>
              <a:rPr lang="pl-PL" sz="3500" b="1" dirty="0" smtClean="0">
                <a:solidFill>
                  <a:srgbClr val="FF0000"/>
                </a:solidFill>
              </a:rPr>
              <a:t>Monitorovacích výborů </a:t>
            </a:r>
            <a:r>
              <a:rPr lang="pl-PL" sz="3500" b="1" dirty="0">
                <a:solidFill>
                  <a:srgbClr val="FF0000"/>
                </a:solidFill>
              </a:rPr>
              <a:t>jsou zveřejňovány na stránkách programu www.cz-pl.eu. </a:t>
            </a:r>
          </a:p>
          <a:p>
            <a:pPr marL="0" indent="0">
              <a:buNone/>
            </a:pPr>
            <a:endParaRPr lang="pl-PL" sz="3200" b="1" dirty="0" smtClean="0">
              <a:solidFill>
                <a:srgbClr val="002060"/>
              </a:solidFill>
              <a:latin typeface="+mn-lt"/>
            </a:endParaRPr>
          </a:p>
          <a:p>
            <a:pPr>
              <a:buFontTx/>
              <a:buChar char="-"/>
            </a:pPr>
            <a:endParaRPr lang="pl-PL" sz="32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pl-PL" sz="2700" b="1" dirty="0">
                <a:solidFill>
                  <a:srgbClr val="002060"/>
                </a:solidFill>
                <a:latin typeface="+mn-lt"/>
              </a:rPr>
              <a:t>	</a:t>
            </a:r>
          </a:p>
          <a:p>
            <a:endParaRPr lang="pl-PL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b="1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cs-CZ" sz="22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0402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8676456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323528" y="980728"/>
            <a:ext cx="7978080" cy="5328592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l-PL" sz="2700" b="1" u="sng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buNone/>
            </a:pPr>
            <a:endParaRPr lang="pl-PL" sz="27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marL="0" indent="0">
              <a:buNone/>
            </a:pPr>
            <a:r>
              <a:rPr lang="cs-CZ" sz="6000" b="1" dirty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 administrace změny</a:t>
            </a:r>
            <a:endParaRPr lang="pl-PL" sz="6000" b="1" dirty="0">
              <a:solidFill>
                <a:srgbClr val="2F58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3800" b="1" dirty="0">
              <a:solidFill>
                <a:srgbClr val="002060"/>
              </a:solidFill>
              <a:latin typeface="+mn-lt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JS </a:t>
            </a:r>
            <a:r>
              <a:rPr lang="pl-PL" sz="3800" b="1" dirty="0">
                <a:solidFill>
                  <a:srgbClr val="002060"/>
                </a:solidFill>
                <a:latin typeface="+mn-lt"/>
              </a:rPr>
              <a:t>ověří úplnost a správnost ve Změnovém listu a v </a:t>
            </a: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žoz</a:t>
            </a:r>
            <a:endParaRPr lang="pl-PL" sz="3800" b="1" dirty="0">
              <a:solidFill>
                <a:srgbClr val="002060"/>
              </a:solidFill>
              <a:latin typeface="+mn-lt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rgbClr val="002060"/>
                </a:solidFill>
                <a:latin typeface="+mn-lt"/>
              </a:rPr>
              <a:t>Pokud nejsou podklady ke změně kompletní, JS vrátí žoz k úpravě s požadavkem </a:t>
            </a: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doplnění / opravy podkladů</a:t>
            </a:r>
            <a:endParaRPr lang="pl-PL" sz="3800" b="1" dirty="0">
              <a:solidFill>
                <a:srgbClr val="002060"/>
              </a:solidFill>
              <a:latin typeface="+mn-lt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rgbClr val="002060"/>
                </a:solidFill>
                <a:latin typeface="+mn-lt"/>
              </a:rPr>
              <a:t>JS prostřednictvím MS2014+ postoupí žoz příslušnému </a:t>
            </a: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kontrolorovi </a:t>
            </a:r>
            <a:r>
              <a:rPr lang="pl-PL" sz="3800" b="1" dirty="0">
                <a:solidFill>
                  <a:srgbClr val="002060"/>
                </a:solidFill>
                <a:latin typeface="+mn-lt"/>
              </a:rPr>
              <a:t>a ten ji posuzuje z hlediska oprávněnosti/zákonitosti </a:t>
            </a: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(a ŘO v případě podstatné změny)</a:t>
            </a:r>
            <a:endParaRPr lang="pl-PL" sz="3800" b="1" dirty="0">
              <a:solidFill>
                <a:srgbClr val="002060"/>
              </a:solidFill>
              <a:latin typeface="+mn-lt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rgbClr val="002060"/>
                </a:solidFill>
                <a:latin typeface="+mn-lt"/>
              </a:rPr>
              <a:t>Následně JS předá elektronicky formou depeše schválenou či neschválenou změnu spolu se všemi stanovisky, které se změny týkají ve Změnovém listu</a:t>
            </a: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.</a:t>
            </a:r>
            <a:endParaRPr lang="pl-PL" sz="3800" b="1" dirty="0">
              <a:solidFill>
                <a:srgbClr val="002060"/>
              </a:solidFill>
              <a:latin typeface="+mn-lt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rgbClr val="002060"/>
                </a:solidFill>
                <a:latin typeface="+mn-lt"/>
              </a:rPr>
              <a:t>JS zároveň změnu </a:t>
            </a: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schválí/zamítne </a:t>
            </a:r>
            <a:r>
              <a:rPr lang="pl-PL" sz="3800" b="1" dirty="0">
                <a:solidFill>
                  <a:srgbClr val="002060"/>
                </a:solidFill>
                <a:latin typeface="+mn-lt"/>
              </a:rPr>
              <a:t>v </a:t>
            </a: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systému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rgbClr val="002060"/>
                </a:solidFill>
                <a:latin typeface="+mn-lt"/>
              </a:rPr>
              <a:t>V případě souhlasu ŘO s předloženou žádostí o změnu </a:t>
            </a: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připraví </a:t>
            </a:r>
            <a:r>
              <a:rPr lang="pl-PL" sz="3800" b="1" dirty="0">
                <a:solidFill>
                  <a:srgbClr val="002060"/>
                </a:solidFill>
                <a:latin typeface="+mn-lt"/>
              </a:rPr>
              <a:t>JS </a:t>
            </a: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Změnové rozhodnutí / Dodatek </a:t>
            </a:r>
            <a:r>
              <a:rPr lang="pl-PL" sz="3800" b="1" dirty="0">
                <a:solidFill>
                  <a:srgbClr val="002060"/>
                </a:solidFill>
                <a:latin typeface="+mn-lt"/>
              </a:rPr>
              <a:t>ke </a:t>
            </a: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smlouvě </a:t>
            </a:r>
            <a:r>
              <a:rPr lang="pl-PL" sz="3800" b="1" dirty="0">
                <a:solidFill>
                  <a:srgbClr val="002060"/>
                </a:solidFill>
                <a:latin typeface="+mn-lt"/>
              </a:rPr>
              <a:t>a zadá aktualizované </a:t>
            </a:r>
            <a:r>
              <a:rPr lang="pl-PL" sz="3800" b="1" dirty="0" smtClean="0">
                <a:solidFill>
                  <a:srgbClr val="002060"/>
                </a:solidFill>
                <a:latin typeface="+mn-lt"/>
              </a:rPr>
              <a:t>údaje do </a:t>
            </a:r>
            <a:r>
              <a:rPr lang="pl-PL" sz="3800" b="1" dirty="0">
                <a:solidFill>
                  <a:srgbClr val="002060"/>
                </a:solidFill>
                <a:latin typeface="+mn-lt"/>
              </a:rPr>
              <a:t>MS2014+</a:t>
            </a:r>
            <a:endParaRPr lang="pl-PL" sz="27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FontTx/>
              <a:buChar char="-"/>
            </a:pPr>
            <a:endParaRPr lang="pl-PL" sz="32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pl-PL" sz="2700" b="1" dirty="0">
                <a:solidFill>
                  <a:srgbClr val="002060"/>
                </a:solidFill>
                <a:latin typeface="+mn-lt"/>
              </a:rPr>
              <a:t>	</a:t>
            </a:r>
          </a:p>
          <a:p>
            <a:endParaRPr lang="pl-PL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b="1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cs-CZ" sz="22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347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8676456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323528" y="980728"/>
            <a:ext cx="7978080" cy="532859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l-PL" sz="2700" b="1" u="sng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buNone/>
            </a:pPr>
            <a:endParaRPr lang="pl-PL" sz="48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marL="0" indent="0">
              <a:buNone/>
            </a:pPr>
            <a:r>
              <a:rPr lang="pl-PL" sz="9600" b="1" dirty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Nejčastější chyby při podávání </a:t>
            </a:r>
            <a:r>
              <a:rPr lang="pl-PL" sz="9600" b="1" dirty="0" smtClean="0">
                <a:solidFill>
                  <a:srgbClr val="2F58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žoz</a:t>
            </a:r>
          </a:p>
          <a:p>
            <a:pPr marL="0" indent="0">
              <a:buNone/>
            </a:pPr>
            <a:endParaRPr lang="pl-PL" sz="4600" b="1" dirty="0">
              <a:solidFill>
                <a:srgbClr val="2F58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6400" b="1" dirty="0" smtClean="0">
                <a:solidFill>
                  <a:srgbClr val="002060"/>
                </a:solidFill>
                <a:latin typeface="+mn-lt"/>
              </a:rPr>
              <a:t>nevyplněny </a:t>
            </a:r>
            <a:r>
              <a:rPr lang="pl-PL" sz="6400" b="1" dirty="0">
                <a:solidFill>
                  <a:srgbClr val="002060"/>
                </a:solidFill>
                <a:latin typeface="+mn-lt"/>
              </a:rPr>
              <a:t>příslušné karty/záložky v ISKP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6400" b="1" dirty="0" smtClean="0">
                <a:solidFill>
                  <a:srgbClr val="002060"/>
                </a:solidFill>
                <a:latin typeface="+mn-lt"/>
              </a:rPr>
              <a:t>žoz </a:t>
            </a:r>
            <a:r>
              <a:rPr lang="pl-PL" sz="6400" b="1" dirty="0">
                <a:solidFill>
                  <a:srgbClr val="002060"/>
                </a:solidFill>
                <a:latin typeface="+mn-lt"/>
              </a:rPr>
              <a:t>není podepsána oprávněnou osobou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6400" b="1" dirty="0">
                <a:solidFill>
                  <a:srgbClr val="002060"/>
                </a:solidFill>
                <a:latin typeface="+mn-lt"/>
              </a:rPr>
              <a:t>p</a:t>
            </a:r>
            <a:r>
              <a:rPr lang="pl-PL" sz="6400" b="1" dirty="0" smtClean="0">
                <a:solidFill>
                  <a:srgbClr val="002060"/>
                </a:solidFill>
                <a:latin typeface="+mn-lt"/>
              </a:rPr>
              <a:t>odání </a:t>
            </a:r>
            <a:r>
              <a:rPr lang="pl-PL" sz="6400" b="1" dirty="0">
                <a:solidFill>
                  <a:srgbClr val="002060"/>
                </a:solidFill>
                <a:latin typeface="+mn-lt"/>
              </a:rPr>
              <a:t>několika změn v rámci jedné změny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6400" b="1" dirty="0">
                <a:solidFill>
                  <a:srgbClr val="002060"/>
                </a:solidFill>
                <a:latin typeface="+mn-lt"/>
              </a:rPr>
              <a:t>Z</a:t>
            </a:r>
            <a:r>
              <a:rPr lang="pl-PL" sz="6400" b="1" dirty="0" smtClean="0">
                <a:solidFill>
                  <a:srgbClr val="002060"/>
                </a:solidFill>
                <a:latin typeface="+mn-lt"/>
              </a:rPr>
              <a:t>měnový </a:t>
            </a:r>
            <a:r>
              <a:rPr lang="pl-PL" sz="6400" b="1" dirty="0">
                <a:solidFill>
                  <a:srgbClr val="002060"/>
                </a:solidFill>
                <a:latin typeface="+mn-lt"/>
              </a:rPr>
              <a:t>list předložen ve formátu </a:t>
            </a:r>
            <a:r>
              <a:rPr lang="pl-PL" sz="6400" b="1" dirty="0" smtClean="0">
                <a:solidFill>
                  <a:srgbClr val="002060"/>
                </a:solidFill>
                <a:latin typeface="+mn-lt"/>
              </a:rPr>
              <a:t>pdf</a:t>
            </a:r>
            <a:endParaRPr lang="pl-PL" sz="64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6400" b="1" u="sng" dirty="0">
                <a:solidFill>
                  <a:srgbClr val="002060"/>
                </a:solidFill>
                <a:latin typeface="+mn-lt"/>
              </a:rPr>
              <a:t>Podrobný </a:t>
            </a:r>
            <a:r>
              <a:rPr lang="pl-PL" sz="6400" b="1" u="sng" dirty="0" smtClean="0">
                <a:solidFill>
                  <a:srgbClr val="002060"/>
                </a:solidFill>
                <a:latin typeface="+mn-lt"/>
              </a:rPr>
              <a:t>rozpočet</a:t>
            </a:r>
            <a:r>
              <a:rPr lang="pl-PL" sz="6400" b="1" dirty="0" smtClean="0">
                <a:solidFill>
                  <a:srgbClr val="002060"/>
                </a:solidFill>
                <a:latin typeface="+mn-lt"/>
              </a:rPr>
              <a:t>: </a:t>
            </a:r>
            <a:endParaRPr lang="pl-PL" sz="6400" b="1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6400" b="1" dirty="0">
                <a:solidFill>
                  <a:srgbClr val="002060"/>
                </a:solidFill>
                <a:latin typeface="+mn-lt"/>
              </a:rPr>
              <a:t>není podán na aktuální verzi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6400" b="1" dirty="0" smtClean="0">
                <a:solidFill>
                  <a:srgbClr val="002060"/>
                </a:solidFill>
                <a:latin typeface="+mn-lt"/>
              </a:rPr>
              <a:t>nejsou </a:t>
            </a:r>
            <a:r>
              <a:rPr lang="pl-PL" sz="6400" b="1" dirty="0">
                <a:solidFill>
                  <a:srgbClr val="002060"/>
                </a:solidFill>
                <a:latin typeface="+mn-lt"/>
              </a:rPr>
              <a:t>barevně vyznačeny změny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6400" b="1" dirty="0" smtClean="0">
                <a:solidFill>
                  <a:srgbClr val="002060"/>
                </a:solidFill>
                <a:latin typeface="+mn-lt"/>
              </a:rPr>
              <a:t>při </a:t>
            </a:r>
            <a:r>
              <a:rPr lang="pl-PL" sz="6400" b="1" dirty="0">
                <a:solidFill>
                  <a:srgbClr val="002060"/>
                </a:solidFill>
                <a:latin typeface="+mn-lt"/>
              </a:rPr>
              <a:t>změně popisu položky chybí překlad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6400" b="1" dirty="0" smtClean="0">
                <a:solidFill>
                  <a:srgbClr val="002060"/>
                </a:solidFill>
                <a:latin typeface="+mn-lt"/>
              </a:rPr>
              <a:t>nesoulad </a:t>
            </a:r>
            <a:r>
              <a:rPr lang="pl-PL" sz="6400" b="1" dirty="0">
                <a:solidFill>
                  <a:srgbClr val="002060"/>
                </a:solidFill>
                <a:latin typeface="+mn-lt"/>
              </a:rPr>
              <a:t>mezi Změnovým listem a Podrobným </a:t>
            </a:r>
            <a:r>
              <a:rPr lang="pl-PL" sz="6400" b="1" dirty="0" smtClean="0">
                <a:solidFill>
                  <a:srgbClr val="002060"/>
                </a:solidFill>
                <a:latin typeface="+mn-lt"/>
              </a:rPr>
              <a:t>rozpočtem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pl-PL" sz="6400" b="1" dirty="0">
                <a:solidFill>
                  <a:srgbClr val="002060"/>
                </a:solidFill>
                <a:latin typeface="+mn-lt"/>
              </a:rPr>
              <a:t>Chybí / chybně vyplněna tabulka č. 18 Tabulka pro změnu rozpočtu projektu – </a:t>
            </a:r>
            <a:r>
              <a:rPr lang="pl-PL" sz="6400" b="1" dirty="0" smtClean="0">
                <a:solidFill>
                  <a:srgbClr val="002060"/>
                </a:solidFill>
                <a:latin typeface="+mn-lt"/>
              </a:rPr>
              <a:t>list za </a:t>
            </a:r>
            <a:r>
              <a:rPr lang="pl-PL" sz="6400" b="1" dirty="0">
                <a:solidFill>
                  <a:srgbClr val="002060"/>
                </a:solidFill>
                <a:latin typeface="+mn-lt"/>
              </a:rPr>
              <a:t>partnera i za projekt</a:t>
            </a:r>
          </a:p>
          <a:p>
            <a:pPr marL="742950" indent="-7429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endParaRPr lang="pl-PL" sz="5500" b="1" dirty="0" smtClean="0">
              <a:solidFill>
                <a:srgbClr val="002060"/>
              </a:solidFill>
              <a:latin typeface="+mn-lt"/>
            </a:endParaRPr>
          </a:p>
          <a:p>
            <a:pPr marL="742950" indent="-742950">
              <a:buFont typeface="+mj-lt"/>
              <a:buAutoNum type="arabicPeriod"/>
            </a:pPr>
            <a:endParaRPr lang="pl-PL" sz="3800" b="1" dirty="0" smtClean="0">
              <a:solidFill>
                <a:srgbClr val="002060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3800" b="1" dirty="0" smtClean="0">
              <a:solidFill>
                <a:srgbClr val="002060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38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pl-PL" sz="27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>
              <a:buFontTx/>
              <a:buChar char="-"/>
            </a:pPr>
            <a:endParaRPr lang="pl-PL" sz="32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pl-PL" sz="2700" b="1" dirty="0">
                <a:solidFill>
                  <a:srgbClr val="002060"/>
                </a:solidFill>
                <a:latin typeface="+mn-lt"/>
              </a:rPr>
              <a:t>	</a:t>
            </a:r>
          </a:p>
          <a:p>
            <a:endParaRPr lang="pl-PL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b="1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cs-CZ" sz="22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98180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8676456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323528" y="980728"/>
            <a:ext cx="7978080" cy="532859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pl-PL" sz="2700" b="1" u="sng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 algn="ctr">
              <a:buNone/>
            </a:pPr>
            <a:r>
              <a:rPr lang="pl-PL" sz="35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Konzultace žoz:</a:t>
            </a:r>
            <a:endParaRPr lang="pl-PL" sz="3500" b="1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pl-PL" sz="3500" b="1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fi-FI" sz="3200" b="1" dirty="0"/>
              <a:t>Hedvika Jahnová</a:t>
            </a:r>
            <a:r>
              <a:rPr lang="fi-FI" sz="3200" dirty="0"/>
              <a:t>, + 420 582 777 435, </a:t>
            </a:r>
            <a:endParaRPr lang="pl-PL" sz="3200" dirty="0" smtClean="0"/>
          </a:p>
          <a:p>
            <a:pPr marL="0" indent="0" algn="ctr">
              <a:buNone/>
            </a:pPr>
            <a:r>
              <a:rPr lang="fi-FI" sz="3200" dirty="0" smtClean="0"/>
              <a:t>E-mail</a:t>
            </a:r>
            <a:r>
              <a:rPr lang="fi-FI" sz="3200" dirty="0"/>
              <a:t>: </a:t>
            </a:r>
            <a:r>
              <a:rPr lang="fi-FI" sz="3200" dirty="0" smtClean="0">
                <a:hlinkClick r:id="rId4"/>
              </a:rPr>
              <a:t>hedvika.jahnova@crr.cz</a:t>
            </a:r>
            <a:endParaRPr lang="pl-PL" sz="3200" dirty="0" smtClean="0"/>
          </a:p>
          <a:p>
            <a:pPr marL="0" indent="0" algn="ctr">
              <a:buNone/>
            </a:pPr>
            <a:endParaRPr lang="pl-PL" sz="3200" dirty="0" smtClean="0"/>
          </a:p>
          <a:p>
            <a:pPr marL="0" indent="0" algn="ctr">
              <a:buNone/>
            </a:pPr>
            <a:r>
              <a:rPr lang="cs-CZ" sz="3200" b="1" dirty="0"/>
              <a:t>Martina Vojtášková</a:t>
            </a:r>
            <a:r>
              <a:rPr lang="cs-CZ" sz="3200" dirty="0"/>
              <a:t>, + 420 724 590 563, </a:t>
            </a:r>
            <a:endParaRPr lang="cs-CZ" sz="3200" dirty="0" smtClean="0"/>
          </a:p>
          <a:p>
            <a:pPr marL="0" indent="0" algn="ctr">
              <a:buNone/>
            </a:pPr>
            <a:r>
              <a:rPr lang="cs-CZ" sz="3200" dirty="0" smtClean="0"/>
              <a:t>E-mail</a:t>
            </a:r>
            <a:r>
              <a:rPr lang="cs-CZ" sz="3200" dirty="0"/>
              <a:t>: </a:t>
            </a:r>
            <a:r>
              <a:rPr lang="cs-CZ" sz="3200" dirty="0" smtClean="0">
                <a:hlinkClick r:id="rId5"/>
              </a:rPr>
              <a:t>martina.vojtaskova@crr.cz</a:t>
            </a:r>
            <a:endParaRPr lang="cs-CZ" sz="3200" dirty="0" smtClean="0"/>
          </a:p>
          <a:p>
            <a:pPr marL="0" indent="0" algn="ctr">
              <a:buNone/>
            </a:pPr>
            <a:endParaRPr lang="cs-CZ" sz="3200" dirty="0" smtClean="0"/>
          </a:p>
          <a:p>
            <a:pPr marL="0" indent="0" algn="ctr">
              <a:buNone/>
            </a:pPr>
            <a:r>
              <a:rPr lang="it-IT" sz="3200" b="1" dirty="0"/>
              <a:t>Karolina Jesionek</a:t>
            </a:r>
            <a:r>
              <a:rPr lang="it-IT" sz="3200" dirty="0"/>
              <a:t>, + 420 582 777 439, </a:t>
            </a:r>
            <a:endParaRPr lang="pl-PL" sz="3200" dirty="0" smtClean="0"/>
          </a:p>
          <a:p>
            <a:pPr marL="0" indent="0" algn="ctr">
              <a:buNone/>
            </a:pPr>
            <a:r>
              <a:rPr lang="it-IT" sz="3200" dirty="0" smtClean="0"/>
              <a:t>E-mail</a:t>
            </a:r>
            <a:r>
              <a:rPr lang="it-IT" sz="3200" dirty="0"/>
              <a:t>: </a:t>
            </a:r>
            <a:r>
              <a:rPr lang="it-IT" sz="3200" dirty="0">
                <a:hlinkClick r:id="rId6"/>
              </a:rPr>
              <a:t>karolina.jesionek@crr.cz</a:t>
            </a:r>
            <a:endParaRPr lang="pl-PL" sz="32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pl-PL" sz="2700" b="1" dirty="0">
                <a:solidFill>
                  <a:srgbClr val="002060"/>
                </a:solidFill>
                <a:latin typeface="+mn-lt"/>
              </a:rPr>
              <a:t>	</a:t>
            </a:r>
          </a:p>
          <a:p>
            <a:endParaRPr lang="pl-PL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b="1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cs-CZ" sz="22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025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1412776"/>
            <a:ext cx="8458200" cy="5976664"/>
          </a:xfrm>
        </p:spPr>
        <p:txBody>
          <a:bodyPr/>
          <a:lstStyle/>
          <a:p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/>
              <a:t/>
            </a:r>
            <a:br>
              <a:rPr lang="cs-CZ" sz="2800" dirty="0"/>
            </a:b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3000" b="1" cap="small" dirty="0" smtClean="0"/>
              <a:t>Děkuji za pozornost</a:t>
            </a:r>
            <a:br>
              <a:rPr lang="cs-CZ" sz="3000" b="1" cap="small" dirty="0" smtClean="0"/>
            </a:b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3000" b="1" dirty="0" smtClean="0"/>
              <a:t>Společný sekretariát</a:t>
            </a:r>
            <a:r>
              <a:rPr lang="cs-CZ" sz="3000" b="1" dirty="0"/>
              <a:t/>
            </a:r>
            <a:br>
              <a:rPr lang="cs-CZ" sz="3000" b="1" dirty="0"/>
            </a:b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800" dirty="0" smtClean="0">
                <a:effectLst/>
              </a:rPr>
              <a:t/>
            </a:r>
            <a:br>
              <a:rPr lang="cs-CZ" sz="2800" dirty="0" smtClean="0">
                <a:effectLst/>
              </a:rPr>
            </a:br>
            <a:r>
              <a:rPr lang="cs-CZ" sz="2800" dirty="0">
                <a:effectLst/>
              </a:rPr>
              <a:t/>
            </a:r>
            <a:br>
              <a:rPr lang="cs-CZ" sz="2800" dirty="0">
                <a:effectLst/>
              </a:rPr>
            </a:br>
            <a:r>
              <a:rPr lang="cs-CZ" sz="2800" dirty="0" smtClean="0">
                <a:effectLst/>
              </a:rPr>
              <a:t/>
            </a:r>
            <a:br>
              <a:rPr lang="cs-CZ" sz="2800" dirty="0" smtClean="0">
                <a:effectLst/>
              </a:rPr>
            </a:br>
            <a: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800" b="1" dirty="0">
              <a:solidFill>
                <a:schemeClr val="accent3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>
          <a:xfrm>
            <a:off x="287524" y="6093296"/>
            <a:ext cx="8568952" cy="569259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980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0" y="620688"/>
            <a:ext cx="8229600" cy="1224136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/>
            </a:r>
            <a:br>
              <a:rPr lang="pl-PL" altLang="pl-PL" sz="3200" b="1" dirty="0" smtClean="0"/>
            </a:br>
            <a:r>
              <a:rPr lang="pl-PL" altLang="pl-PL" sz="3200" b="1" dirty="0" smtClean="0"/>
              <a:t>	Základní dokumenty</a:t>
            </a:r>
            <a:endParaRPr lang="pl-PL" sz="36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556793"/>
            <a:ext cx="8424936" cy="4104456"/>
          </a:xfrm>
        </p:spPr>
        <p:txBody>
          <a:bodyPr>
            <a:normAutofit/>
          </a:bodyPr>
          <a:lstStyle/>
          <a:p>
            <a:pPr marL="0" indent="0" algn="just">
              <a:spcBef>
                <a:spcPts val="1200"/>
              </a:spcBef>
              <a:buNone/>
            </a:pPr>
            <a:endParaRPr lang="pl-PL" sz="20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marL="0" indent="0" algn="just">
              <a:spcBef>
                <a:spcPts val="1200"/>
              </a:spcBef>
              <a:buNone/>
            </a:pPr>
            <a:endParaRPr lang="pl-PL" sz="2000" b="1" dirty="0" smtClean="0">
              <a:solidFill>
                <a:schemeClr val="tx2">
                  <a:lumMod val="75000"/>
                </a:schemeClr>
              </a:solidFill>
              <a:latin typeface="+mn-lt"/>
            </a:endParaRP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pl-PL" b="1" dirty="0">
                <a:solidFill>
                  <a:srgbClr val="002060"/>
                </a:solidFill>
              </a:rPr>
              <a:t>Příručka pro příjemce / vždy aktuální </a:t>
            </a:r>
            <a:r>
              <a:rPr lang="pl-PL" b="1" dirty="0" smtClean="0">
                <a:solidFill>
                  <a:srgbClr val="002060"/>
                </a:solidFill>
              </a:rPr>
              <a:t>verze (str. 21)</a:t>
            </a:r>
            <a:endParaRPr lang="pl-PL" b="1" dirty="0">
              <a:solidFill>
                <a:srgbClr val="002060"/>
              </a:solidFill>
            </a:endParaRP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cs-CZ" b="1" dirty="0">
                <a:solidFill>
                  <a:srgbClr val="002060"/>
                </a:solidFill>
              </a:rPr>
              <a:t>Metodický pokyn Řídícího orgánu  - 1. 02. </a:t>
            </a:r>
            <a:r>
              <a:rPr lang="cs-CZ" b="1" dirty="0" smtClean="0">
                <a:solidFill>
                  <a:srgbClr val="002060"/>
                </a:solidFill>
              </a:rPr>
              <a:t>2019</a:t>
            </a: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cs-CZ" b="1" dirty="0">
                <a:solidFill>
                  <a:srgbClr val="002060"/>
                </a:solidFill>
              </a:rPr>
              <a:t>Příručka pro vyplnění žádosti o platbu a zprávy o realizaci, modulu veřejné </a:t>
            </a:r>
            <a:r>
              <a:rPr lang="cs-CZ" b="1" dirty="0" smtClean="0">
                <a:solidFill>
                  <a:srgbClr val="002060"/>
                </a:solidFill>
              </a:rPr>
              <a:t>zakázky (str. 51) </a:t>
            </a:r>
            <a:endParaRPr lang="cs-CZ" b="1" dirty="0">
              <a:solidFill>
                <a:srgbClr val="002060"/>
              </a:solidFill>
            </a:endParaRPr>
          </a:p>
          <a:p>
            <a:pPr algn="just">
              <a:spcBef>
                <a:spcPts val="1200"/>
              </a:spcBef>
              <a:buFont typeface="Wingdings" pitchFamily="2" charset="2"/>
              <a:buChar char="Ø"/>
            </a:pPr>
            <a:r>
              <a:rPr lang="pl-PL" b="1" dirty="0" smtClean="0">
                <a:solidFill>
                  <a:srgbClr val="002060"/>
                </a:solidFill>
              </a:rPr>
              <a:t>Evropské </a:t>
            </a:r>
            <a:r>
              <a:rPr lang="pl-PL" b="1" dirty="0">
                <a:solidFill>
                  <a:srgbClr val="002060"/>
                </a:solidFill>
              </a:rPr>
              <a:t>a národní právní předpisy</a:t>
            </a:r>
          </a:p>
        </p:txBody>
      </p:sp>
    </p:spTree>
    <p:extLst>
      <p:ext uri="{BB962C8B-B14F-4D97-AF65-F5344CB8AC3E}">
        <p14:creationId xmlns:p14="http://schemas.microsoft.com/office/powerpoint/2010/main" val="6271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179512" y="134076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457200" y="875891"/>
            <a:ext cx="8229600" cy="111294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>Zásady předkládání změn</a:t>
            </a:r>
            <a:r>
              <a:rPr lang="pl-PL" sz="2400" dirty="0"/>
              <a:t>	</a:t>
            </a: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251520" y="1844824"/>
            <a:ext cx="8352928" cy="5013177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l-PL" sz="2000" dirty="0" smtClean="0"/>
          </a:p>
          <a:p>
            <a:pPr marL="0" indent="0">
              <a:buNone/>
            </a:pPr>
            <a:endParaRPr lang="pl-PL" b="1" dirty="0" smtClean="0"/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rgbClr val="002060"/>
                </a:solidFill>
              </a:rPr>
              <a:t>Ke změně v projektu by mělo </a:t>
            </a:r>
            <a:r>
              <a:rPr lang="pl-PL" sz="3800" b="1" dirty="0" smtClean="0">
                <a:solidFill>
                  <a:srgbClr val="002060"/>
                </a:solidFill>
              </a:rPr>
              <a:t>docházet jen </a:t>
            </a:r>
            <a:r>
              <a:rPr lang="pl-PL" sz="3800" b="1" dirty="0">
                <a:solidFill>
                  <a:srgbClr val="002060"/>
                </a:solidFill>
              </a:rPr>
              <a:t>ve výjimečných případech</a:t>
            </a:r>
            <a:r>
              <a:rPr lang="pl-PL" sz="3800" b="1" dirty="0" smtClean="0">
                <a:solidFill>
                  <a:srgbClr val="002060"/>
                </a:solidFill>
              </a:rPr>
              <a:t>,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 smtClean="0">
                <a:solidFill>
                  <a:srgbClr val="002060"/>
                </a:solidFill>
              </a:rPr>
              <a:t>O změnu požádat předtím, než má vstoupit v platnost</a:t>
            </a:r>
            <a:endParaRPr lang="pl-PL" sz="3800" b="1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 smtClean="0">
                <a:solidFill>
                  <a:srgbClr val="002060"/>
                </a:solidFill>
              </a:rPr>
              <a:t>Změny pouze odůvodněné a nezbytné k naplnění cíle projektu a realizace projektu</a:t>
            </a:r>
            <a:endParaRPr lang="pl-PL" sz="3800" b="1" dirty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rgbClr val="002060"/>
                </a:solidFill>
              </a:rPr>
              <a:t>Všechny změny v projektech se předkládají vždy prostřednictvím systému </a:t>
            </a:r>
            <a:r>
              <a:rPr lang="pl-PL" sz="3800" b="1" dirty="0" smtClean="0">
                <a:solidFill>
                  <a:srgbClr val="002060"/>
                </a:solidFill>
              </a:rPr>
              <a:t>ISKP. Žoz podaná jiným způsobem než prostřednicvím ISKP nebudou administrovány.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 smtClean="0">
                <a:solidFill>
                  <a:srgbClr val="002060"/>
                </a:solidFill>
              </a:rPr>
              <a:t>Předložení žoz přes modul změn – volba příslušné záložky v systému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 smtClean="0">
                <a:solidFill>
                  <a:srgbClr val="002060"/>
                </a:solidFill>
              </a:rPr>
              <a:t>K žoz přiložit Změnový list (příloha č. 26 PPP) a všechny nezbytné přílohy týkající se změny, např. Podrobný rozpočet projektu</a:t>
            </a:r>
            <a:r>
              <a:rPr lang="pl-PL" sz="3800" b="1" dirty="0">
                <a:solidFill>
                  <a:srgbClr val="002060"/>
                </a:solidFill>
              </a:rPr>
              <a:t>, Tabulka pro změnu rozpočtu projektu </a:t>
            </a:r>
            <a:r>
              <a:rPr lang="pl-PL" sz="3800" b="1" dirty="0" smtClean="0">
                <a:solidFill>
                  <a:srgbClr val="002060"/>
                </a:solidFill>
              </a:rPr>
              <a:t>(příloha č. 18), atd.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 smtClean="0">
                <a:solidFill>
                  <a:srgbClr val="002060"/>
                </a:solidFill>
              </a:rPr>
              <a:t>Změnový list – ve </a:t>
            </a:r>
            <a:r>
              <a:rPr lang="pl-PL" sz="3800" b="1" dirty="0">
                <a:solidFill>
                  <a:srgbClr val="002060"/>
                </a:solidFill>
              </a:rPr>
              <a:t>formátu .doc/docx </a:t>
            </a:r>
            <a:endParaRPr lang="pl-PL" sz="3800" b="1" dirty="0" smtClean="0">
              <a:solidFill>
                <a:srgbClr val="002060"/>
              </a:solidFill>
            </a:endParaRP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pl-PL" sz="3800" b="1" dirty="0">
                <a:solidFill>
                  <a:srgbClr val="002060"/>
                </a:solidFill>
              </a:rPr>
              <a:t>ž</a:t>
            </a:r>
            <a:r>
              <a:rPr lang="pl-PL" sz="3800" b="1" dirty="0" smtClean="0">
                <a:solidFill>
                  <a:srgbClr val="002060"/>
                </a:solidFill>
              </a:rPr>
              <a:t>oz v ISKP elektronicky podepsat statutárním zástupcem/pověřenou osobou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3800" b="1" dirty="0"/>
          </a:p>
          <a:p>
            <a:pPr marL="0" indent="0" algn="ctr">
              <a:buNone/>
            </a:pPr>
            <a:r>
              <a:rPr lang="pl-PL" sz="3800" b="1" dirty="0" smtClean="0">
                <a:solidFill>
                  <a:srgbClr val="FF0000"/>
                </a:solidFill>
              </a:rPr>
              <a:t>Partneři projektu mají povinnost informovat VP o všech změnách, které v souvislosti s realizací jejich části projektu vznikly, příp. vzniknout mohou. </a:t>
            </a:r>
            <a:endParaRPr lang="pl-PL" b="1" dirty="0"/>
          </a:p>
          <a:p>
            <a:pPr marL="0" indent="0">
              <a:buNone/>
            </a:pPr>
            <a:endParaRPr lang="cs-CZ" dirty="0"/>
          </a:p>
          <a:p>
            <a:endParaRPr lang="cs-CZ" sz="1800" dirty="0"/>
          </a:p>
          <a:p>
            <a:endParaRPr lang="cs-CZ" sz="2000" dirty="0" smtClean="0"/>
          </a:p>
          <a:p>
            <a:pPr marL="0" indent="0">
              <a:buNone/>
            </a:pPr>
            <a:r>
              <a:rPr lang="cs-CZ" sz="2000" b="1" dirty="0" smtClean="0">
                <a:solidFill>
                  <a:srgbClr val="002060"/>
                </a:solidFill>
                <a:latin typeface="+mn-lt"/>
              </a:rPr>
              <a:t>	</a:t>
            </a:r>
          </a:p>
          <a:p>
            <a:pPr marL="0" lvl="0" indent="0">
              <a:buNone/>
            </a:pPr>
            <a:endParaRPr lang="cs-CZ" sz="20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39085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8676456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323528" y="980728"/>
            <a:ext cx="7978080" cy="532859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7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pl-PL" sz="2700" b="1" dirty="0">
                <a:solidFill>
                  <a:srgbClr val="002060"/>
                </a:solidFill>
                <a:latin typeface="+mn-lt"/>
              </a:rPr>
              <a:t>	</a:t>
            </a:r>
          </a:p>
          <a:p>
            <a:endParaRPr lang="pl-PL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b="1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cs-CZ" sz="22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808" y="926783"/>
            <a:ext cx="9028383" cy="5647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24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179512" y="1340768"/>
            <a:ext cx="4041775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5" name="Tytuł 4"/>
          <p:cNvSpPr>
            <a:spLocks noGrp="1"/>
          </p:cNvSpPr>
          <p:nvPr>
            <p:ph type="title" idx="4294967295"/>
          </p:nvPr>
        </p:nvSpPr>
        <p:spPr>
          <a:xfrm>
            <a:off x="457200" y="875891"/>
            <a:ext cx="8229600" cy="1112949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1600" b="1" dirty="0" smtClean="0"/>
              <a:t/>
            </a:r>
            <a:br>
              <a:rPr lang="pl-PL" altLang="pl-PL" sz="1600" b="1" dirty="0" smtClean="0"/>
            </a:br>
            <a:r>
              <a:rPr lang="pl-PL" altLang="pl-PL" sz="3200" b="1" dirty="0" smtClean="0"/>
              <a:t>Žádost o změnu v ISKP</a:t>
            </a:r>
            <a:r>
              <a:rPr lang="pl-PL" sz="2400" dirty="0"/>
              <a:t>	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512" y="1991178"/>
            <a:ext cx="6388302" cy="244593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512" y="4509120"/>
            <a:ext cx="7921067" cy="1945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75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8676456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323528" y="980727"/>
            <a:ext cx="7978080" cy="514543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4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změn: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700" b="1" dirty="0">
                <a:solidFill>
                  <a:srgbClr val="002060"/>
                </a:solidFill>
                <a:latin typeface="+mn-lt"/>
              </a:rPr>
              <a:t>Nepodstatné změny:</a:t>
            </a:r>
            <a:endParaRPr lang="pl-PL" sz="27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pl-PL" sz="2700" b="1" dirty="0" smtClean="0">
              <a:solidFill>
                <a:srgbClr val="002060"/>
              </a:solidFill>
              <a:latin typeface="+mn-lt"/>
            </a:endParaRPr>
          </a:p>
          <a:p>
            <a:pPr marL="514350" indent="-514350">
              <a:buAutoNum type="alphaLcParenR"/>
            </a:pPr>
            <a:r>
              <a:rPr lang="pl-PL" sz="2700" b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změny k rozhodnutí Kontrolorovi:</a:t>
            </a:r>
            <a:endParaRPr lang="pl-PL" sz="2700" b="1" u="sng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buNone/>
            </a:pPr>
            <a:endParaRPr lang="pl-PL" sz="2700" b="1" u="sng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r>
              <a:rPr lang="pl-PL" sz="2700" b="1" dirty="0">
                <a:solidFill>
                  <a:srgbClr val="002060"/>
                </a:solidFill>
                <a:latin typeface="+mn-lt"/>
              </a:rPr>
              <a:t>změna bankovního účtu </a:t>
            </a:r>
            <a:endParaRPr lang="pl-PL" sz="2700" b="1" dirty="0" smtClean="0">
              <a:solidFill>
                <a:srgbClr val="002060"/>
              </a:solidFill>
              <a:latin typeface="+mn-lt"/>
            </a:endParaRPr>
          </a:p>
          <a:p>
            <a:r>
              <a:rPr lang="pl-PL" sz="2700" b="1" dirty="0">
                <a:solidFill>
                  <a:srgbClr val="002060"/>
                </a:solidFill>
                <a:latin typeface="+mn-lt"/>
              </a:rPr>
              <a:t>změna statutárních zástupců, kontaktních osob, osob v realizačním </a:t>
            </a:r>
            <a:r>
              <a:rPr lang="pl-PL" sz="2700" b="1" dirty="0" smtClean="0">
                <a:solidFill>
                  <a:srgbClr val="002060"/>
                </a:solidFill>
                <a:latin typeface="+mn-lt"/>
              </a:rPr>
              <a:t>týmu </a:t>
            </a:r>
          </a:p>
          <a:p>
            <a:r>
              <a:rPr lang="cs-CZ" sz="2700" b="1" dirty="0">
                <a:solidFill>
                  <a:srgbClr val="002060"/>
                </a:solidFill>
                <a:latin typeface="+mn-lt"/>
              </a:rPr>
              <a:t>změna názvu partnera, právní formy, struktury vlastnictví </a:t>
            </a:r>
          </a:p>
          <a:p>
            <a:r>
              <a:rPr lang="pl-PL" sz="2700" b="1" dirty="0">
                <a:solidFill>
                  <a:srgbClr val="002060"/>
                </a:solidFill>
                <a:latin typeface="+mn-lt"/>
              </a:rPr>
              <a:t>změny termínů pro realizaci klíčových aktivit a milníků u </a:t>
            </a:r>
            <a:r>
              <a:rPr lang="pl-PL" sz="2700" b="1" dirty="0" smtClean="0">
                <a:solidFill>
                  <a:srgbClr val="002060"/>
                </a:solidFill>
                <a:latin typeface="+mn-lt"/>
              </a:rPr>
              <a:t>klíčových aktivit </a:t>
            </a:r>
            <a:r>
              <a:rPr lang="pl-PL" sz="2700" b="1" dirty="0">
                <a:solidFill>
                  <a:srgbClr val="002060"/>
                </a:solidFill>
                <a:latin typeface="+mn-lt"/>
              </a:rPr>
              <a:t>– </a:t>
            </a:r>
            <a:r>
              <a:rPr lang="pl-PL" sz="2700" b="1" dirty="0">
                <a:solidFill>
                  <a:srgbClr val="C00000"/>
                </a:solidFill>
                <a:latin typeface="+mn-lt"/>
              </a:rPr>
              <a:t>nahlášeny kontrolorovi </a:t>
            </a:r>
            <a:r>
              <a:rPr lang="pl-PL" sz="2700" b="1" dirty="0" smtClean="0">
                <a:solidFill>
                  <a:srgbClr val="C00000"/>
                </a:solidFill>
                <a:latin typeface="+mn-lt"/>
              </a:rPr>
              <a:t>v </a:t>
            </a:r>
            <a:r>
              <a:rPr lang="pl-PL" sz="2700" b="1" dirty="0">
                <a:solidFill>
                  <a:srgbClr val="C00000"/>
                </a:solidFill>
                <a:latin typeface="+mn-lt"/>
              </a:rPr>
              <a:t>dílčích zprávách z realizace</a:t>
            </a:r>
            <a:r>
              <a:rPr lang="pl-PL" sz="2700" b="1" dirty="0" smtClean="0">
                <a:solidFill>
                  <a:srgbClr val="C00000"/>
                </a:solidFill>
                <a:latin typeface="+mn-lt"/>
              </a:rPr>
              <a:t>,</a:t>
            </a:r>
          </a:p>
          <a:p>
            <a:r>
              <a:rPr lang="pl-PL" sz="2700" b="1" dirty="0">
                <a:solidFill>
                  <a:srgbClr val="002060"/>
                </a:solidFill>
                <a:latin typeface="+mn-lt"/>
              </a:rPr>
              <a:t>nerealizování nebo změny doprovodných aktivit projektu</a:t>
            </a:r>
          </a:p>
          <a:p>
            <a:r>
              <a:rPr lang="pl-PL" sz="2700" b="1" dirty="0">
                <a:solidFill>
                  <a:srgbClr val="002060"/>
                </a:solidFill>
                <a:latin typeface="+mn-lt"/>
              </a:rPr>
              <a:t>změny v plánovaném zadávání veřejných zakázek </a:t>
            </a:r>
            <a:endParaRPr lang="pl-PL" sz="2700" b="1" dirty="0" smtClean="0">
              <a:solidFill>
                <a:srgbClr val="002060"/>
              </a:solidFill>
              <a:latin typeface="+mn-lt"/>
            </a:endParaRPr>
          </a:p>
          <a:p>
            <a:r>
              <a:rPr lang="pl-PL" sz="2700" b="1" dirty="0">
                <a:solidFill>
                  <a:srgbClr val="002060"/>
                </a:solidFill>
                <a:latin typeface="+mn-lt"/>
              </a:rPr>
              <a:t>změny v položkách rozpočtu v rámci jedné rozpočtové </a:t>
            </a:r>
            <a:r>
              <a:rPr lang="pl-PL" sz="2700" b="1" dirty="0" smtClean="0">
                <a:solidFill>
                  <a:srgbClr val="002060"/>
                </a:solidFill>
                <a:latin typeface="+mn-lt"/>
              </a:rPr>
              <a:t>kapitoly</a:t>
            </a:r>
          </a:p>
          <a:p>
            <a:r>
              <a:rPr lang="pl-PL" sz="2700" b="1" dirty="0">
                <a:solidFill>
                  <a:srgbClr val="002060"/>
                </a:solidFill>
                <a:latin typeface="+mn-lt"/>
              </a:rPr>
              <a:t>drobné změny technologií, které nemají vliv na cíle projektu</a:t>
            </a:r>
            <a:endParaRPr lang="cs-CZ" sz="27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pl-PL" sz="2700" b="1" dirty="0">
                <a:solidFill>
                  <a:srgbClr val="002060"/>
                </a:solidFill>
                <a:latin typeface="+mn-lt"/>
              </a:rPr>
              <a:t>	</a:t>
            </a:r>
          </a:p>
          <a:p>
            <a:endParaRPr lang="pl-PL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b="1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cs-CZ" sz="22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06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8676456" cy="4391817"/>
          </a:xfrm>
        </p:spPr>
        <p:txBody>
          <a:bodyPr>
            <a:normAutofit/>
          </a:bodyPr>
          <a:lstStyle/>
          <a:p>
            <a:endParaRPr lang="pl-PL" sz="1700" b="1" dirty="0">
              <a:solidFill>
                <a:srgbClr val="002060"/>
              </a:solidFill>
              <a:latin typeface="+mn-lt"/>
            </a:endParaRPr>
          </a:p>
          <a:p>
            <a:pPr marL="0" indent="0" algn="ctr">
              <a:buNone/>
            </a:pPr>
            <a:r>
              <a:rPr lang="cs-CZ" sz="3200" b="1" dirty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Postup oznamování změn (kromě změn v zadávání veřejných zakázek</a:t>
            </a:r>
            <a:r>
              <a:rPr lang="cs-CZ" sz="3200" b="1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):</a:t>
            </a:r>
          </a:p>
          <a:p>
            <a:pPr marL="0" indent="0">
              <a:buNone/>
            </a:pPr>
            <a:endParaRPr lang="cs-CZ" sz="3200" b="1" dirty="0">
              <a:solidFill>
                <a:schemeClr val="tx2"/>
              </a:solidFill>
              <a:effectLst>
                <a:outerShdw blurRad="63500" dist="38100" dir="5400000" algn="t" rotWithShape="0">
                  <a:prstClr val="black">
                    <a:alpha val="25000"/>
                  </a:prstClr>
                </a:outerShdw>
              </a:effectLst>
              <a:latin typeface="+mn-lt"/>
              <a:ea typeface="+mj-ea"/>
              <a:cs typeface="+mj-cs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 smtClean="0">
                <a:solidFill>
                  <a:srgbClr val="002060"/>
                </a:solidFill>
                <a:latin typeface="+mn-lt"/>
              </a:rPr>
              <a:t>Podat </a:t>
            </a:r>
            <a:r>
              <a:rPr lang="cs-CZ" sz="1800" b="1" dirty="0">
                <a:solidFill>
                  <a:srgbClr val="002060"/>
                </a:solidFill>
                <a:latin typeface="+mn-lt"/>
              </a:rPr>
              <a:t>žádost o změnu prostřednictvím </a:t>
            </a:r>
            <a:r>
              <a:rPr lang="cs-CZ" sz="1800" b="1" dirty="0">
                <a:solidFill>
                  <a:srgbClr val="C00000"/>
                </a:solidFill>
                <a:latin typeface="+mn-lt"/>
              </a:rPr>
              <a:t>Modulu změny v projektu v ISKP tak, že </a:t>
            </a:r>
            <a:r>
              <a:rPr lang="cs-CZ" sz="1800" b="1" dirty="0" smtClean="0">
                <a:solidFill>
                  <a:srgbClr val="C00000"/>
                </a:solidFill>
                <a:latin typeface="+mn-lt"/>
              </a:rPr>
              <a:t>zvolíme příslušnou </a:t>
            </a:r>
            <a:r>
              <a:rPr lang="cs-CZ" sz="1800" b="1" dirty="0">
                <a:solidFill>
                  <a:srgbClr val="C00000"/>
                </a:solidFill>
                <a:latin typeface="+mn-lt"/>
              </a:rPr>
              <a:t>kartu</a:t>
            </a:r>
            <a:r>
              <a:rPr lang="cs-CZ" sz="1800" b="1" dirty="0">
                <a:solidFill>
                  <a:srgbClr val="002060"/>
                </a:solidFill>
                <a:latin typeface="+mn-lt"/>
              </a:rPr>
              <a:t>, jíž se žádost týká a navrhneme nové znění / hodnoty po změně pro </a:t>
            </a:r>
            <a:r>
              <a:rPr lang="cs-CZ" sz="1800" b="1" dirty="0" smtClean="0">
                <a:solidFill>
                  <a:srgbClr val="002060"/>
                </a:solidFill>
                <a:latin typeface="+mn-lt"/>
              </a:rPr>
              <a:t>daný text </a:t>
            </a:r>
            <a:r>
              <a:rPr lang="cs-CZ" sz="1800" b="1" dirty="0">
                <a:solidFill>
                  <a:srgbClr val="002060"/>
                </a:solidFill>
                <a:latin typeface="+mn-lt"/>
              </a:rPr>
              <a:t>nebo hodnotu</a:t>
            </a:r>
            <a:r>
              <a:rPr lang="cs-CZ" sz="1800" b="1" dirty="0" smtClean="0">
                <a:solidFill>
                  <a:srgbClr val="002060"/>
                </a:solidFill>
                <a:latin typeface="+mn-lt"/>
              </a:rPr>
              <a:t>.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latin typeface="+mn-lt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1800" b="1" dirty="0" smtClean="0">
                <a:solidFill>
                  <a:srgbClr val="002060"/>
                </a:solidFill>
                <a:latin typeface="+mn-lt"/>
              </a:rPr>
              <a:t>Kontrolor </a:t>
            </a:r>
            <a:r>
              <a:rPr lang="cs-CZ" sz="1800" b="1" dirty="0">
                <a:solidFill>
                  <a:srgbClr val="002060"/>
                </a:solidFill>
                <a:latin typeface="+mn-lt"/>
              </a:rPr>
              <a:t>tento typ změny </a:t>
            </a:r>
            <a:r>
              <a:rPr lang="cs-CZ" sz="1800" b="1" dirty="0" smtClean="0">
                <a:solidFill>
                  <a:srgbClr val="002060"/>
                </a:solidFill>
                <a:latin typeface="+mn-lt"/>
              </a:rPr>
              <a:t>posoudí</a:t>
            </a:r>
            <a:r>
              <a:rPr lang="cs-CZ" sz="1800" b="1" dirty="0" smtClean="0">
                <a:solidFill>
                  <a:srgbClr val="002060"/>
                </a:solidFill>
                <a:latin typeface="+mn-lt"/>
              </a:rPr>
              <a:t>. </a:t>
            </a:r>
            <a:r>
              <a:rPr lang="cs-CZ" sz="1800" b="1" dirty="0">
                <a:solidFill>
                  <a:srgbClr val="002060"/>
                </a:solidFill>
                <a:latin typeface="+mn-lt"/>
              </a:rPr>
              <a:t>Pokud ovšem kontrolor </a:t>
            </a:r>
            <a:r>
              <a:rPr lang="cs-CZ" sz="1800" b="1" dirty="0" smtClean="0">
                <a:solidFill>
                  <a:srgbClr val="002060"/>
                </a:solidFill>
                <a:latin typeface="+mn-lt"/>
              </a:rPr>
              <a:t>dojde k závěru, </a:t>
            </a:r>
            <a:r>
              <a:rPr lang="cs-CZ" sz="1800" b="1" dirty="0">
                <a:solidFill>
                  <a:srgbClr val="002060"/>
                </a:solidFill>
                <a:latin typeface="+mn-lt"/>
              </a:rPr>
              <a:t>že by změna mohla </a:t>
            </a:r>
            <a:r>
              <a:rPr lang="cs-CZ" sz="1800" b="1" dirty="0" smtClean="0">
                <a:solidFill>
                  <a:srgbClr val="002060"/>
                </a:solidFill>
                <a:latin typeface="+mn-lt"/>
              </a:rPr>
              <a:t>mít důsledky </a:t>
            </a:r>
            <a:r>
              <a:rPr lang="cs-CZ" sz="1800" b="1" dirty="0">
                <a:solidFill>
                  <a:srgbClr val="002060"/>
                </a:solidFill>
                <a:latin typeface="+mn-lt"/>
              </a:rPr>
              <a:t>pro realizaci celého projektu, je oprávněn vyžádat si od partnera další </a:t>
            </a:r>
            <a:r>
              <a:rPr lang="cs-CZ" sz="1800" b="1" dirty="0" smtClean="0">
                <a:solidFill>
                  <a:srgbClr val="002060"/>
                </a:solidFill>
                <a:latin typeface="+mn-lt"/>
              </a:rPr>
              <a:t>informace nebo </a:t>
            </a:r>
            <a:r>
              <a:rPr lang="cs-CZ" sz="1800" b="1" dirty="0">
                <a:solidFill>
                  <a:srgbClr val="002060"/>
                </a:solidFill>
                <a:latin typeface="+mn-lt"/>
              </a:rPr>
              <a:t>podklady.</a:t>
            </a: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24164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0" y="1341438"/>
            <a:ext cx="8676456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467544" y="1069504"/>
            <a:ext cx="7978080" cy="5328592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sz="8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</a:t>
            </a:r>
            <a:r>
              <a:rPr lang="cs-CZ" sz="80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změn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pl-PL" sz="6000" b="1" dirty="0" smtClean="0">
                <a:solidFill>
                  <a:srgbClr val="002060"/>
                </a:solidFill>
              </a:rPr>
              <a:t>Nepodstatné </a:t>
            </a:r>
            <a:r>
              <a:rPr lang="pl-PL" sz="6000" b="1" dirty="0">
                <a:solidFill>
                  <a:srgbClr val="002060"/>
                </a:solidFill>
              </a:rPr>
              <a:t>změny:</a:t>
            </a:r>
          </a:p>
          <a:p>
            <a:pPr marL="0" indent="0">
              <a:buNone/>
            </a:pPr>
            <a:endParaRPr lang="pl-PL" sz="5800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buNone/>
            </a:pPr>
            <a:r>
              <a:rPr lang="pl-PL" sz="6800" b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b) změny k rozhodnutí </a:t>
            </a:r>
            <a:r>
              <a:rPr lang="pl-PL" sz="68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JS</a:t>
            </a:r>
          </a:p>
          <a:p>
            <a:pPr marL="0" indent="0">
              <a:buNone/>
            </a:pPr>
            <a:endParaRPr lang="pl-PL" sz="6800" b="1" u="sng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spcAft>
                <a:spcPts val="400"/>
              </a:spcAft>
            </a:pPr>
            <a:r>
              <a:rPr lang="pl-PL" sz="6800" b="1" dirty="0">
                <a:solidFill>
                  <a:srgbClr val="002060"/>
                </a:solidFill>
                <a:latin typeface="+mn-lt"/>
              </a:rPr>
              <a:t>přesun prostředků mezi rozpočtovými kapitolami do 500 EUR</a:t>
            </a:r>
          </a:p>
          <a:p>
            <a:pPr>
              <a:spcAft>
                <a:spcPts val="400"/>
              </a:spcAft>
            </a:pPr>
            <a:r>
              <a:rPr lang="pl-PL" sz="6800" b="1" dirty="0">
                <a:solidFill>
                  <a:srgbClr val="002060"/>
                </a:solidFill>
                <a:latin typeface="+mn-lt"/>
              </a:rPr>
              <a:t>přesun prostředků mezi rozpočtovými kapitolami vyšší než 500 EUR, max. však do výše 15 % původní částky (na úrovni celého projektu)</a:t>
            </a:r>
          </a:p>
          <a:p>
            <a:pPr>
              <a:spcAft>
                <a:spcPts val="400"/>
              </a:spcAft>
            </a:pPr>
            <a:r>
              <a:rPr lang="pl-PL" sz="6800" b="1" dirty="0">
                <a:solidFill>
                  <a:srgbClr val="002060"/>
                </a:solidFill>
                <a:latin typeface="+mn-lt"/>
              </a:rPr>
              <a:t>přesun prostředků mezi rozpočty jednotlivých partnerů do výše </a:t>
            </a:r>
            <a:r>
              <a:rPr lang="pl-PL" sz="68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pl-PL" sz="68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6800" b="1" dirty="0" smtClean="0">
                <a:solidFill>
                  <a:srgbClr val="002060"/>
                </a:solidFill>
                <a:latin typeface="+mn-lt"/>
              </a:rPr>
              <a:t>5 </a:t>
            </a:r>
            <a:r>
              <a:rPr lang="pl-PL" sz="6800" b="1" dirty="0">
                <a:solidFill>
                  <a:srgbClr val="002060"/>
                </a:solidFill>
                <a:latin typeface="+mn-lt"/>
              </a:rPr>
              <a:t>% celkových způsobilých výdajů každého z projektových partnerů (limit </a:t>
            </a:r>
            <a:r>
              <a:rPr lang="pl-PL" sz="6800" b="1" dirty="0" smtClean="0">
                <a:solidFill>
                  <a:srgbClr val="002060"/>
                </a:solidFill>
                <a:latin typeface="+mn-lt"/>
              </a:rPr>
              <a:t/>
            </a:r>
            <a:br>
              <a:rPr lang="pl-PL" sz="6800" b="1" dirty="0" smtClean="0">
                <a:solidFill>
                  <a:srgbClr val="002060"/>
                </a:solidFill>
                <a:latin typeface="+mn-lt"/>
              </a:rPr>
            </a:br>
            <a:r>
              <a:rPr lang="pl-PL" sz="6800" b="1" dirty="0" smtClean="0">
                <a:solidFill>
                  <a:srgbClr val="002060"/>
                </a:solidFill>
                <a:latin typeface="+mn-lt"/>
              </a:rPr>
              <a:t>20 </a:t>
            </a:r>
            <a:r>
              <a:rPr lang="pl-PL" sz="6800" b="1" dirty="0">
                <a:solidFill>
                  <a:srgbClr val="002060"/>
                </a:solidFill>
                <a:latin typeface="+mn-lt"/>
              </a:rPr>
              <a:t>000 EUR) </a:t>
            </a:r>
          </a:p>
          <a:p>
            <a:pPr>
              <a:spcAft>
                <a:spcPts val="400"/>
              </a:spcAft>
            </a:pPr>
            <a:r>
              <a:rPr lang="pl-PL" sz="6800" b="1" dirty="0">
                <a:solidFill>
                  <a:srgbClr val="002060"/>
                </a:solidFill>
                <a:latin typeface="+mn-lt"/>
              </a:rPr>
              <a:t>změna monitorovacích období s výjimkou závěrečného období</a:t>
            </a:r>
          </a:p>
          <a:p>
            <a:pPr>
              <a:spcAft>
                <a:spcPts val="400"/>
              </a:spcAft>
            </a:pPr>
            <a:r>
              <a:rPr lang="pl-PL" sz="6800" b="1" dirty="0" smtClean="0">
                <a:solidFill>
                  <a:srgbClr val="002060"/>
                </a:solidFill>
                <a:latin typeface="+mn-lt"/>
              </a:rPr>
              <a:t>vícepráce </a:t>
            </a:r>
            <a:endParaRPr lang="pl-PL" sz="6800" b="1" dirty="0">
              <a:solidFill>
                <a:srgbClr val="002060"/>
              </a:solidFill>
              <a:latin typeface="+mn-lt"/>
            </a:endParaRPr>
          </a:p>
          <a:p>
            <a:endParaRPr lang="cs-CZ" sz="3500" b="1" dirty="0">
              <a:solidFill>
                <a:srgbClr val="FF0000"/>
              </a:solidFill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5600" b="1" dirty="0" smtClean="0">
                <a:solidFill>
                  <a:srgbClr val="FF0000"/>
                </a:solidFill>
              </a:rPr>
              <a:t>Změny rozpočtu - </a:t>
            </a:r>
            <a:r>
              <a:rPr lang="pl-PL" sz="5600" b="1" dirty="0">
                <a:solidFill>
                  <a:srgbClr val="FF0000"/>
                </a:solidFill>
              </a:rPr>
              <a:t>Tabulka pro změnu rozpočtu projektu (příloha č. 18</a:t>
            </a:r>
            <a:r>
              <a:rPr lang="pl-PL" sz="5600" b="1" dirty="0" smtClean="0">
                <a:solidFill>
                  <a:srgbClr val="FF0000"/>
                </a:solidFill>
              </a:rPr>
              <a:t>) – list za partnera i za projekt</a:t>
            </a:r>
            <a:r>
              <a:rPr lang="pl-PL" sz="5600" b="1" dirty="0">
                <a:solidFill>
                  <a:srgbClr val="FF0000"/>
                </a:solidFill>
              </a:rPr>
              <a:t>	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pl-PL" sz="5600" b="1" dirty="0">
                <a:solidFill>
                  <a:srgbClr val="FF0000"/>
                </a:solidFill>
              </a:rPr>
              <a:t>Pozor!: V případě změn týkajících se rozpočtu projektu platí pravidlo, že každý partner je oprávněn podat za celou dobu realizace projektu max. 2 změny. </a:t>
            </a:r>
          </a:p>
          <a:p>
            <a:pPr marL="0" indent="0" algn="ctr">
              <a:buNone/>
            </a:pPr>
            <a:endParaRPr lang="cs-CZ" sz="29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7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pl-PL" sz="2700" b="1" dirty="0">
                <a:solidFill>
                  <a:srgbClr val="002060"/>
                </a:solidFill>
                <a:latin typeface="+mn-lt"/>
              </a:rPr>
              <a:t>	</a:t>
            </a:r>
          </a:p>
          <a:p>
            <a:endParaRPr lang="pl-PL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b="1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cs-CZ" sz="22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5422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84"/>
            <a:ext cx="9144000" cy="875891"/>
          </a:xfrm>
          <a:prstGeom prst="rect">
            <a:avLst/>
          </a:prstGeom>
        </p:spPr>
      </p:pic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>
          <a:xfrm>
            <a:off x="323529" y="6093297"/>
            <a:ext cx="8640960" cy="504056"/>
          </a:xfrm>
        </p:spPr>
        <p:txBody>
          <a:bodyPr/>
          <a:lstStyle/>
          <a:p>
            <a:r>
              <a:rPr lang="pl-PL" dirty="0"/>
              <a:t>Interreg V-A Česká republika – Polsko			Společný sekretariát, </a:t>
            </a:r>
            <a:r>
              <a:rPr lang="pl-PL" dirty="0" err="1" smtClean="0"/>
              <a:t>Hálkova</a:t>
            </a:r>
            <a:r>
              <a:rPr lang="pl-PL" dirty="0" smtClean="0"/>
              <a:t> 2, </a:t>
            </a:r>
            <a:r>
              <a:rPr lang="pl-PL" dirty="0"/>
              <a:t>Olomouc </a:t>
            </a:r>
          </a:p>
          <a:p>
            <a:r>
              <a:rPr lang="pl-PL" b="1" dirty="0"/>
              <a:t>www.cz-pl.eu</a:t>
            </a:r>
            <a:r>
              <a:rPr lang="pl-PL" dirty="0"/>
              <a:t>				email: js.olomouc@crr.cz</a:t>
            </a:r>
            <a:endParaRPr lang="cs-CZ" dirty="0"/>
          </a:p>
          <a:p>
            <a:r>
              <a:rPr lang="pl-PL" dirty="0" smtClean="0"/>
              <a:t>		</a:t>
            </a:r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294967295"/>
          </p:nvPr>
        </p:nvSpPr>
        <p:spPr>
          <a:xfrm>
            <a:off x="323527" y="1221389"/>
            <a:ext cx="8676456" cy="4784725"/>
          </a:xfrm>
        </p:spPr>
        <p:txBody>
          <a:bodyPr/>
          <a:lstStyle/>
          <a:p>
            <a:pPr marL="0" indent="0" algn="ctr">
              <a:buNone/>
            </a:pPr>
            <a:r>
              <a:rPr lang="cs-CZ" sz="3600" b="1" dirty="0" smtClean="0">
                <a:solidFill>
                  <a:schemeClr val="tx2"/>
                </a:solidFill>
                <a:latin typeface="+mn-lt"/>
                <a:ea typeface="+mj-ea"/>
                <a:cs typeface="+mj-cs"/>
              </a:rPr>
              <a:t> </a:t>
            </a:r>
            <a:endParaRPr lang="cs-CZ" sz="36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b="1" i="1" dirty="0" smtClean="0">
              <a:solidFill>
                <a:schemeClr val="accent3">
                  <a:lumMod val="75000"/>
                </a:schemeClr>
              </a:solidFill>
              <a:latin typeface="+mn-lt"/>
              <a:ea typeface="+mj-ea"/>
              <a:cs typeface="+mj-cs"/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2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12" name="Zástupný symbol pro obsah 11"/>
          <p:cNvSpPr>
            <a:spLocks noGrp="1"/>
          </p:cNvSpPr>
          <p:nvPr>
            <p:ph idx="4294967295"/>
          </p:nvPr>
        </p:nvSpPr>
        <p:spPr>
          <a:xfrm>
            <a:off x="323528" y="980727"/>
            <a:ext cx="7978080" cy="587727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r>
              <a:rPr lang="cs-CZ" sz="8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Typy změn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5800" b="1" dirty="0">
                <a:solidFill>
                  <a:srgbClr val="002060"/>
                </a:solidFill>
                <a:latin typeface="+mn-lt"/>
              </a:rPr>
              <a:t>Podstatné změny:</a:t>
            </a:r>
          </a:p>
          <a:p>
            <a:pPr marL="0" indent="0">
              <a:buNone/>
            </a:pPr>
            <a:endParaRPr lang="pl-PL" sz="27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pl-PL" sz="5800" b="1" u="sng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</a:t>
            </a:r>
            <a:r>
              <a:rPr lang="pl-PL" sz="5800" b="1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) Změny schvalované ŘO:</a:t>
            </a:r>
            <a:endParaRPr lang="pl-PL" sz="4800" b="1" u="sng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 marL="0" indent="0">
              <a:buNone/>
            </a:pPr>
            <a:endParaRPr lang="pl-PL" sz="2700" b="1" u="sng" dirty="0" smtClean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  <a:p>
            <a:pPr>
              <a:spcAft>
                <a:spcPts val="400"/>
              </a:spcAft>
            </a:pPr>
            <a:r>
              <a:rPr lang="pl-PL" sz="5600" b="1" dirty="0">
                <a:solidFill>
                  <a:srgbClr val="002060"/>
                </a:solidFill>
                <a:latin typeface="+mn-lt"/>
              </a:rPr>
              <a:t>prodloužení doby realizace projektu</a:t>
            </a:r>
          </a:p>
          <a:p>
            <a:pPr>
              <a:spcAft>
                <a:spcPts val="400"/>
              </a:spcAft>
            </a:pPr>
            <a:r>
              <a:rPr lang="pl-PL" sz="5600" b="1" dirty="0">
                <a:solidFill>
                  <a:srgbClr val="002060"/>
                </a:solidFill>
                <a:latin typeface="+mn-lt"/>
              </a:rPr>
              <a:t>přesun prostředků mezi rozpočtovými kapitolami nad 15 % původní částky (na úrovni celého projektu) kterékoli z dotčených rozpočtových kapitol v případě, že přesouvaná částka převyšuje 500 EUR</a:t>
            </a:r>
          </a:p>
          <a:p>
            <a:pPr>
              <a:spcAft>
                <a:spcPts val="400"/>
              </a:spcAft>
            </a:pPr>
            <a:r>
              <a:rPr lang="pl-PL" sz="5600" b="1" dirty="0">
                <a:solidFill>
                  <a:srgbClr val="002060"/>
                </a:solidFill>
                <a:latin typeface="+mn-lt"/>
              </a:rPr>
              <a:t>přesun prostředků mezi rozpočty jednotlivých partnerů o více než 5 % celkových způsobilých výdajů každého z projektových partnerů (limit 20 000 EUR)</a:t>
            </a:r>
          </a:p>
          <a:p>
            <a:pPr>
              <a:spcAft>
                <a:spcPts val="400"/>
              </a:spcAft>
            </a:pPr>
            <a:r>
              <a:rPr lang="pl-PL" sz="5600" b="1" dirty="0">
                <a:solidFill>
                  <a:srgbClr val="002060"/>
                </a:solidFill>
                <a:latin typeface="+mn-lt"/>
              </a:rPr>
              <a:t>změny aktivit projektu </a:t>
            </a:r>
          </a:p>
          <a:p>
            <a:pPr>
              <a:spcAft>
                <a:spcPts val="400"/>
              </a:spcAft>
            </a:pPr>
            <a:r>
              <a:rPr lang="pl-PL" sz="5600" b="1" dirty="0">
                <a:solidFill>
                  <a:srgbClr val="002060"/>
                </a:solidFill>
                <a:latin typeface="+mn-lt"/>
              </a:rPr>
              <a:t>změna dohody o spolupráci</a:t>
            </a:r>
          </a:p>
          <a:p>
            <a:pPr>
              <a:spcAft>
                <a:spcPts val="400"/>
              </a:spcAft>
            </a:pPr>
            <a:r>
              <a:rPr lang="pl-PL" sz="5600" b="1" dirty="0">
                <a:solidFill>
                  <a:srgbClr val="002060"/>
                </a:solidFill>
                <a:latin typeface="+mn-lt"/>
              </a:rPr>
              <a:t>změna v projektových indikátorech </a:t>
            </a:r>
          </a:p>
          <a:p>
            <a:pPr>
              <a:spcAft>
                <a:spcPts val="400"/>
              </a:spcAft>
            </a:pPr>
            <a:r>
              <a:rPr lang="pl-PL" sz="5600" b="1" dirty="0">
                <a:solidFill>
                  <a:srgbClr val="002060"/>
                </a:solidFill>
                <a:latin typeface="+mn-lt"/>
              </a:rPr>
              <a:t>změna v rozpadu </a:t>
            </a:r>
            <a:r>
              <a:rPr lang="pl-PL" sz="5600" b="1" dirty="0" smtClean="0">
                <a:solidFill>
                  <a:srgbClr val="002060"/>
                </a:solidFill>
                <a:latin typeface="+mn-lt"/>
              </a:rPr>
              <a:t>financování</a:t>
            </a:r>
            <a:endParaRPr lang="pl-PL" sz="4300" b="1" dirty="0">
              <a:solidFill>
                <a:srgbClr val="002060"/>
              </a:solidFill>
              <a:latin typeface="+mn-lt"/>
            </a:endParaRPr>
          </a:p>
          <a:p>
            <a:pPr marL="0" indent="0" algn="ctr">
              <a:buNone/>
            </a:pPr>
            <a:endParaRPr lang="pl-PL" sz="4300" b="1" dirty="0" smtClean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5600" b="1" dirty="0" smtClean="0">
                <a:solidFill>
                  <a:srgbClr val="FF0000"/>
                </a:solidFill>
              </a:rPr>
              <a:t>Změnový list vyplnit v obou jazykových verzích!</a:t>
            </a:r>
            <a:endParaRPr lang="pl-PL" sz="5600" b="1" dirty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endParaRPr lang="pl-PL" sz="5600" b="1" dirty="0">
              <a:solidFill>
                <a:srgbClr val="FF0000"/>
              </a:solidFill>
            </a:endParaRPr>
          </a:p>
          <a:p>
            <a:pPr marL="0" indent="0" algn="just">
              <a:buNone/>
            </a:pPr>
            <a:r>
              <a:rPr lang="pl-PL" sz="5600" b="1" dirty="0" smtClean="0">
                <a:solidFill>
                  <a:srgbClr val="FF0000"/>
                </a:solidFill>
              </a:rPr>
              <a:t>V případě </a:t>
            </a:r>
            <a:r>
              <a:rPr lang="pl-PL" sz="5600" b="1" dirty="0">
                <a:solidFill>
                  <a:srgbClr val="FF0000"/>
                </a:solidFill>
              </a:rPr>
              <a:t>změn, které vyžadují změnu Rozhodnutí/ Smlouvy je Společný sekretariát oprávněn </a:t>
            </a:r>
            <a:r>
              <a:rPr lang="pl-PL" sz="5600" b="1" dirty="0" smtClean="0">
                <a:solidFill>
                  <a:srgbClr val="FF0000"/>
                </a:solidFill>
              </a:rPr>
              <a:t>změnu odmítnout</a:t>
            </a:r>
            <a:r>
              <a:rPr lang="pl-PL" sz="5600" b="1" dirty="0">
                <a:solidFill>
                  <a:srgbClr val="FF0000"/>
                </a:solidFill>
              </a:rPr>
              <a:t>, pokud nebude předložena alespoň 30 dní před koncem realizace </a:t>
            </a:r>
            <a:r>
              <a:rPr lang="pl-PL" sz="5600" b="1" dirty="0" smtClean="0">
                <a:solidFill>
                  <a:srgbClr val="FF0000"/>
                </a:solidFill>
              </a:rPr>
              <a:t>projektu!!</a:t>
            </a:r>
            <a:endParaRPr lang="pl-PL" sz="56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sz="3200" b="1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pl-PL" sz="3200" b="1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endParaRPr lang="pl-PL" sz="3200" b="1" dirty="0" smtClean="0">
              <a:solidFill>
                <a:srgbClr val="002060"/>
              </a:solidFill>
              <a:latin typeface="+mn-lt"/>
            </a:endParaRPr>
          </a:p>
          <a:p>
            <a:pPr>
              <a:buFontTx/>
              <a:buChar char="-"/>
            </a:pPr>
            <a:endParaRPr lang="pl-PL" sz="32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 smtClean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r>
              <a:rPr lang="pl-PL" sz="2700" b="1" dirty="0">
                <a:solidFill>
                  <a:srgbClr val="002060"/>
                </a:solidFill>
                <a:latin typeface="+mn-lt"/>
              </a:rPr>
              <a:t>	</a:t>
            </a:r>
          </a:p>
          <a:p>
            <a:endParaRPr lang="pl-PL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buNone/>
            </a:pPr>
            <a:endParaRPr lang="cs-CZ" sz="2700" b="1" dirty="0">
              <a:solidFill>
                <a:srgbClr val="002060"/>
              </a:solidFill>
              <a:latin typeface="+mn-lt"/>
            </a:endParaRPr>
          </a:p>
          <a:p>
            <a:pPr marL="0" indent="0">
              <a:spcBef>
                <a:spcPts val="1200"/>
              </a:spcBef>
              <a:buNone/>
            </a:pPr>
            <a:endParaRPr lang="cs-CZ" b="1" dirty="0">
              <a:solidFill>
                <a:srgbClr val="002060"/>
              </a:solidFill>
              <a:latin typeface="+mn-lt"/>
            </a:endParaRPr>
          </a:p>
          <a:p>
            <a:pPr>
              <a:spcBef>
                <a:spcPts val="1200"/>
              </a:spcBef>
              <a:buFont typeface="Wingdings" pitchFamily="2" charset="2"/>
              <a:buChar char="Ø"/>
            </a:pPr>
            <a:endParaRPr lang="cs-CZ" sz="2200" b="1" dirty="0">
              <a:solidFill>
                <a:schemeClr val="tx2">
                  <a:lumMod val="7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9883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4059</TotalTime>
  <Words>978</Words>
  <Application>Microsoft Office PowerPoint</Application>
  <PresentationFormat>Předvádění na obrazovce (4:3)</PresentationFormat>
  <Paragraphs>241</Paragraphs>
  <Slides>14</Slides>
  <Notes>14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1" baseType="lpstr">
      <vt:lpstr>Arial</vt:lpstr>
      <vt:lpstr>Calibri</vt:lpstr>
      <vt:lpstr>Century Gothic</vt:lpstr>
      <vt:lpstr>Courier New</vt:lpstr>
      <vt:lpstr>Palatino Linotype</vt:lpstr>
      <vt:lpstr>Wingdings</vt:lpstr>
      <vt:lpstr>Exekutivní</vt:lpstr>
      <vt:lpstr>     INTERREG V-A Česká republika – Polsko  Školení pro příjemce programu Interreg V-A Česká republika - Polsko   Žádost o změnu  Hradec Králové, 04.04.2019      </vt:lpstr>
      <vt:lpstr>           Základní dokumenty</vt:lpstr>
      <vt:lpstr>  Zásady předkládání změn </vt:lpstr>
      <vt:lpstr>Prezentace aplikace PowerPoint</vt:lpstr>
      <vt:lpstr>  Žádost o změnu v ISKP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    Děkuji za pozornost  Společný sekretariát    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Kořínek Arnošt</dc:creator>
  <cp:lastModifiedBy>Jahnová Hedvika</cp:lastModifiedBy>
  <cp:revision>314</cp:revision>
  <cp:lastPrinted>2019-04-03T11:19:18Z</cp:lastPrinted>
  <dcterms:created xsi:type="dcterms:W3CDTF">2015-07-27T08:43:00Z</dcterms:created>
  <dcterms:modified xsi:type="dcterms:W3CDTF">2019-04-03T11:22:39Z</dcterms:modified>
</cp:coreProperties>
</file>