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723" r:id="rId3"/>
    <p:sldId id="719" r:id="rId4"/>
    <p:sldId id="738" r:id="rId5"/>
    <p:sldId id="752" r:id="rId6"/>
    <p:sldId id="753" r:id="rId7"/>
    <p:sldId id="737" r:id="rId8"/>
    <p:sldId id="754" r:id="rId9"/>
    <p:sldId id="749" r:id="rId10"/>
    <p:sldId id="751" r:id="rId11"/>
    <p:sldId id="750" r:id="rId12"/>
    <p:sldId id="732" r:id="rId13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82"/>
    <a:srgbClr val="00002F"/>
    <a:srgbClr val="CFD5EA"/>
    <a:srgbClr val="E9EBF5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12" d="100"/>
          <a:sy n="112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659\Desktop\DATA%20covid\V&#253;voj%20o&#269;kov&#225;n&#237;%20v%20z&#225;vislosti%20na%20dod&#225;vk&#225;ch%20vakc&#237;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FB3-44E1-8A3E-A556A8CA5AF0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FB3-44E1-8A3E-A556A8CA5AF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FB3-44E1-8A3E-A556A8CA5AF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graf (4)'!$L$75:$N$75</c:f>
              <c:strCache>
                <c:ptCount val="3"/>
                <c:pt idx="0">
                  <c:v>Dodáno dávek</c:v>
                </c:pt>
                <c:pt idx="1">
                  <c:v>Vyočkováno dávek</c:v>
                </c:pt>
                <c:pt idx="2">
                  <c:v>Zbývá naočkovat</c:v>
                </c:pt>
              </c:strCache>
            </c:strRef>
          </c:cat>
          <c:val>
            <c:numRef>
              <c:f>'očkování graf (4)'!$L$76:$N$76</c:f>
              <c:numCache>
                <c:formatCode>#,##0</c:formatCode>
                <c:ptCount val="3"/>
                <c:pt idx="0">
                  <c:v>52485</c:v>
                </c:pt>
                <c:pt idx="1">
                  <c:v>46539</c:v>
                </c:pt>
                <c:pt idx="2">
                  <c:v>5946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B3-44E1-8A3E-A556A8CA5A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4"/>
        <c:axId val="1014440255"/>
        <c:axId val="913643567"/>
      </c:barChart>
      <c:catAx>
        <c:axId val="101444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13643567"/>
        <c:crosses val="autoZero"/>
        <c:auto val="1"/>
        <c:lblAlgn val="ctr"/>
        <c:lblOffset val="100"/>
        <c:noMultiLvlLbl val="0"/>
      </c:catAx>
      <c:valAx>
        <c:axId val="91364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4440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 stavu očkování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osob – dvě dávky - k 8.3.2021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109BFB23-CD55-434F-B41C-919EC748ED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261429"/>
              </p:ext>
            </p:extLst>
          </p:nvPr>
        </p:nvGraphicFramePr>
        <p:xfrm>
          <a:off x="838200" y="1690688"/>
          <a:ext cx="10515601" cy="3834608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2829256065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14001542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4006247820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1093024264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742404227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695198278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1869762087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81048956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135645289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04541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68 193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14339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81586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98574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53324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5621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64226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70413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21223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29150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699710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47682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86395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54750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397909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70 420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100 143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114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045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</a:t>
            </a:r>
            <a:r>
              <a:rPr lang="cs-CZ" sz="3600">
                <a:solidFill>
                  <a:srgbClr val="2B2B82"/>
                </a:solidFill>
                <a:latin typeface="Franklin Gothic Demi" panose="020B0703020102020204" pitchFamily="34" charset="0"/>
              </a:rPr>
              <a:t>k 8.3.2021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50" y="5665694"/>
            <a:ext cx="1578698" cy="827181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1552068-C92A-463C-853C-DEB87075D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874395"/>
              </p:ext>
            </p:extLst>
          </p:nvPr>
        </p:nvGraphicFramePr>
        <p:xfrm>
          <a:off x="1129552" y="1690688"/>
          <a:ext cx="10224246" cy="3834608"/>
        </p:xfrm>
        <a:graphic>
          <a:graphicData uri="http://schemas.openxmlformats.org/drawingml/2006/table">
            <a:tbl>
              <a:tblPr/>
              <a:tblGrid>
                <a:gridCol w="2515914">
                  <a:extLst>
                    <a:ext uri="{9D8B030D-6E8A-4147-A177-3AD203B41FA5}">
                      <a16:colId xmlns:a16="http://schemas.microsoft.com/office/drawing/2014/main" val="3692629744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2145202825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96106828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3671297326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458846248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1103172916"/>
                    </a:ext>
                  </a:extLst>
                </a:gridCol>
                <a:gridCol w="1284722">
                  <a:extLst>
                    <a:ext uri="{9D8B030D-6E8A-4147-A177-3AD203B41FA5}">
                      <a16:colId xmlns:a16="http://schemas.microsoft.com/office/drawing/2014/main" val="4115337092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27444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55046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0069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97772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21315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07571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04031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6612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87636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11157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50052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0634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48037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92522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11006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15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/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023335"/>
              </p:ext>
            </p:extLst>
          </p:nvPr>
        </p:nvGraphicFramePr>
        <p:xfrm>
          <a:off x="1208014" y="1501629"/>
          <a:ext cx="9020067" cy="3928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2685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LDN Jaroměř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11.2. </a:t>
                      </a:r>
                      <a:r>
                        <a:rPr lang="cs-CZ" sz="1200" u="none" strike="noStrike">
                          <a:effectLst/>
                        </a:rPr>
                        <a:t>- </a:t>
                      </a:r>
                      <a:r>
                        <a:rPr lang="cs-CZ" sz="1200" u="none" strike="noStrike" dirty="0">
                          <a:effectLst/>
                        </a:rPr>
                        <a:t>1</a:t>
                      </a:r>
                      <a:r>
                        <a:rPr lang="cs-CZ" sz="1200" u="none" strike="noStrike">
                          <a:effectLst/>
                        </a:rPr>
                        <a:t>4.3</a:t>
                      </a:r>
                      <a:r>
                        <a:rPr lang="cs-CZ" sz="1200" u="none" strike="noStrike" dirty="0">
                          <a:effectLst/>
                        </a:rPr>
                        <a:t>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89585673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- 14.3.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 - LDN Nový Bydžov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15.2. - 28.2.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23406108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Fakultní nemocnice Hradec Králové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- 14.3.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47619770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Trutnov 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13.2. - 10.3.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382129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Městská nemocnice Dvůr Králové nad Labem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9.2. – 23.3.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684207510"/>
                  </a:ext>
                </a:extLst>
              </a:tr>
              <a:tr h="3274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Oblastní nemocnice Náchod,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1.3. - 31.3.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716666884"/>
                  </a:ext>
                </a:extLst>
              </a:tr>
              <a:tr h="3274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Fakultní nemocnice Hradec Králové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1.3. - 31.3.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586101981"/>
                  </a:ext>
                </a:extLst>
              </a:tr>
              <a:tr h="3274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u="none" strike="noStrike" dirty="0">
                          <a:effectLst/>
                          <a:latin typeface="+mn-lt"/>
                        </a:rPr>
                        <a:t>Oblastní nemocnice </a:t>
                      </a:r>
                      <a:r>
                        <a:rPr lang="cs-CZ" sz="1200" b="0" u="none" strike="noStrike">
                          <a:effectLst/>
                          <a:latin typeface="+mn-lt"/>
                        </a:rPr>
                        <a:t>Trutnov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1.3. – 31.3.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595048030"/>
                  </a:ext>
                </a:extLst>
              </a:tr>
              <a:tr h="22430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38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8. 3. 2021 včetně</a:t>
            </a:r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35336"/>
              </p:ext>
            </p:extLst>
          </p:nvPr>
        </p:nvGraphicFramePr>
        <p:xfrm>
          <a:off x="1789471" y="1690688"/>
          <a:ext cx="9212826" cy="3697393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658752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2554074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období 2. 3. – 8. 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4.833 (pokles o 17%)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celkem na 100 tis. obyv. k 8. 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125,3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82,8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93.979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aktivních případů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10.687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075018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81.789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/>
                        <a:t>1.503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632403"/>
              </p:ext>
            </p:extLst>
          </p:nvPr>
        </p:nvGraphicFramePr>
        <p:xfrm>
          <a:off x="1013750" y="1690689"/>
          <a:ext cx="9693872" cy="3926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327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4977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18380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8. 3. 2021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  <a:endParaRPr lang="cs-CZ" sz="140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63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196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</a:rPr>
                        <a:t>131</a:t>
                      </a:r>
                      <a:endParaRPr lang="cs-CZ" sz="14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589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113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63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196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117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16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58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25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150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720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Kapacity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obsazen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 COVID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pacienty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80910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5" name="TextBox 19">
            <a:extLst>
              <a:ext uri="{FF2B5EF4-FFF2-40B4-BE49-F238E27FC236}">
                <a16:creationId xmlns:a16="http://schemas.microsoft.com/office/drawing/2014/main" id="{6DA12B14-0A67-47C7-A14C-AF40A0E3F71C}"/>
              </a:ext>
            </a:extLst>
          </p:cNvPr>
          <p:cNvSpPr txBox="1"/>
          <p:nvPr/>
        </p:nvSpPr>
        <p:spPr>
          <a:xfrm>
            <a:off x="76509" y="6521510"/>
            <a:ext cx="11915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Hlášení posledních dnů ukazují </a:t>
            </a:r>
            <a:r>
              <a:rPr lang="cs-CZ" sz="1400"/>
              <a:t>okamžitý reálný stav </a:t>
            </a:r>
            <a:r>
              <a:rPr lang="cs-CZ" sz="1400" dirty="0"/>
              <a:t>k půlnoci reportovaného dne. Zpětným dohlášením záznamů (překlady, úmrtí, apod.) se počty mohou měnit.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DCB379E-AA63-401D-932F-0F0A69261C70}"/>
              </a:ext>
            </a:extLst>
          </p:cNvPr>
          <p:cNvSpPr/>
          <p:nvPr/>
        </p:nvSpPr>
        <p:spPr>
          <a:xfrm>
            <a:off x="8602824" y="832747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8629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Dostupná kapacita intenzivní péče: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671160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08.03.2021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1CC2D9D8-E40E-4511-ACEC-155C504D6F73}"/>
              </a:ext>
            </a:extLst>
          </p:cNvPr>
          <p:cNvSpPr txBox="1"/>
          <p:nvPr/>
        </p:nvSpPr>
        <p:spPr>
          <a:xfrm>
            <a:off x="199580" y="6459955"/>
            <a:ext cx="1978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* Včetně </a:t>
            </a:r>
            <a:r>
              <a:rPr lang="cs-CZ" sz="1600" dirty="0" err="1"/>
              <a:t>reprofilizace</a:t>
            </a:r>
            <a:endParaRPr lang="cs-CZ" sz="1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EDFD790-2D70-44A0-9F4D-FF3BEBCCA05C}"/>
              </a:ext>
            </a:extLst>
          </p:cNvPr>
          <p:cNvSpPr/>
          <p:nvPr/>
        </p:nvSpPr>
        <p:spPr>
          <a:xfrm>
            <a:off x="8602824" y="832747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215947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pobytových službách k 8.3.2021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Počet pozitivních klientů: 58 z 3.250 (1,8 %)</a:t>
            </a:r>
          </a:p>
          <a:p>
            <a:r>
              <a:rPr lang="cs-CZ" dirty="0"/>
              <a:t>Počet pozitivních pracovníků: 61 z 2.465 (2,5 %)</a:t>
            </a:r>
          </a:p>
          <a:p>
            <a:r>
              <a:rPr lang="cs-CZ" dirty="0"/>
              <a:t>Počet pracovníků v karanténě: 22 z 2.465 (0,9 %)</a:t>
            </a:r>
          </a:p>
          <a:p>
            <a:r>
              <a:rPr lang="cs-CZ" dirty="0"/>
              <a:t>Počet zařízení s nákazou: 4 z 53 (7,5 %)</a:t>
            </a:r>
          </a:p>
          <a:p>
            <a:r>
              <a:rPr lang="cs-CZ" dirty="0"/>
              <a:t>Počet zařízení v karanténě: 2 z 53 (3,8 %)</a:t>
            </a:r>
          </a:p>
          <a:p>
            <a:pPr marL="0" indent="0"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400" b="1" dirty="0"/>
              <a:t>V současné chvíli jsou nejvíce zasažena tato zařízení: </a:t>
            </a:r>
            <a:r>
              <a:rPr lang="cs-CZ" sz="1400" dirty="0"/>
              <a:t>Domovy na Orlici (Borohrádek), Domov důchodců Náchod.</a:t>
            </a:r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9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6AC243D6-3B03-4CD3-BB16-412CE6C57BB1}"/>
              </a:ext>
            </a:extLst>
          </p:cNvPr>
          <p:cNvSpPr/>
          <p:nvPr/>
        </p:nvSpPr>
        <p:spPr>
          <a:xfrm>
            <a:off x="971550" y="-1"/>
            <a:ext cx="11220449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8. března 2021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8D3777E1-1483-4BC5-9E05-43643D77575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575707" y="1073523"/>
          <a:ext cx="9772650" cy="471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185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očkování k 8.3.2021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BE6AC638-1FBB-4E78-B1DC-5781762F08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756476"/>
              </p:ext>
            </p:extLst>
          </p:nvPr>
        </p:nvGraphicFramePr>
        <p:xfrm>
          <a:off x="838200" y="1524000"/>
          <a:ext cx="10515601" cy="4001296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237313291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948411481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779232331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272785970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92548799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968393162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3232339233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31294123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390221910"/>
                    </a:ext>
                  </a:extLst>
                </a:gridCol>
              </a:tblGrid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382103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175 961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947550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42869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245084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597599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894959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890575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42978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457701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072180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779072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98 090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675251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49 607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933441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41 218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4445664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88 395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613735"/>
                  </a:ext>
                </a:extLst>
              </a:tr>
              <a:tr h="250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192 573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325 663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862 670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21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015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5238</TotalTime>
  <Words>1708</Words>
  <Application>Microsoft Office PowerPoint</Application>
  <PresentationFormat>Širokoúhlá obrazovka</PresentationFormat>
  <Paragraphs>966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 a stavu očkování v Královéhradeckém kraji</vt:lpstr>
      <vt:lpstr>Aktuální situace v Královéhradeckém kraji k 8. 3. 2021 včetně</vt:lpstr>
      <vt:lpstr>Kapacita C+ lůžek v Královéhradeckém kraji</vt:lpstr>
      <vt:lpstr>Prezentace aplikace PowerPoint</vt:lpstr>
      <vt:lpstr>Prezentace aplikace PowerPoint</vt:lpstr>
      <vt:lpstr>Prezentace aplikace PowerPoint</vt:lpstr>
      <vt:lpstr>Situace v pobytových službách k 8.3.2021</vt:lpstr>
      <vt:lpstr> Očkování od 2. ledna do 8. března 2021</vt:lpstr>
      <vt:lpstr>Počet očkování k 8.3.2021</vt:lpstr>
      <vt:lpstr>Počet osob – dvě dávky - k 8.3.2021</vt:lpstr>
      <vt:lpstr>Praktičtí lékaři – dávky k 8.3.2021</vt:lpstr>
      <vt:lpstr>Nasazení Armády ČR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Lechmann Dan Mgr.</cp:lastModifiedBy>
  <cp:revision>233</cp:revision>
  <cp:lastPrinted>2021-03-09T07:14:24Z</cp:lastPrinted>
  <dcterms:created xsi:type="dcterms:W3CDTF">2021-01-14T19:24:21Z</dcterms:created>
  <dcterms:modified xsi:type="dcterms:W3CDTF">2021-03-09T13:24:31Z</dcterms:modified>
</cp:coreProperties>
</file>