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5" r:id="rId3"/>
    <p:sldId id="282" r:id="rId4"/>
    <p:sldId id="283" r:id="rId5"/>
    <p:sldId id="284" r:id="rId6"/>
    <p:sldId id="290" r:id="rId7"/>
    <p:sldId id="261" r:id="rId8"/>
    <p:sldId id="262" r:id="rId9"/>
    <p:sldId id="263" r:id="rId10"/>
    <p:sldId id="264" r:id="rId11"/>
    <p:sldId id="257" r:id="rId12"/>
    <p:sldId id="265" r:id="rId13"/>
    <p:sldId id="266" r:id="rId14"/>
    <p:sldId id="291" r:id="rId15"/>
    <p:sldId id="267" r:id="rId16"/>
    <p:sldId id="268" r:id="rId17"/>
    <p:sldId id="269" r:id="rId18"/>
    <p:sldId id="271" r:id="rId19"/>
    <p:sldId id="270" r:id="rId20"/>
    <p:sldId id="272" r:id="rId21"/>
    <p:sldId id="273" r:id="rId22"/>
    <p:sldId id="274" r:id="rId23"/>
    <p:sldId id="275" r:id="rId24"/>
    <p:sldId id="299" r:id="rId25"/>
    <p:sldId id="278" r:id="rId26"/>
    <p:sldId id="276" r:id="rId27"/>
    <p:sldId id="286" r:id="rId28"/>
    <p:sldId id="287" r:id="rId29"/>
    <p:sldId id="288" r:id="rId30"/>
    <p:sldId id="289" r:id="rId31"/>
    <p:sldId id="277" r:id="rId32"/>
    <p:sldId id="292" r:id="rId33"/>
    <p:sldId id="279" r:id="rId34"/>
    <p:sldId id="293" r:id="rId35"/>
    <p:sldId id="294" r:id="rId36"/>
    <p:sldId id="295" r:id="rId37"/>
    <p:sldId id="296" r:id="rId38"/>
    <p:sldId id="297" r:id="rId39"/>
    <p:sldId id="298" r:id="rId40"/>
    <p:sldId id="301" r:id="rId41"/>
    <p:sldId id="302" r:id="rId42"/>
    <p:sldId id="303" r:id="rId43"/>
    <p:sldId id="300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24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8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994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5854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7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50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9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05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99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4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31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75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1829-7DA7-4903-8E12-424F9849B4DF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76125-53AA-4A30-8EE1-FA975F1AAE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58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35438"/>
          </a:xfrm>
        </p:spPr>
        <p:txBody>
          <a:bodyPr>
            <a:normAutofit fontScale="90000"/>
          </a:bodyPr>
          <a:lstStyle/>
          <a:p>
            <a:r>
              <a:rPr lang="cs-CZ" sz="5400" b="1" dirty="0">
                <a:solidFill>
                  <a:srgbClr val="FF0000"/>
                </a:solidFill>
              </a:rPr>
              <a:t>1. Poplatky za komunální odpad</a:t>
            </a:r>
            <a:br>
              <a:rPr lang="cs-CZ" sz="5400" b="1" dirty="0">
                <a:solidFill>
                  <a:srgbClr val="FF0000"/>
                </a:solidFill>
              </a:rPr>
            </a:br>
            <a:r>
              <a:rPr lang="cs-CZ" sz="5400" b="1" dirty="0">
                <a:solidFill>
                  <a:srgbClr val="FF0000"/>
                </a:solidFill>
              </a:rPr>
              <a:t>2. Změny MP z pobytu</a:t>
            </a:r>
            <a:br>
              <a:rPr lang="cs-CZ" sz="5400" b="1" dirty="0">
                <a:solidFill>
                  <a:srgbClr val="FF0000"/>
                </a:solidFill>
              </a:rPr>
            </a:br>
            <a:r>
              <a:rPr lang="cs-CZ" sz="5400" b="1" dirty="0">
                <a:solidFill>
                  <a:srgbClr val="FF0000"/>
                </a:solidFill>
              </a:rPr>
              <a:t>3. Změny zákona o MP a některé změny DŘ </a:t>
            </a:r>
            <a:br>
              <a:rPr lang="cs-CZ" sz="5400" b="1" dirty="0">
                <a:solidFill>
                  <a:srgbClr val="FF0000"/>
                </a:solidFill>
              </a:rPr>
            </a:br>
            <a:r>
              <a:rPr lang="cs-CZ" sz="5400" b="1" dirty="0">
                <a:solidFill>
                  <a:srgbClr val="FF0000"/>
                </a:solidFill>
              </a:rPr>
              <a:t>r. 2021</a:t>
            </a:r>
            <a:br>
              <a:rPr lang="cs-CZ" sz="5400" dirty="0"/>
            </a:b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sz="3600" dirty="0"/>
          </a:p>
          <a:p>
            <a:endParaRPr lang="cs-CZ" sz="3600" dirty="0"/>
          </a:p>
          <a:p>
            <a:r>
              <a:rPr lang="cs-CZ" sz="3600" b="1" dirty="0"/>
              <a:t>JUDr. Zdeňka Jirásková</a:t>
            </a:r>
          </a:p>
        </p:txBody>
      </p:sp>
    </p:spTree>
    <p:extLst>
      <p:ext uri="{BB962C8B-B14F-4D97-AF65-F5344CB8AC3E}">
        <p14:creationId xmlns:p14="http://schemas.microsoft.com/office/powerpoint/2010/main" val="3719791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29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Pojmy za zákona o odpadech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88292"/>
            <a:ext cx="10515600" cy="518867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Obec je povinna přebrat veškerý komunální odpad vznikající na jejím území při činnosti nepodnikajících </a:t>
            </a:r>
            <a:r>
              <a:rPr lang="pl-PL" b="1" dirty="0"/>
              <a:t>fyzických osob.</a:t>
            </a:r>
            <a:r>
              <a:rPr lang="pl-PL" dirty="0"/>
              <a:t> Pokud obec zavedla poplatek za odkládání komunálního odpadu z nemovité </a:t>
            </a:r>
            <a:r>
              <a:rPr lang="cs-CZ" dirty="0"/>
              <a:t>věci na základě kapacity soustřeďovacích prostředků podle zákona o místních </a:t>
            </a:r>
            <a:r>
              <a:rPr lang="cs-CZ" dirty="0" err="1"/>
              <a:t>popl</a:t>
            </a:r>
            <a:r>
              <a:rPr lang="cs-CZ" dirty="0"/>
              <a:t>., je povinna přebírat směsný komunální odpad vznikající na jejím území při činnosti nepodnikajících fyzických osob v množství odpovídajícím kapacitě soustřeďovacích prostředků.</a:t>
            </a:r>
          </a:p>
          <a:p>
            <a:pPr marL="0" indent="0" algn="just">
              <a:buNone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Obec může obecně závaznou vyhláškou,</a:t>
            </a:r>
            <a:r>
              <a:rPr lang="cs-CZ" dirty="0"/>
              <a:t> kterou nastaví obecní systém, </a:t>
            </a:r>
            <a:r>
              <a:rPr lang="cs-CZ" b="1" dirty="0"/>
              <a:t>stanovit povinnosti osob související s předáváním odpadů </a:t>
            </a:r>
            <a:r>
              <a:rPr lang="cs-CZ" dirty="0"/>
              <a:t>a movitých věcí </a:t>
            </a:r>
            <a:r>
              <a:rPr lang="cs-CZ" b="1" dirty="0"/>
              <a:t>do obecního systému.</a:t>
            </a:r>
          </a:p>
        </p:txBody>
      </p:sp>
    </p:spTree>
    <p:extLst>
      <p:ext uri="{BB962C8B-B14F-4D97-AF65-F5344CB8AC3E}">
        <p14:creationId xmlns:p14="http://schemas.microsoft.com/office/powerpoint/2010/main" val="3779158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13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Poplatky za komunální odpad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2256"/>
            <a:ext cx="10515600" cy="499470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 </a:t>
            </a:r>
            <a:r>
              <a:rPr lang="cs-CZ" dirty="0" err="1"/>
              <a:t>ust</a:t>
            </a:r>
            <a:r>
              <a:rPr lang="cs-CZ" dirty="0"/>
              <a:t>. §  1 se zrušuje poplatek za provoz systému „nakládání s KO“ a doplňují se pod písm. g)</a:t>
            </a:r>
          </a:p>
          <a:p>
            <a:pPr marL="0" indent="0">
              <a:buNone/>
            </a:pPr>
            <a:r>
              <a:rPr lang="cs-CZ" u="sng" dirty="0">
                <a:solidFill>
                  <a:srgbClr val="00B0F0"/>
                </a:solidFill>
              </a:rPr>
              <a:t>g) poplatky za komunální odpad</a:t>
            </a:r>
          </a:p>
          <a:p>
            <a:pPr marL="0" indent="0">
              <a:buNone/>
            </a:pPr>
            <a:endParaRPr lang="cs-CZ" u="sng" dirty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cs-CZ" dirty="0"/>
              <a:t>poplatek za obecní systém odpadového hospodářství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poplatek za odkládání komunálního odpadu z nemovité věci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Obec může pro poplatkové období zavést pouze jeden z poplatků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735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3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Poplatek za obecní systém odpadového hospodářství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1492"/>
            <a:ext cx="10515600" cy="49854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jednodušší poplatek za KO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jedná se o poplatek za samotnou existenci systému odpadového hospodářství, vychází </a:t>
            </a:r>
            <a:r>
              <a:rPr lang="cs-CZ" b="1" dirty="0"/>
              <a:t>z principu</a:t>
            </a:r>
            <a:r>
              <a:rPr lang="cs-CZ" dirty="0"/>
              <a:t>, že </a:t>
            </a:r>
            <a:r>
              <a:rPr lang="cs-CZ" b="1" dirty="0"/>
              <a:t>ze systému má prospěch každá osoba </a:t>
            </a:r>
            <a:r>
              <a:rPr lang="cs-CZ" dirty="0"/>
              <a:t>přihlášená v obci nebo vlastnící na území obce  nemovitou věc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není vázán na skutečnou produkci odpadu, platí se za samotnou existenci obecního systému odpadového hospodářství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není vázán na to, zda poplatník v obci skutečně žije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656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Poplatník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6218"/>
            <a:ext cx="10515600" cy="4800745"/>
          </a:xfrm>
        </p:spPr>
        <p:txBody>
          <a:bodyPr/>
          <a:lstStyle/>
          <a:p>
            <a:pPr marL="0" indent="0">
              <a:buNone/>
            </a:pPr>
            <a:endParaRPr lang="cs-CZ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FO přihlášená v obci – přihlášení FO je vymezeno v § 16c ZMP</a:t>
            </a:r>
          </a:p>
          <a:p>
            <a:pPr marL="0" indent="0">
              <a:buNone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vlastník nemovité věci </a:t>
            </a:r>
            <a:r>
              <a:rPr lang="cs-CZ" dirty="0"/>
              <a:t>zahrnující byt, RD nebo stavbu pro rodinnou rekreaci, </a:t>
            </a:r>
            <a:r>
              <a:rPr lang="cs-CZ" u="sng" dirty="0"/>
              <a:t>ve které není přihlášená žádná FO </a:t>
            </a:r>
            <a:r>
              <a:rPr lang="cs-CZ" dirty="0"/>
              <a:t>a která je umístěná na území obce – FO nebo PO</a:t>
            </a:r>
          </a:p>
          <a:p>
            <a:pPr marL="0" indent="0" algn="just">
              <a:buNone/>
            </a:pPr>
            <a:r>
              <a:rPr lang="cs-CZ" i="1" dirty="0"/>
              <a:t>                           </a:t>
            </a:r>
            <a:r>
              <a:rPr lang="cs-CZ" dirty="0"/>
              <a:t>solidární poplatková povinnost</a:t>
            </a:r>
            <a:endParaRPr lang="cs-CZ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073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29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Přihlášení fyzické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3927"/>
            <a:ext cx="10515600" cy="4773036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Vymezení pro účely  ZMP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přihlášení k trvalému pobytu podle zák. o evidenci obyvatel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ohlášení místa pobytu podle zák. o pobytu cizinců na území ČR a zák. o azylu nebo dočasné ochraně cizinců, jde-li o cizince</a:t>
            </a:r>
          </a:p>
          <a:p>
            <a:r>
              <a:rPr lang="cs-CZ" dirty="0"/>
              <a:t>kterému byl povolen trvalý pobyt</a:t>
            </a:r>
          </a:p>
          <a:p>
            <a:r>
              <a:rPr lang="cs-CZ" dirty="0"/>
              <a:t>pobývá na území ČR přechodně po dobu delší než 3 měsíce</a:t>
            </a:r>
          </a:p>
          <a:p>
            <a:r>
              <a:rPr lang="cs-CZ" dirty="0"/>
              <a:t>který je žadatelem o udělení mezinárodní ochrany</a:t>
            </a:r>
          </a:p>
          <a:p>
            <a:r>
              <a:rPr lang="cs-CZ" dirty="0"/>
              <a:t>kterému byla udělena mezinárodní ochrana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686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11741"/>
            <a:ext cx="10515600" cy="72433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Předmět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6145"/>
            <a:ext cx="10515600" cy="492081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jednotlivá možnost využívat obecní systém odpadového hospodářství</a:t>
            </a:r>
            <a:r>
              <a:rPr lang="cs-CZ" dirty="0"/>
              <a:t>, která je dána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/>
              <a:t>přihlášením v obci</a:t>
            </a:r>
          </a:p>
          <a:p>
            <a:pPr marL="0" indent="0">
              <a:buNone/>
            </a:pPr>
            <a:endParaRPr lang="cs-CZ" dirty="0"/>
          </a:p>
          <a:p>
            <a:pPr algn="just"/>
            <a:r>
              <a:rPr lang="cs-CZ" dirty="0"/>
              <a:t>vlastnictvím jednotlivé NV zahrnující byt, RD nebo stavbu pro rodinnou rekreaci, ve které není přihlášena žádná FO a která se nachází na území obce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204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789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Osvobození od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48192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Osvobozena je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FO, které poplatková povinnost vznikla z důvodu přihlášení v obci a která je </a:t>
            </a:r>
            <a:r>
              <a:rPr lang="cs-CZ" b="1" dirty="0"/>
              <a:t>poplatníkem </a:t>
            </a:r>
            <a:r>
              <a:rPr lang="cs-CZ" b="1" dirty="0" err="1"/>
              <a:t>popl</a:t>
            </a:r>
            <a:r>
              <a:rPr lang="cs-CZ" b="1" dirty="0"/>
              <a:t>. za odkládání KO z nemovité věci v jiné obci a má v této obci bydliště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FO umístěná do dětského domova, školského zařízení, do zařízení pro děti vyžadující okamžitou pomoc, v domově pro osoby se zdravotním postižením, v domově pro seniory, ……..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FO základě zákona omezená na osobní svobodě s výjimkou osoby vykonávající trest domácího vězení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336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Sazba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5236"/>
            <a:ext cx="10515600" cy="5151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Výše poplatku činí </a:t>
            </a:r>
            <a:r>
              <a:rPr lang="cs-CZ" b="1" dirty="0"/>
              <a:t>nejvýše 1200 Kč za kalendářní rok.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poplatek se snižuje o jednu dvanáctinu za každé dílčí období (kalendářní měsíc), na jehož konci </a:t>
            </a:r>
          </a:p>
          <a:p>
            <a:pPr marL="0" indent="0">
              <a:buNone/>
            </a:pPr>
            <a:r>
              <a:rPr lang="cs-CZ" dirty="0"/>
              <a:t>                                - </a:t>
            </a:r>
            <a:r>
              <a:rPr lang="cs-CZ" b="1" dirty="0"/>
              <a:t>není FO přihlášená v obci nebo</a:t>
            </a:r>
          </a:p>
          <a:p>
            <a:pPr marL="0" indent="0">
              <a:buNone/>
            </a:pPr>
            <a:r>
              <a:rPr lang="cs-CZ" b="1" dirty="0"/>
              <a:t>                                - je FO od poplatku osvobozena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poplatek se snižuje o jednu dvanáctinu za každé dílčí období (kalendářní měsíc), na jehož konci </a:t>
            </a:r>
          </a:p>
          <a:p>
            <a:pPr marL="0" indent="0">
              <a:buNone/>
            </a:pPr>
            <a:r>
              <a:rPr lang="cs-CZ" b="1" dirty="0"/>
              <a:t>                 - je v této nemovité věci přihlášena jedna FO</a:t>
            </a:r>
          </a:p>
          <a:p>
            <a:pPr marL="0" indent="0">
              <a:buNone/>
            </a:pPr>
            <a:r>
              <a:rPr lang="cs-CZ" b="1" dirty="0"/>
              <a:t>                 - poplatník nevlastní tuto nemovitou věc nebo</a:t>
            </a:r>
          </a:p>
          <a:p>
            <a:pPr marL="0" indent="0">
              <a:buNone/>
            </a:pPr>
            <a:r>
              <a:rPr lang="cs-CZ" b="1" dirty="0"/>
              <a:t>                 - je poplatník od poplatku osvobozen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662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Poplatek za odkládání KO z nemovité věci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9273"/>
            <a:ext cx="10515600" cy="483769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je konstruován tak, aby zachycoval produkci odpadu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vychází z obecných principů práva životního prostředí „znečišťovatel platí“ a „plať tolik, kolik vyhodíš“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je možné jej zavést ve dvou základních režimech </a:t>
            </a:r>
          </a:p>
          <a:p>
            <a:pPr marL="0" indent="0">
              <a:buNone/>
            </a:pPr>
            <a:r>
              <a:rPr lang="cs-CZ" dirty="0"/>
              <a:t>    - poplatek </a:t>
            </a:r>
            <a:r>
              <a:rPr lang="cs-CZ" b="1" dirty="0"/>
              <a:t>za množství </a:t>
            </a:r>
            <a:r>
              <a:rPr lang="cs-CZ" dirty="0"/>
              <a:t>(hmotnost nebo objem) vyprodukovaného KO</a:t>
            </a:r>
          </a:p>
          <a:p>
            <a:pPr marL="0" indent="0">
              <a:buNone/>
            </a:pPr>
            <a:r>
              <a:rPr lang="cs-CZ" dirty="0"/>
              <a:t>    - nebo jeho </a:t>
            </a:r>
            <a:r>
              <a:rPr lang="cs-CZ" b="1" dirty="0"/>
              <a:t>výše vychází z objednané kapacity sběrných prostředků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353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47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Subjekt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9892"/>
            <a:ext cx="10515600" cy="5087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/>
              <a:t>Poplatníkem 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FO, která má v nemovité věci bydliště, nebo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vlastník nemovité věci, </a:t>
            </a:r>
            <a:r>
              <a:rPr lang="cs-CZ" u="sng" dirty="0"/>
              <a:t>ve které nemá bydliště žádná fyzická osoba </a:t>
            </a:r>
            <a:r>
              <a:rPr lang="cs-CZ" dirty="0"/>
              <a:t>– FO nebo PO - </a:t>
            </a:r>
            <a:r>
              <a:rPr lang="cs-CZ" i="1" dirty="0"/>
              <a:t>solidární poplatková odpovědnost</a:t>
            </a:r>
            <a:endParaRPr lang="cs-CZ" sz="2400" i="1" dirty="0"/>
          </a:p>
          <a:p>
            <a:pPr marL="0" indent="0">
              <a:buNone/>
            </a:pPr>
            <a:r>
              <a:rPr lang="cs-CZ" b="1" u="sng" dirty="0"/>
              <a:t>Plátcem poplatku 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společenství vlastníků jednotek, pokud pro dům vzniklo, nebo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vlastník nemovité věci v ostatních případech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Plátce poplatku je povinen vybrat poplatek od poplatníka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6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20436"/>
            <a:ext cx="10515600" cy="5456527"/>
          </a:xfrm>
        </p:spPr>
        <p:txBody>
          <a:bodyPr/>
          <a:lstStyle/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sz="3600" b="1" dirty="0">
                <a:solidFill>
                  <a:srgbClr val="FF0000"/>
                </a:solidFill>
              </a:rPr>
              <a:t>Zákon č. 541/2020 Sb., zákon o odpadech</a:t>
            </a:r>
          </a:p>
          <a:p>
            <a:endParaRPr lang="cs-CZ" sz="3600" b="1" dirty="0">
              <a:solidFill>
                <a:srgbClr val="FF0000"/>
              </a:solidFill>
            </a:endParaRPr>
          </a:p>
          <a:p>
            <a:pPr algn="just"/>
            <a:r>
              <a:rPr lang="cs-CZ" sz="3600" b="1" dirty="0">
                <a:solidFill>
                  <a:srgbClr val="FF0000"/>
                </a:solidFill>
              </a:rPr>
              <a:t>Novela ZMP - </a:t>
            </a:r>
            <a:r>
              <a:rPr lang="cs-CZ" sz="3200" b="1" dirty="0">
                <a:solidFill>
                  <a:srgbClr val="FF0000"/>
                </a:solidFill>
              </a:rPr>
              <a:t>zákonem č. 543/2020 Sb., kterým se mění některé zákony v souvislosti s přijetím zákona o odpadech a zákona o výrobcích s ukončenou životností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671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Předmět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6145"/>
            <a:ext cx="10515600" cy="49208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odkládání směsného KO z</a:t>
            </a:r>
            <a:r>
              <a:rPr lang="cs-CZ" dirty="0"/>
              <a:t> jednotlivé </a:t>
            </a:r>
            <a:r>
              <a:rPr lang="cs-CZ" b="1" dirty="0"/>
              <a:t>nemovité věci </a:t>
            </a:r>
            <a:r>
              <a:rPr lang="cs-CZ" dirty="0"/>
              <a:t>zahrnující </a:t>
            </a:r>
            <a:r>
              <a:rPr lang="cs-CZ" b="1" dirty="0"/>
              <a:t>byt,</a:t>
            </a:r>
            <a:r>
              <a:rPr lang="cs-CZ" dirty="0"/>
              <a:t> </a:t>
            </a:r>
            <a:r>
              <a:rPr lang="cs-CZ" b="1" dirty="0"/>
              <a:t>rodinný dům nebo stavbu pro rodinnou rekreaci</a:t>
            </a:r>
            <a:r>
              <a:rPr lang="cs-CZ" dirty="0"/>
              <a:t>, která se nachází na území obce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894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705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Základ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0727"/>
            <a:ext cx="10515600" cy="49762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b="1" dirty="0"/>
              <a:t> Obec</a:t>
            </a:r>
            <a:r>
              <a:rPr lang="cs-CZ" sz="3200" dirty="0"/>
              <a:t> při zavádění tohoto poplatku </a:t>
            </a:r>
            <a:r>
              <a:rPr lang="cs-CZ" sz="3200" b="1" dirty="0"/>
              <a:t>musí zvolit</a:t>
            </a:r>
            <a:r>
              <a:rPr lang="cs-CZ" sz="3200" dirty="0"/>
              <a:t>, zda základ poplatku bude  vycházet z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00B0F0"/>
                </a:solidFill>
              </a:rPr>
              <a:t>hmotnosti KO </a:t>
            </a:r>
            <a:r>
              <a:rPr lang="cs-CZ" sz="3200" dirty="0"/>
              <a:t>– hmotnostní základ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00B0F0"/>
                </a:solidFill>
              </a:rPr>
              <a:t>objemu KO </a:t>
            </a:r>
            <a:r>
              <a:rPr lang="cs-CZ" sz="3200" dirty="0"/>
              <a:t>– objemový základ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00B0F0"/>
                </a:solidFill>
              </a:rPr>
              <a:t>kapacita sběrných prostředků </a:t>
            </a:r>
            <a:r>
              <a:rPr lang="cs-CZ" sz="3200" dirty="0"/>
              <a:t>– kapacitní základ</a:t>
            </a:r>
          </a:p>
          <a:p>
            <a:pPr marL="0" indent="0">
              <a:buNone/>
            </a:pPr>
            <a:endParaRPr lang="cs-CZ" sz="3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Obec zvolí jeden typ základu pro celé území obce a pro celé poplatkové období, tj. kalendářní rok</a:t>
            </a:r>
          </a:p>
          <a:p>
            <a:pPr marL="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723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Dílčí základ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01318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 dílčí základ poplatku se určuje na měsíční bázi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/>
              <a:t> </a:t>
            </a:r>
            <a:r>
              <a:rPr lang="cs-CZ" dirty="0"/>
              <a:t>určí se tak, že v každém kalendářním měsíci se hmotnost, objem nebo kapacita rozdělí mezi počet poplatníků, kteří měli v nemovité věci bydliště</a:t>
            </a:r>
          </a:p>
          <a:p>
            <a:pPr marL="0" indent="0">
              <a:buNone/>
            </a:pPr>
            <a:r>
              <a:rPr lang="cs-CZ" b="1" dirty="0"/>
              <a:t>Základem dílčího poplatku </a:t>
            </a:r>
            <a:r>
              <a:rPr lang="cs-CZ" dirty="0"/>
              <a:t>za dílčí (měsíční)období 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B0F0"/>
                </a:solidFill>
              </a:rPr>
              <a:t>hmotnost odpadu </a:t>
            </a:r>
            <a:r>
              <a:rPr lang="cs-CZ" dirty="0"/>
              <a:t>– v kg na poplatníka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B0F0"/>
                </a:solidFill>
              </a:rPr>
              <a:t>objem odpadu </a:t>
            </a:r>
            <a:r>
              <a:rPr lang="cs-CZ" dirty="0"/>
              <a:t>– v litrech na poplatníka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B0F0"/>
                </a:solidFill>
              </a:rPr>
              <a:t>kapacita sběrných prostředků</a:t>
            </a:r>
            <a:r>
              <a:rPr lang="cs-CZ" dirty="0"/>
              <a:t>– v litrech na poplatníka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Obec může určit minimální základ dílčího poplatku</a:t>
            </a:r>
            <a:r>
              <a:rPr lang="cs-CZ" dirty="0"/>
              <a:t>, který činí </a:t>
            </a:r>
            <a:r>
              <a:rPr lang="cs-CZ" b="1" dirty="0"/>
              <a:t>nejvýše</a:t>
            </a:r>
          </a:p>
          <a:p>
            <a:pPr marL="0" indent="0">
              <a:buNone/>
            </a:pPr>
            <a:r>
              <a:rPr lang="cs-CZ" dirty="0"/>
              <a:t>         - 10 kg, pokud je základem hmotnost odpadu</a:t>
            </a:r>
          </a:p>
          <a:p>
            <a:pPr marL="0" indent="0">
              <a:buNone/>
            </a:pPr>
            <a:r>
              <a:rPr lang="cs-CZ" dirty="0"/>
              <a:t>         - 60 litrů, pokud je základem objem odpadu nebo kapacita sběrných prostředků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5224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00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Sazba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4691"/>
            <a:ext cx="10515600" cy="478227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Sazba poplatku činí </a:t>
            </a:r>
            <a:r>
              <a:rPr lang="cs-CZ" b="1" dirty="0"/>
              <a:t>nejvýše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6 Kč za kg , pokud je základem hmotnost odpadu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1 Kč za litr, pokud je základem objem odpadu nebo  kapacita sběrných prostředků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Poplatek se vypočte </a:t>
            </a:r>
            <a:r>
              <a:rPr lang="cs-CZ" dirty="0"/>
              <a:t>jako součet dílčích poplatků za jednotlivá dílčí období</a:t>
            </a:r>
          </a:p>
          <a:p>
            <a:pPr marL="0" indent="0">
              <a:buNone/>
            </a:pPr>
            <a:r>
              <a:rPr lang="cs-CZ" b="1" dirty="0"/>
              <a:t>Dílčí poplatek </a:t>
            </a:r>
            <a:r>
              <a:rPr lang="cs-CZ" dirty="0"/>
              <a:t>je součin základu dílčího poplatku a sazby pro tento základ.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257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087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Prominutí poplatku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54546"/>
            <a:ext cx="10515600" cy="502241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FF0000"/>
                </a:solidFill>
              </a:rPr>
              <a:t>prominout </a:t>
            </a:r>
            <a:r>
              <a:rPr lang="cs-CZ" altLang="cs-CZ" b="1" dirty="0">
                <a:solidFill>
                  <a:srgbClr val="FF0000"/>
                </a:solidFill>
              </a:rPr>
              <a:t>na žádost </a:t>
            </a:r>
            <a:r>
              <a:rPr lang="cs-CZ" altLang="cs-CZ" dirty="0">
                <a:solidFill>
                  <a:srgbClr val="FF0000"/>
                </a:solidFill>
              </a:rPr>
              <a:t>lze pouze poplatek za obecní systém odpadového hospodářství ( nebo jeho příslušenství)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 rozhoduje obecní úřad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 podaná žádost - podání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 důvod – odstranění tvrdosti a zhodnocení okolností příp.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 lze prominout poplatek i příslušenství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 nelze se odvolat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3778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poplatků za komunální odpad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0131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b="1" dirty="0"/>
              <a:t>Platební výměr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b="1" dirty="0"/>
              <a:t>Hromadný předpisný seznam</a:t>
            </a:r>
          </a:p>
          <a:p>
            <a:pPr marL="0" indent="0">
              <a:buFontTx/>
              <a:buNone/>
              <a:defRPr/>
            </a:pPr>
            <a:endParaRPr lang="cs-CZ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dirty="0"/>
              <a:t>Ustanovení § 11 ZMP – </a:t>
            </a:r>
            <a:r>
              <a:rPr lang="cs-CZ" dirty="0">
                <a:solidFill>
                  <a:srgbClr val="FF0000"/>
                </a:solidFill>
              </a:rPr>
              <a:t>doplněn odst. 4 pro případy, kdy obec zvolí  hmotnostní nebo objemový dílčí základ poplatku</a:t>
            </a:r>
          </a:p>
          <a:p>
            <a:pPr marL="0" indent="0">
              <a:buFontTx/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Možnost navýšení nezaplaceného poplatku nebo jeho části až </a:t>
            </a:r>
          </a:p>
          <a:p>
            <a:pPr marL="0" indent="0">
              <a:buNone/>
              <a:defRPr/>
            </a:pPr>
            <a:r>
              <a:rPr lang="cs-CZ" dirty="0"/>
              <a:t>   na trojnásobek</a:t>
            </a:r>
          </a:p>
          <a:p>
            <a:pPr marL="0" indent="0">
              <a:buFontTx/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Lhůta pro stanovení daně je 3 – 10 let</a:t>
            </a:r>
          </a:p>
        </p:txBody>
      </p:sp>
    </p:spTree>
    <p:extLst>
      <p:ext uri="{BB962C8B-B14F-4D97-AF65-F5344CB8AC3E}">
        <p14:creationId xmlns:p14="http://schemas.microsoft.com/office/powerpoint/2010/main" val="204647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13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Vyměření poplatku za odkládání KO z nemovité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2256"/>
            <a:ext cx="10515600" cy="49947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v případě hmotnostního nebo objemového dílčího základu poplatku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OÚ </a:t>
            </a:r>
            <a:r>
              <a:rPr lang="cs-CZ" b="1" dirty="0"/>
              <a:t>vyměří </a:t>
            </a:r>
            <a:r>
              <a:rPr lang="cs-CZ" dirty="0"/>
              <a:t>poplatek plátci poplatku, není-li takový plátce, pak poplatníkovi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platebním výměrem nebo hromadným předpisným seznamem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poplatek je splatný do 30 dnů od doručení rozhodnutí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pokud není poplatek odveden (zaplacen) včas nebo ve správné výši, může správce poplatku vyměřit zvýšení poplatku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zvýšení je příslušenstvím poplatku a je splatné ve lhůtě do 30 dnů od doručení rozhodnutí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283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75578" y="419101"/>
            <a:ext cx="10152639" cy="922338"/>
          </a:xfrm>
        </p:spPr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rgbClr val="C00000"/>
                </a:solidFill>
                <a:latin typeface="+mn-lt"/>
              </a:rPr>
              <a:t>Lhůta pro stanovení daně (poplatku)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545" y="1341439"/>
            <a:ext cx="10991273" cy="4784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Daň nelze stanovit po uplynutí lhůty, která činí </a:t>
            </a:r>
            <a:r>
              <a:rPr lang="cs-CZ" altLang="cs-CZ" b="1" dirty="0"/>
              <a:t>3 roky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Začne běžet - dnem, ve kterém se stala daň splatnou</a:t>
            </a:r>
            <a:endParaRPr lang="cs-CZ" altLang="cs-CZ" u="sng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Lhůta se </a:t>
            </a:r>
            <a:r>
              <a:rPr lang="cs-CZ" altLang="cs-CZ" b="1" dirty="0">
                <a:solidFill>
                  <a:srgbClr val="FF0000"/>
                </a:solidFill>
              </a:rPr>
              <a:t>prodlužuje o 1 rok</a:t>
            </a:r>
            <a:r>
              <a:rPr lang="cs-CZ" altLang="cs-CZ" dirty="0"/>
              <a:t>, pokud v posledních 12 měsících před jejím uplynutím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dirty="0"/>
              <a:t>                  - bylo oznámeno rozhodnutí o stanovení daně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dirty="0"/>
              <a:t>                  - bylo zahájeno řízení o MOP nebo o DP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dirty="0"/>
              <a:t>                  - bylo oznámeno rozhodnutí ve věci OP nebo DP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dirty="0"/>
              <a:t>                  - bylo oznámeno rozhodnutí o prohlášení nicotnosti </a:t>
            </a:r>
            <a:r>
              <a:rPr lang="cs-CZ" altLang="cs-CZ" dirty="0" err="1"/>
              <a:t>rozh</a:t>
            </a:r>
            <a:r>
              <a:rPr lang="cs-CZ" altLang="cs-CZ" dirty="0"/>
              <a:t>. O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dirty="0"/>
              <a:t>                    stanovení daně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148178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49745" y="274639"/>
            <a:ext cx="10704946" cy="922337"/>
          </a:xfrm>
        </p:spPr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rgbClr val="C00000"/>
                </a:solidFill>
                <a:latin typeface="+mn-lt"/>
              </a:rPr>
              <a:t>Lhůta pro stanovení daně (poplatku)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9672" y="1196975"/>
            <a:ext cx="10741891" cy="49291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 byla-li před uplynutím lhůty </a:t>
            </a:r>
            <a:r>
              <a:rPr lang="cs-CZ" altLang="cs-CZ" sz="2000" dirty="0"/>
              <a:t>– </a:t>
            </a:r>
            <a:r>
              <a:rPr lang="cs-CZ" altLang="cs-CZ" sz="2400" dirty="0"/>
              <a:t>zahájena daňová kontrola</a:t>
            </a:r>
            <a:r>
              <a:rPr lang="cs-CZ" altLang="cs-CZ" sz="2000" dirty="0"/>
              <a:t> </a:t>
            </a:r>
            <a:r>
              <a:rPr lang="cs-CZ" altLang="cs-CZ" sz="2400" b="1" dirty="0"/>
              <a:t>běží lhůta znovu </a:t>
            </a:r>
            <a:r>
              <a:rPr lang="cs-CZ" altLang="cs-CZ" sz="2400" dirty="0"/>
              <a:t>ode dne, kdy byl úkon učiněn.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/>
              <a:t>lhůta neběží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              </a:t>
            </a:r>
            <a:r>
              <a:rPr lang="cs-CZ" altLang="cs-CZ" sz="2000" dirty="0"/>
              <a:t>– řízení je vedeno v souvislosti se stanovením daně před soudem ve </a:t>
            </a:r>
            <a:r>
              <a:rPr lang="cs-CZ" altLang="cs-CZ" sz="2000" dirty="0" err="1"/>
              <a:t>spr</a:t>
            </a:r>
            <a:r>
              <a:rPr lang="cs-CZ" altLang="cs-CZ" sz="2000" dirty="0"/>
              <a:t>. soudnictví a před ÚS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                   - řízení o otázce, o níž může rozhodnout soud a </a:t>
            </a:r>
            <a:r>
              <a:rPr lang="cs-CZ" altLang="cs-CZ" sz="2000" dirty="0" err="1"/>
              <a:t>kt</a:t>
            </a:r>
            <a:r>
              <a:rPr lang="cs-CZ" altLang="cs-CZ" sz="2000" dirty="0"/>
              <a:t>. je nezbytná pro správné stanovení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                     daně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	     	  - od zmeškání </a:t>
            </a:r>
            <a:r>
              <a:rPr lang="cs-CZ" altLang="cs-CZ" sz="2000" dirty="0" err="1"/>
              <a:t>odv</a:t>
            </a:r>
            <a:r>
              <a:rPr lang="cs-CZ" altLang="cs-CZ" sz="2000" dirty="0"/>
              <a:t>. lhůty proti R o stanovení daně až do oznámení R o jejím navrácení 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                      předešlý stav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                  - po marném uplynutí úložní doby až do dne doručení R, </a:t>
            </a:r>
            <a:r>
              <a:rPr lang="cs-CZ" altLang="cs-CZ" sz="2000" dirty="0" err="1"/>
              <a:t>kt</a:t>
            </a:r>
            <a:r>
              <a:rPr lang="cs-CZ" altLang="cs-CZ" sz="2000" dirty="0"/>
              <a:t>. je  prohlášena neúčinnost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                     doručení R vydaného v  nalézacím řízení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                   - ode dne odeslání žádosti o </a:t>
            </a:r>
            <a:r>
              <a:rPr lang="cs-CZ" altLang="cs-CZ" sz="2000" dirty="0" err="1"/>
              <a:t>mezinár</a:t>
            </a:r>
            <a:r>
              <a:rPr lang="cs-CZ" altLang="cs-CZ" sz="2000" dirty="0"/>
              <a:t>. spolupráci do dne obdržení odpovědi na tuto žádost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 lhůta pro stanovení daně končí nejpozději uplynutím </a:t>
            </a:r>
            <a:r>
              <a:rPr lang="cs-CZ" altLang="cs-CZ" sz="2400" b="1" dirty="0">
                <a:solidFill>
                  <a:srgbClr val="FF0000"/>
                </a:solidFill>
              </a:rPr>
              <a:t>10 let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408283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254" y="260351"/>
            <a:ext cx="10455563" cy="777875"/>
          </a:xfrm>
        </p:spPr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rgbClr val="C00000"/>
                </a:solidFill>
                <a:latin typeface="+mn-lt"/>
              </a:rPr>
              <a:t>Lhůta pro placení daně (poplatku)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927" y="1038226"/>
            <a:ext cx="10520218" cy="51165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 daň nelze vybrat a vymáhat po uplynutí lhůty pro placení daně, </a:t>
            </a:r>
            <a:r>
              <a:rPr lang="cs-CZ" altLang="cs-CZ" dirty="0" err="1"/>
              <a:t>kt</a:t>
            </a:r>
            <a:r>
              <a:rPr lang="cs-CZ" altLang="cs-CZ" dirty="0"/>
              <a:t>.   činí 6 let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/>
              <a:t> lhůta začne běžet dnem </a:t>
            </a:r>
            <a:r>
              <a:rPr lang="cs-CZ" altLang="cs-CZ" dirty="0">
                <a:solidFill>
                  <a:srgbClr val="FF0000"/>
                </a:solidFill>
              </a:rPr>
              <a:t>splatnosti daně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běh lhůty přeruší – </a:t>
            </a:r>
            <a:r>
              <a:rPr lang="cs-CZ" altLang="cs-CZ" dirty="0"/>
              <a:t>úkon   - </a:t>
            </a:r>
            <a:r>
              <a:rPr lang="cs-CZ" altLang="cs-CZ" dirty="0">
                <a:solidFill>
                  <a:srgbClr val="FF0000"/>
                </a:solidFill>
              </a:rPr>
              <a:t>a) pravomocné stanovení daně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                                                    b) zahájení exekučního řízení dle DŘ nebo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                                                      jiného zákona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                                                    c) zřízení zástavního práva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                                                    d) oznámení R o posečkání nebo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                                                       R, </a:t>
            </a:r>
            <a:r>
              <a:rPr lang="cs-CZ" altLang="cs-CZ" dirty="0" err="1"/>
              <a:t>kt</a:t>
            </a:r>
            <a:r>
              <a:rPr lang="cs-CZ" altLang="cs-CZ" dirty="0"/>
              <a:t>. se mění stanovená doba posečkání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628972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Přechodná ustanovení dle ZMP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6910"/>
            <a:ext cx="10515600" cy="4930053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cs-CZ" dirty="0"/>
              <a:t>Pro poplatkové povinnosti </a:t>
            </a:r>
            <a:r>
              <a:rPr lang="cs-CZ" b="1" dirty="0"/>
              <a:t>u místního poplatku podle § 10b ZMP</a:t>
            </a:r>
            <a:r>
              <a:rPr lang="cs-CZ" dirty="0"/>
              <a:t>, vzniklé přede dnem nabytí účinnosti novely zákona, jakož i pro práva a povinnosti  s nimi související, </a:t>
            </a:r>
            <a:r>
              <a:rPr lang="cs-CZ" b="1" dirty="0"/>
              <a:t>se bude i nadále postupovat podle ZMP a OZV</a:t>
            </a:r>
            <a:r>
              <a:rPr lang="cs-CZ" dirty="0"/>
              <a:t>, ve znění účinném </a:t>
            </a:r>
            <a:r>
              <a:rPr lang="cs-CZ" b="1" dirty="0"/>
              <a:t>přede dnem nabytí účinnosti novely </a:t>
            </a:r>
            <a:r>
              <a:rPr lang="cs-CZ" dirty="0"/>
              <a:t>zákona.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dirty="0"/>
              <a:t>Obcím je dána možnost zachovat pro poplatkové období  2021 stávající místní poplatek. Podmínkou je k 1.1.2021 účinná OZV.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dirty="0"/>
              <a:t>Od </a:t>
            </a:r>
            <a:r>
              <a:rPr lang="cs-CZ" b="1" dirty="0"/>
              <a:t>nového poplatku za OSOH </a:t>
            </a:r>
            <a:r>
              <a:rPr lang="cs-CZ" dirty="0"/>
              <a:t>jsou </a:t>
            </a:r>
            <a:r>
              <a:rPr lang="cs-CZ" b="1" dirty="0"/>
              <a:t>osvobozeni poplatníci</a:t>
            </a:r>
            <a:r>
              <a:rPr lang="cs-CZ" dirty="0"/>
              <a:t>, kterým poplatková povinnost vznikla z důvodu přihlášení v obci, </a:t>
            </a:r>
            <a:r>
              <a:rPr lang="cs-CZ" b="1" dirty="0"/>
              <a:t>pokud mají bydliště v jiné obci, která má zavedený poplatek za KO.</a:t>
            </a:r>
          </a:p>
          <a:p>
            <a:pPr marL="0" indent="0" algn="just">
              <a:buNone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9819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316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 dirty="0">
                <a:solidFill>
                  <a:srgbClr val="C00000"/>
                </a:solidFill>
              </a:rPr>
              <a:t>Lhůta pro placení daně (poplatku)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6909"/>
            <a:ext cx="10515600" cy="493005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b="1" dirty="0"/>
              <a:t>lhůta neběží </a:t>
            </a:r>
            <a:r>
              <a:rPr lang="cs-CZ" altLang="cs-CZ" dirty="0"/>
              <a:t>– a) vymáhání daně soudem, soudním exekutorem</a:t>
            </a:r>
          </a:p>
          <a:p>
            <a:pPr>
              <a:buNone/>
            </a:pPr>
            <a:r>
              <a:rPr lang="cs-CZ" altLang="cs-CZ" dirty="0"/>
              <a:t>                             b) přihlášení daňové pohledávky do </a:t>
            </a:r>
            <a:r>
              <a:rPr lang="cs-CZ" altLang="cs-CZ" dirty="0" err="1"/>
              <a:t>insolven</a:t>
            </a:r>
            <a:r>
              <a:rPr lang="cs-CZ" altLang="cs-CZ" dirty="0"/>
              <a:t>. řízení</a:t>
            </a:r>
          </a:p>
          <a:p>
            <a:pPr>
              <a:buNone/>
            </a:pPr>
            <a:r>
              <a:rPr lang="cs-CZ" altLang="cs-CZ" dirty="0"/>
              <a:t>                                  nebo veřej. dražby </a:t>
            </a:r>
          </a:p>
          <a:p>
            <a:pPr>
              <a:buNone/>
            </a:pPr>
            <a:r>
              <a:rPr lang="cs-CZ" altLang="cs-CZ" dirty="0"/>
              <a:t>                             c) </a:t>
            </a:r>
            <a:r>
              <a:rPr lang="cs-CZ" altLang="cs-CZ" u="sng" dirty="0">
                <a:solidFill>
                  <a:srgbClr val="FF0000"/>
                </a:solidFill>
              </a:rPr>
              <a:t>uplatnění pohledávky za </a:t>
            </a:r>
            <a:r>
              <a:rPr lang="cs-CZ" altLang="cs-CZ" u="sng" dirty="0" err="1">
                <a:solidFill>
                  <a:srgbClr val="FF0000"/>
                </a:solidFill>
              </a:rPr>
              <a:t>maj</a:t>
            </a:r>
            <a:r>
              <a:rPr lang="cs-CZ" altLang="cs-CZ" u="sng" dirty="0">
                <a:solidFill>
                  <a:srgbClr val="FF0000"/>
                </a:solidFill>
              </a:rPr>
              <a:t>. podstatou u osoby s</a:t>
            </a:r>
          </a:p>
          <a:p>
            <a:pPr>
              <a:buNone/>
            </a:pPr>
            <a:r>
              <a:rPr lang="cs-CZ" altLang="cs-CZ" dirty="0">
                <a:solidFill>
                  <a:srgbClr val="FF0000"/>
                </a:solidFill>
              </a:rPr>
              <a:t>                                </a:t>
            </a:r>
            <a:r>
              <a:rPr lang="cs-CZ" altLang="cs-CZ" u="sng" dirty="0">
                <a:solidFill>
                  <a:srgbClr val="FF0000"/>
                </a:solidFill>
              </a:rPr>
              <a:t> dispozičními oprávněními během insolvenčního řízení</a:t>
            </a:r>
          </a:p>
          <a:p>
            <a:pPr>
              <a:buNone/>
            </a:pPr>
            <a:r>
              <a:rPr lang="cs-CZ" altLang="cs-CZ" dirty="0">
                <a:solidFill>
                  <a:srgbClr val="FF0000"/>
                </a:solidFill>
              </a:rPr>
              <a:t>                             </a:t>
            </a:r>
            <a:r>
              <a:rPr lang="cs-CZ" altLang="cs-CZ" u="sng" dirty="0">
                <a:solidFill>
                  <a:srgbClr val="FF0000"/>
                </a:solidFill>
              </a:rPr>
              <a:t>d) posečkání úhrady daně podle § 157a</a:t>
            </a:r>
          </a:p>
          <a:p>
            <a:pPr>
              <a:buNone/>
            </a:pPr>
            <a:r>
              <a:rPr lang="cs-CZ" altLang="cs-CZ" dirty="0"/>
              <a:t>                             e) odkladu daňové exekuce odložené na návrh</a:t>
            </a:r>
          </a:p>
          <a:p>
            <a:pPr>
              <a:buNone/>
            </a:pPr>
            <a:r>
              <a:rPr lang="cs-CZ" altLang="cs-CZ" dirty="0"/>
              <a:t>                             f) daňová exekuce srážkami ze mzdy</a:t>
            </a:r>
          </a:p>
          <a:p>
            <a:pPr>
              <a:buNone/>
            </a:pPr>
            <a:r>
              <a:rPr lang="cs-CZ" altLang="cs-CZ" dirty="0"/>
              <a:t>                             g) dožádání mez. pomoci při vymáhání nedoplatku</a:t>
            </a:r>
          </a:p>
          <a:p>
            <a:pPr>
              <a:buNone/>
            </a:pPr>
            <a:r>
              <a:rPr lang="cs-CZ" altLang="cs-CZ" dirty="0"/>
              <a:t>                         </a:t>
            </a:r>
          </a:p>
          <a:p>
            <a:pPr>
              <a:buNone/>
            </a:pPr>
            <a:r>
              <a:rPr lang="cs-CZ" altLang="cs-CZ" dirty="0"/>
              <a:t>Lhůta končí uplynutím </a:t>
            </a:r>
            <a:r>
              <a:rPr lang="cs-CZ" altLang="cs-CZ" b="1" dirty="0"/>
              <a:t>20 let </a:t>
            </a:r>
            <a:r>
              <a:rPr lang="cs-CZ" altLang="cs-CZ" dirty="0"/>
              <a:t>od jejího počátku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1524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82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Nedoplatek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6836"/>
            <a:ext cx="10515600" cy="5050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cs typeface="Arial" panose="020B0604020202020204" pitchFamily="34" charset="0"/>
              </a:rPr>
              <a:t>Nedoplatek</a:t>
            </a:r>
            <a:r>
              <a:rPr lang="cs-CZ" sz="2400" dirty="0">
                <a:cs typeface="Arial" panose="020B0604020202020204" pitchFamily="34" charset="0"/>
              </a:rPr>
              <a:t> - částka daně, která není uhrazena a uplynul již den její splatnosti</a:t>
            </a:r>
          </a:p>
          <a:p>
            <a:pPr marL="0" indent="0">
              <a:buNone/>
            </a:pPr>
            <a:r>
              <a:rPr lang="cs-CZ" sz="2400" dirty="0">
                <a:cs typeface="Arial" panose="020B0604020202020204" pitchFamily="34" charset="0"/>
              </a:rPr>
              <a:t>                       -  nebo neuhrazené příslušenství daně</a:t>
            </a:r>
          </a:p>
          <a:p>
            <a:pPr marL="0" indent="0">
              <a:buNone/>
            </a:pPr>
            <a:r>
              <a:rPr lang="cs-CZ" sz="2400" dirty="0">
                <a:cs typeface="Arial" panose="020B0604020202020204" pitchFamily="34" charset="0"/>
              </a:rPr>
              <a:t>                       - hradí ho daňový subjekt jako svůj daňový dluh</a:t>
            </a:r>
          </a:p>
          <a:p>
            <a:pPr marL="0" indent="0">
              <a:buNone/>
            </a:pPr>
            <a:r>
              <a:rPr lang="cs-CZ" sz="2400" dirty="0">
                <a:cs typeface="Arial" panose="020B0604020202020204" pitchFamily="34" charset="0"/>
              </a:rPr>
              <a:t>                       - </a:t>
            </a:r>
            <a:r>
              <a:rPr lang="cs-CZ" sz="2400" b="1" dirty="0">
                <a:cs typeface="Arial" panose="020B0604020202020204" pitchFamily="34" charset="0"/>
              </a:rPr>
              <a:t>zaniká po marném uplynutí lhůty pro placení daně</a:t>
            </a:r>
          </a:p>
          <a:p>
            <a:pPr marL="0" indent="0">
              <a:buNone/>
            </a:pPr>
            <a:r>
              <a:rPr lang="cs-CZ" sz="2400" dirty="0">
                <a:cs typeface="Arial" panose="020B0604020202020204" pitchFamily="34" charset="0"/>
              </a:rPr>
              <a:t>SD </a:t>
            </a:r>
            <a:r>
              <a:rPr lang="cs-CZ" sz="2400" b="1" dirty="0">
                <a:cs typeface="Arial" panose="020B0604020202020204" pitchFamily="34" charset="0"/>
              </a:rPr>
              <a:t>může</a:t>
            </a:r>
            <a:r>
              <a:rPr lang="cs-CZ" sz="2400" dirty="0">
                <a:cs typeface="Arial" panose="020B0604020202020204" pitchFamily="34" charset="0"/>
              </a:rPr>
              <a:t> daňový subjekt vhodným způsobem vyrozumět o výši jeho nedoplatků a </a:t>
            </a:r>
          </a:p>
          <a:p>
            <a:pPr marL="0" indent="0">
              <a:buNone/>
            </a:pPr>
            <a:r>
              <a:rPr lang="cs-CZ" sz="2400" dirty="0">
                <a:cs typeface="Arial" panose="020B0604020202020204" pitchFamily="34" charset="0"/>
              </a:rPr>
              <a:t>upozornit jej na následky spojené s jejich neuhrazením. 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SD tak musí učinit vždy, 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FF0000"/>
                </a:solidFill>
                <a:cs typeface="Arial" panose="020B0604020202020204" pitchFamily="34" charset="0"/>
              </a:rPr>
              <a:t>- jedná-li se o nedoplatek, který má být poprvé vymáhán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FF0000"/>
                </a:solidFill>
                <a:cs typeface="Arial" panose="020B0604020202020204" pitchFamily="34" charset="0"/>
              </a:rPr>
              <a:t>- to neplatí -  byl-li daňový subjekt  o nedoplatku již dříve </a:t>
            </a:r>
            <a:r>
              <a:rPr lang="cs-CZ" b="1" dirty="0">
                <a:solidFill>
                  <a:srgbClr val="FF0000"/>
                </a:solidFill>
                <a:cs typeface="Arial" panose="020B0604020202020204" pitchFamily="34" charset="0"/>
              </a:rPr>
              <a:t>vyrozuměn</a:t>
            </a:r>
            <a:r>
              <a:rPr lang="cs-CZ" dirty="0">
                <a:solidFill>
                  <a:srgbClr val="FF0000"/>
                </a:solidFill>
                <a:cs typeface="Arial" panose="020B0604020202020204" pitchFamily="34" charset="0"/>
              </a:rPr>
              <a:t>, 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FF0000"/>
                </a:solidFill>
                <a:cs typeface="Arial" panose="020B0604020202020204" pitchFamily="34" charset="0"/>
              </a:rPr>
              <a:t>                      - hrozí-li nebezpečí z prodlení 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FF0000"/>
                </a:solidFill>
                <a:cs typeface="Arial" panose="020B0604020202020204" pitchFamily="34" charset="0"/>
              </a:rPr>
              <a:t>                      - nebo by vyrozumění bylo </a:t>
            </a:r>
            <a:r>
              <a:rPr lang="cs-CZ" b="1" dirty="0">
                <a:solidFill>
                  <a:srgbClr val="FF0000"/>
                </a:solidFill>
                <a:cs typeface="Arial" panose="020B0604020202020204" pitchFamily="34" charset="0"/>
              </a:rPr>
              <a:t>zjevně neúčelné</a:t>
            </a:r>
            <a:endParaRPr lang="cs-CZ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u="sng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9222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Přeplatek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6836"/>
            <a:ext cx="10515600" cy="50501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/>
              <a:t>jde o částku, o kterou úhrn plateb na kreditní straně ODÚ převyšuje úhrn předpisů  na debetní straně ODÚ</a:t>
            </a:r>
          </a:p>
          <a:p>
            <a:pPr marL="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SD převede přeplatek na úhradu případného nedoplatku téhož DS na jiném ODÚ, popř. na úhradu nedoplatku u jiného SD, pokud o to požádá</a:t>
            </a:r>
          </a:p>
          <a:p>
            <a:pPr marL="0" indent="0">
              <a:buNone/>
            </a:pP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Pokud DS nemá nedoplatek – </a:t>
            </a:r>
            <a:r>
              <a:rPr lang="cs-CZ" sz="3200" b="1" dirty="0"/>
              <a:t>stává se přeplatek vratitelným přeplatkem</a:t>
            </a:r>
          </a:p>
        </p:txBody>
      </p:sp>
    </p:spTree>
    <p:extLst>
      <p:ext uri="{BB962C8B-B14F-4D97-AF65-F5344CB8AC3E}">
        <p14:creationId xmlns:p14="http://schemas.microsoft.com/office/powerpoint/2010/main" val="8212576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Vrácení, použití a převod vratitelného přeplatku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0728"/>
            <a:ext cx="10515600" cy="4976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Daňový subjekt </a:t>
            </a:r>
            <a:r>
              <a:rPr lang="cs-CZ" sz="2400" b="1" dirty="0"/>
              <a:t>je oprávněn požádat </a:t>
            </a:r>
            <a:r>
              <a:rPr lang="cs-CZ" sz="2400" dirty="0"/>
              <a:t>o</a:t>
            </a:r>
          </a:p>
          <a:p>
            <a:pPr marL="0" indent="0">
              <a:buNone/>
            </a:pPr>
            <a:r>
              <a:rPr lang="cs-CZ" sz="2400" dirty="0"/>
              <a:t>                      - </a:t>
            </a:r>
            <a:r>
              <a:rPr lang="cs-CZ" sz="2400" b="1" dirty="0"/>
              <a:t>vrácení</a:t>
            </a:r>
            <a:r>
              <a:rPr lang="cs-CZ" sz="2400" dirty="0"/>
              <a:t> vratitelného přeplatku</a:t>
            </a:r>
          </a:p>
          <a:p>
            <a:pPr marL="0" indent="0">
              <a:buNone/>
            </a:pPr>
            <a:r>
              <a:rPr lang="cs-CZ" sz="2400" dirty="0"/>
              <a:t>                      - </a:t>
            </a:r>
            <a:r>
              <a:rPr lang="cs-CZ" sz="2400" b="1" dirty="0"/>
              <a:t>použití </a:t>
            </a:r>
            <a:r>
              <a:rPr lang="cs-CZ" sz="2400" dirty="0"/>
              <a:t>na úhradu – 1. </a:t>
            </a:r>
            <a:r>
              <a:rPr lang="cs-CZ" sz="2400" b="1" dirty="0"/>
              <a:t>nedoplatku</a:t>
            </a:r>
            <a:r>
              <a:rPr lang="cs-CZ" sz="2400" dirty="0"/>
              <a:t> jiného DS u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                       stejného nebo jiného SD</a:t>
            </a:r>
          </a:p>
          <a:p>
            <a:pPr marL="0" indent="0">
              <a:buNone/>
            </a:pPr>
            <a:r>
              <a:rPr lang="cs-CZ" sz="2400" dirty="0"/>
              <a:t>                                                          - 2. zálohy</a:t>
            </a:r>
          </a:p>
          <a:p>
            <a:pPr marL="0" indent="0">
              <a:buNone/>
            </a:pPr>
            <a:r>
              <a:rPr lang="cs-CZ" sz="2400" dirty="0"/>
              <a:t>                        - </a:t>
            </a:r>
            <a:r>
              <a:rPr lang="cs-CZ" sz="2400" b="1" dirty="0"/>
              <a:t>převod</a:t>
            </a:r>
            <a:r>
              <a:rPr lang="cs-CZ" sz="2400" dirty="0"/>
              <a:t> na jiný ODÚ u stejného nebo jiného SD</a:t>
            </a:r>
          </a:p>
          <a:p>
            <a:pPr marL="0" indent="0" algn="just">
              <a:buNone/>
            </a:pPr>
            <a:r>
              <a:rPr lang="cs-CZ" sz="2400" dirty="0"/>
              <a:t>Žádosti </a:t>
            </a:r>
            <a:r>
              <a:rPr lang="cs-CZ" sz="2400" b="1" dirty="0"/>
              <a:t>SD vyhoví -  </a:t>
            </a:r>
            <a:r>
              <a:rPr lang="cs-CZ" sz="2400" dirty="0"/>
              <a:t>pokud vratitelný přeplatek dosahuje částky </a:t>
            </a:r>
            <a:r>
              <a:rPr lang="cs-CZ" sz="2400" b="1" dirty="0"/>
              <a:t>nejméně 200 Kč</a:t>
            </a:r>
            <a:r>
              <a:rPr lang="cs-CZ" sz="2400" dirty="0"/>
              <a:t>.     </a:t>
            </a:r>
          </a:p>
          <a:p>
            <a:pPr marL="0" indent="0" algn="just">
              <a:buNone/>
            </a:pPr>
            <a:r>
              <a:rPr lang="cs-CZ" sz="2400" dirty="0"/>
              <a:t>                                 - pokud přeplatek dosáhne této částky do 60 dnů ode dne podání</a:t>
            </a:r>
          </a:p>
          <a:p>
            <a:pPr marL="0" indent="0" algn="just">
              <a:buNone/>
            </a:pPr>
            <a:r>
              <a:rPr lang="cs-CZ" sz="2400" dirty="0"/>
              <a:t>                                    žádosti  </a:t>
            </a:r>
          </a:p>
          <a:p>
            <a:pPr marL="0" indent="0" algn="just">
              <a:buNone/>
            </a:pPr>
            <a:r>
              <a:rPr lang="cs-CZ" sz="2400" dirty="0"/>
              <a:t>                                SD vyhoví při nižší částce pouze výjimečně (zásada hospodárnosti)</a:t>
            </a:r>
          </a:p>
        </p:txBody>
      </p:sp>
    </p:spTree>
    <p:extLst>
      <p:ext uri="{BB962C8B-B14F-4D97-AF65-F5344CB8AC3E}">
        <p14:creationId xmlns:p14="http://schemas.microsoft.com/office/powerpoint/2010/main" val="1871229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3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Vrácení, použití a převod vratitelného přeplatku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1492"/>
            <a:ext cx="10515600" cy="4985471"/>
          </a:xfrm>
        </p:spPr>
        <p:txBody>
          <a:bodyPr/>
          <a:lstStyle/>
          <a:p>
            <a:pPr marL="0" indent="0">
              <a:buNone/>
            </a:pPr>
            <a:r>
              <a:rPr lang="cs-CZ" sz="3600" b="1" u="sng" dirty="0">
                <a:solidFill>
                  <a:srgbClr val="FF0000"/>
                </a:solidFill>
              </a:rPr>
              <a:t>SD nevydává rozhodnutí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SD vhodným způsobem daňový subjekt </a:t>
            </a:r>
            <a:r>
              <a:rPr lang="cs-CZ" sz="3200" b="1" u="sng" dirty="0">
                <a:solidFill>
                  <a:srgbClr val="FF0000"/>
                </a:solidFill>
              </a:rPr>
              <a:t>vyrozumí</a:t>
            </a:r>
            <a:r>
              <a:rPr lang="cs-CZ" sz="3200" b="1" dirty="0"/>
              <a:t>, </a:t>
            </a:r>
            <a:r>
              <a:rPr lang="cs-CZ" sz="3200" dirty="0"/>
              <a:t>pokud nelze žádosti vyhovět zcela nebo částečně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Za den vrácení přeplatku – je den, kdy došlo k jeho odepsání z účtu SD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Účinky změny v ED – nastanou ke dni, kdy došla žádost SD,</a:t>
            </a:r>
          </a:p>
          <a:p>
            <a:pPr marL="0" indent="0">
              <a:buNone/>
            </a:pPr>
            <a:r>
              <a:rPr lang="cs-CZ" sz="3200" dirty="0"/>
              <a:t>                              nejdříve však ke dni vzniku vratitelného</a:t>
            </a:r>
          </a:p>
          <a:p>
            <a:pPr marL="0" indent="0">
              <a:buNone/>
            </a:pPr>
            <a:r>
              <a:rPr lang="cs-CZ" sz="3200" dirty="0"/>
              <a:t>                              přeplatku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869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18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Postup při vrácení vratitelného přeplatku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6145"/>
            <a:ext cx="10515600" cy="49208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SD jej vrací v české měně a ve výši, v jaké byl evidován, a to</a:t>
            </a:r>
          </a:p>
          <a:p>
            <a:r>
              <a:rPr lang="cs-CZ" sz="3200" b="1" dirty="0"/>
              <a:t>bezhotovostním převodem </a:t>
            </a:r>
            <a:r>
              <a:rPr lang="cs-CZ" sz="3200" dirty="0"/>
              <a:t>na účet určený daňovým subjektem</a:t>
            </a:r>
          </a:p>
          <a:p>
            <a:r>
              <a:rPr lang="cs-CZ" sz="3200" b="1" dirty="0"/>
              <a:t>poštovním poukazem</a:t>
            </a:r>
          </a:p>
          <a:p>
            <a:pPr algn="just"/>
            <a:r>
              <a:rPr lang="cs-CZ" sz="3200" b="1" u="sng" dirty="0">
                <a:solidFill>
                  <a:srgbClr val="FF0000"/>
                </a:solidFill>
              </a:rPr>
              <a:t>v hotovosti</a:t>
            </a:r>
            <a:r>
              <a:rPr lang="cs-CZ" sz="3200" b="1" dirty="0"/>
              <a:t>, </a:t>
            </a:r>
            <a:r>
              <a:rPr lang="cs-CZ" sz="3200" dirty="0"/>
              <a:t>pokud není vyšší než 1000 Kč a SD způsobem umožňujícím dálkový přístup zveřejní, že tento způsob umožňuje a určí podmínky</a:t>
            </a:r>
          </a:p>
        </p:txBody>
      </p:sp>
    </p:spTree>
    <p:extLst>
      <p:ext uri="{BB962C8B-B14F-4D97-AF65-F5344CB8AC3E}">
        <p14:creationId xmlns:p14="http://schemas.microsoft.com/office/powerpoint/2010/main" val="18051390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94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Lhůta při vrácení vratitelného přeplatku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6074"/>
            <a:ext cx="10515600" cy="504088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/>
              <a:t>SD  </a:t>
            </a:r>
            <a:r>
              <a:rPr lang="cs-CZ" sz="2400" b="1" dirty="0"/>
              <a:t>vrátí</a:t>
            </a:r>
            <a:r>
              <a:rPr lang="cs-CZ" sz="2400" dirty="0"/>
              <a:t> vratitelný přeplatek </a:t>
            </a:r>
            <a:r>
              <a:rPr lang="cs-CZ" sz="2400" b="1" dirty="0"/>
              <a:t>na žádost DS do 30 dnů </a:t>
            </a:r>
            <a:r>
              <a:rPr lang="cs-CZ" sz="2400" dirty="0"/>
              <a:t>ode dne obdržení žádosti </a:t>
            </a:r>
          </a:p>
          <a:p>
            <a:pPr marL="0" indent="0" algn="just">
              <a:buNone/>
            </a:pPr>
            <a:r>
              <a:rPr lang="cs-CZ" sz="2400" dirty="0"/>
              <a:t>             - pokud v době podání žádosti nedosahuje částky 200 Kč, lhůta</a:t>
            </a:r>
          </a:p>
          <a:p>
            <a:pPr marL="0" indent="0" algn="just">
              <a:buNone/>
            </a:pPr>
            <a:r>
              <a:rPr lang="cs-CZ" sz="2400" dirty="0"/>
              <a:t>                počne běžet až ode dne následujícího po dosažení této částky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/>
              <a:t>SD </a:t>
            </a:r>
            <a:r>
              <a:rPr lang="cs-CZ" sz="2400" b="1" dirty="0"/>
              <a:t>vrátí </a:t>
            </a:r>
            <a:r>
              <a:rPr lang="cs-CZ" sz="2400" dirty="0"/>
              <a:t>vratitelný přeplatek bez </a:t>
            </a:r>
            <a:r>
              <a:rPr lang="cs-CZ" sz="2400" b="1" dirty="0"/>
              <a:t>žádosti do 15 dnů</a:t>
            </a:r>
          </a:p>
          <a:p>
            <a:pPr marL="0" indent="0" algn="just">
              <a:buNone/>
            </a:pPr>
            <a:r>
              <a:rPr lang="cs-CZ" sz="2400" b="1" dirty="0"/>
              <a:t>              - </a:t>
            </a:r>
            <a:r>
              <a:rPr lang="cs-CZ" sz="2400" dirty="0"/>
              <a:t>ode dne účinnosti rozhodnutí, pokud </a:t>
            </a:r>
            <a:r>
              <a:rPr lang="cs-CZ" sz="2400" b="1" dirty="0"/>
              <a:t>vznikne na základě</a:t>
            </a:r>
          </a:p>
          <a:p>
            <a:pPr marL="0" indent="0" algn="just">
              <a:buNone/>
            </a:pPr>
            <a:r>
              <a:rPr lang="cs-CZ" sz="2400" b="1" dirty="0"/>
              <a:t>                zrušení, změny nebo prohlášení nicotnosti rozhodnutí o</a:t>
            </a:r>
          </a:p>
          <a:p>
            <a:pPr marL="0" indent="0" algn="just">
              <a:buNone/>
            </a:pPr>
            <a:r>
              <a:rPr lang="cs-CZ" sz="2400" b="1" dirty="0"/>
              <a:t>                stanovení daně</a:t>
            </a:r>
          </a:p>
          <a:p>
            <a:pPr marL="0" indent="0" algn="just">
              <a:buNone/>
            </a:pPr>
            <a:r>
              <a:rPr lang="cs-CZ" sz="2400" dirty="0"/>
              <a:t>              - ode dne </a:t>
            </a:r>
            <a:r>
              <a:rPr lang="cs-CZ" sz="2400" b="1" dirty="0"/>
              <a:t>prohlášení neoprávněného vymáhání</a:t>
            </a:r>
            <a:r>
              <a:rPr lang="cs-CZ" sz="2400" dirty="0"/>
              <a:t>, vznikne-li v</a:t>
            </a:r>
          </a:p>
          <a:p>
            <a:pPr marL="0" indent="0" algn="just">
              <a:buNone/>
            </a:pPr>
            <a:r>
              <a:rPr lang="cs-CZ" sz="2400" dirty="0"/>
              <a:t>                důsledku neoprávněného vymáhání</a:t>
            </a:r>
          </a:p>
          <a:p>
            <a:pPr marL="0" indent="0" algn="just">
              <a:buNone/>
            </a:pPr>
            <a:r>
              <a:rPr lang="cs-CZ" sz="2400" b="1" dirty="0"/>
              <a:t>Vratitelný přeplatek zanikne nepožádá-li DS do 6 let  </a:t>
            </a:r>
            <a:r>
              <a:rPr lang="cs-CZ" sz="2400" dirty="0"/>
              <a:t>od konce roku, ve kterém vznikl</a:t>
            </a:r>
          </a:p>
          <a:p>
            <a:pPr marL="0" indent="0" algn="just">
              <a:buNone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4064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58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Námitka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3710"/>
            <a:ext cx="10515600" cy="5133253"/>
          </a:xfrm>
        </p:spPr>
        <p:txBody>
          <a:bodyPr>
            <a:normAutofit/>
          </a:bodyPr>
          <a:lstStyle/>
          <a:p>
            <a:pPr marL="609600" indent="-609600">
              <a:buNone/>
              <a:defRPr/>
            </a:pPr>
            <a:r>
              <a:rPr lang="cs-CZ" altLang="cs-CZ" dirty="0"/>
              <a:t>Námitku je oprávněna podat osoba zúčastněná na správě daní pokud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brojí proti úkonu SD při placení daní 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nejde o rozhodnutí, proti kterému zákon připouští odvolání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podává se u SD, který úkon provedl, do 30 dnů ode dne, kdy se osoba zúčastněná na řízení úkonu dozvěděla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marL="0" indent="0" algn="just">
              <a:buNone/>
              <a:defRPr/>
            </a:pPr>
            <a:r>
              <a:rPr lang="cs-CZ" altLang="cs-CZ" dirty="0">
                <a:solidFill>
                  <a:srgbClr val="FF0000"/>
                </a:solidFill>
              </a:rPr>
              <a:t>Vyrozumívá-li SD osobu zúčastněnou na správě daní o úkonu při placení daní, proti kterému lze uplatnit námitku, poučí ji o možnosti jejího uplatnění</a:t>
            </a:r>
          </a:p>
          <a:p>
            <a:pPr marL="990600" lvl="1" indent="-533400">
              <a:lnSpc>
                <a:spcPct val="75000"/>
              </a:lnSpc>
              <a:buFontTx/>
              <a:buAutoNum type="arabicPeriod" startAt="3"/>
              <a:defRPr/>
            </a:pPr>
            <a:endParaRPr lang="cs-CZ" altLang="cs-CZ" dirty="0"/>
          </a:p>
          <a:p>
            <a:pPr marL="609600" indent="-609600">
              <a:lnSpc>
                <a:spcPct val="85000"/>
              </a:lnSpc>
              <a:buFont typeface="Wingdings" pitchFamily="2" charset="2"/>
              <a:buNone/>
              <a:defRPr/>
            </a:pPr>
            <a:endParaRPr lang="cs-CZ" altLang="cs-CZ" sz="2000" b="1" dirty="0"/>
          </a:p>
          <a:p>
            <a:pPr>
              <a:defRPr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9008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Námitka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013181"/>
          </a:xfrm>
        </p:spPr>
        <p:txBody>
          <a:bodyPr/>
          <a:lstStyle/>
          <a:p>
            <a:pPr marL="609600" indent="-609600">
              <a:lnSpc>
                <a:spcPct val="75000"/>
              </a:lnSpc>
              <a:buFontTx/>
              <a:buNone/>
              <a:defRPr/>
            </a:pPr>
            <a:r>
              <a:rPr lang="cs-CZ" altLang="cs-CZ" b="1" dirty="0"/>
              <a:t>SD námitku posoudí a rozhodne o ní</a:t>
            </a:r>
          </a:p>
          <a:p>
            <a:pPr marL="609600" indent="-609600">
              <a:lnSpc>
                <a:spcPct val="75000"/>
              </a:lnSpc>
              <a:buFontTx/>
              <a:buNone/>
              <a:defRPr/>
            </a:pPr>
            <a:endParaRPr lang="cs-CZ" altLang="cs-CZ" b="1" dirty="0"/>
          </a:p>
          <a:p>
            <a:pPr marL="609600" indent="-609600">
              <a:lnSpc>
                <a:spcPct val="75000"/>
              </a:lnSpc>
              <a:buFontTx/>
              <a:buNone/>
              <a:defRPr/>
            </a:pPr>
            <a:r>
              <a:rPr lang="cs-CZ" altLang="cs-CZ" dirty="0">
                <a:solidFill>
                  <a:srgbClr val="FF0000"/>
                </a:solidFill>
              </a:rPr>
              <a:t>       </a:t>
            </a:r>
            <a:r>
              <a:rPr lang="cs-CZ" altLang="cs-CZ" b="1" dirty="0"/>
              <a:t>-  vyhoví námitce v plném rozsahu </a:t>
            </a:r>
            <a:r>
              <a:rPr lang="cs-CZ" altLang="cs-CZ" dirty="0"/>
              <a:t>-napadený úkon zruší; </a:t>
            </a:r>
          </a:p>
          <a:p>
            <a:pPr marL="609600" indent="-609600">
              <a:lnSpc>
                <a:spcPct val="75000"/>
              </a:lnSpc>
              <a:buFontTx/>
              <a:buNone/>
              <a:defRPr/>
            </a:pPr>
            <a:r>
              <a:rPr lang="cs-CZ" altLang="cs-CZ" dirty="0"/>
              <a:t>                               rozhodnutí </a:t>
            </a:r>
            <a:r>
              <a:rPr lang="cs-CZ" altLang="cs-CZ" sz="2800" dirty="0"/>
              <a:t>neodůvodňuje</a:t>
            </a:r>
          </a:p>
          <a:p>
            <a:pPr marL="609600" indent="-609600">
              <a:lnSpc>
                <a:spcPct val="75000"/>
              </a:lnSpc>
              <a:buFontTx/>
              <a:buNone/>
              <a:defRPr/>
            </a:pPr>
            <a:endParaRPr lang="cs-CZ" altLang="cs-CZ" sz="2800" dirty="0"/>
          </a:p>
          <a:p>
            <a:pPr lvl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b="1" dirty="0"/>
              <a:t>vyhoví částečně -</a:t>
            </a:r>
            <a:r>
              <a:rPr lang="cs-CZ" altLang="cs-CZ" sz="2800" dirty="0"/>
              <a:t> napadený úkon změní nebo zjedná nápravu         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cs-CZ" altLang="cs-CZ" sz="2800" dirty="0"/>
              <a:t>                                   jiným způsobem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cs-CZ" altLang="cs-CZ" sz="2800" dirty="0"/>
          </a:p>
          <a:p>
            <a:pPr marL="990600" lvl="1" indent="-533400">
              <a:lnSpc>
                <a:spcPct val="80000"/>
              </a:lnSpc>
              <a:buFontTx/>
              <a:buNone/>
              <a:defRPr/>
            </a:pPr>
            <a:r>
              <a:rPr lang="cs-CZ" altLang="cs-CZ" sz="2800" b="1" dirty="0"/>
              <a:t>- nevyhoví -</a:t>
            </a:r>
            <a:r>
              <a:rPr lang="cs-CZ" altLang="cs-CZ" sz="2800" dirty="0">
                <a:sym typeface="Wingdings 3" pitchFamily="18" charset="2"/>
              </a:rPr>
              <a:t> námitku rozhodnutím zamítne </a:t>
            </a:r>
          </a:p>
          <a:p>
            <a:pPr marL="990600" lvl="1" indent="-533400">
              <a:lnSpc>
                <a:spcPct val="80000"/>
              </a:lnSpc>
              <a:buFontTx/>
              <a:buNone/>
              <a:defRPr/>
            </a:pPr>
            <a:endParaRPr lang="cs-CZ" altLang="cs-CZ" sz="2800" dirty="0"/>
          </a:p>
          <a:p>
            <a:pPr marL="609600" indent="-609600">
              <a:lnSpc>
                <a:spcPct val="65000"/>
              </a:lnSpc>
              <a:buFontTx/>
              <a:buNone/>
              <a:defRPr/>
            </a:pPr>
            <a:r>
              <a:rPr lang="cs-CZ" altLang="cs-CZ" dirty="0"/>
              <a:t>Proti rozhodnutí o námitce nelze uplatnit opravné prostředky.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30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00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Námitka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99128"/>
            <a:ext cx="10515600" cy="50778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pokud námitka směřuje proti rozhodnutí SD, </a:t>
            </a:r>
            <a:r>
              <a:rPr lang="cs-CZ" sz="3200" b="1" dirty="0"/>
              <a:t>je řádným opravným prostředkem proti tomuto rozhodnutí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200" dirty="0"/>
              <a:t>ve vztahu k </a:t>
            </a:r>
            <a:r>
              <a:rPr lang="cs-CZ" sz="3200" dirty="0" err="1"/>
              <a:t>ust</a:t>
            </a:r>
            <a:r>
              <a:rPr lang="cs-CZ" sz="3200" dirty="0"/>
              <a:t>. vylučujícím uplatnění řádného opravného prostředku námitka není řádným opravným prostředkem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lze ji využít jako ochranu před nečinností SD při placení daní namísto podnětu na nečinnost</a:t>
            </a:r>
          </a:p>
        </p:txBody>
      </p:sp>
    </p:spTree>
    <p:extLst>
      <p:ext uri="{BB962C8B-B14F-4D97-AF65-F5344CB8AC3E}">
        <p14:creationId xmlns:p14="http://schemas.microsoft.com/office/powerpoint/2010/main" val="3969713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839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Přechodná ustanovení podle zákona o odpadech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9964"/>
            <a:ext cx="10515600" cy="4966999"/>
          </a:xfrm>
        </p:spPr>
        <p:txBody>
          <a:bodyPr>
            <a:normAutofit/>
          </a:bodyPr>
          <a:lstStyle/>
          <a:p>
            <a:r>
              <a:rPr lang="cs-CZ" dirty="0"/>
              <a:t>zákon č. 541/2020 Sb., zákon o odpadech </a:t>
            </a:r>
          </a:p>
          <a:p>
            <a:pPr marL="0" indent="0" algn="just">
              <a:buNone/>
            </a:pPr>
            <a:r>
              <a:rPr lang="cs-CZ" sz="2400" dirty="0"/>
              <a:t>1</a:t>
            </a:r>
            <a:r>
              <a:rPr lang="cs-CZ" dirty="0"/>
              <a:t>. Pokud </a:t>
            </a:r>
            <a:r>
              <a:rPr lang="cs-CZ" b="1" dirty="0"/>
              <a:t>obec</a:t>
            </a:r>
            <a:r>
              <a:rPr lang="cs-CZ" dirty="0"/>
              <a:t> přede dnem nabytí účinnosti tohoto zákona </a:t>
            </a:r>
            <a:r>
              <a:rPr lang="cs-CZ" b="1" dirty="0"/>
              <a:t>vybírá úhradu</a:t>
            </a:r>
            <a:r>
              <a:rPr lang="cs-CZ" dirty="0"/>
              <a:t> za „nakládání s KO“ </a:t>
            </a:r>
            <a:r>
              <a:rPr lang="pl-PL" dirty="0"/>
              <a:t>od fyzických osob </a:t>
            </a:r>
            <a:r>
              <a:rPr lang="pl-PL" b="1" dirty="0"/>
              <a:t>na základě </a:t>
            </a:r>
            <a:r>
              <a:rPr lang="cs-CZ" b="1" dirty="0"/>
              <a:t>smlouvy </a:t>
            </a:r>
            <a:r>
              <a:rPr lang="cs-CZ" dirty="0"/>
              <a:t>podle § 17 zákona č. 185/2001 Sb., ve znění účinném přede dnem nabytí účinnosti tohoto zákona, </a:t>
            </a:r>
            <a:r>
              <a:rPr lang="pt-BR" b="1" dirty="0"/>
              <a:t>může tuto úhradu vybírat do 31. </a:t>
            </a:r>
            <a:r>
              <a:rPr lang="cs-CZ" b="1" dirty="0"/>
              <a:t>12. 2021</a:t>
            </a:r>
            <a:r>
              <a:rPr lang="cs-CZ" dirty="0"/>
              <a:t>. Vybrané prostředky musí použít na financování </a:t>
            </a:r>
            <a:r>
              <a:rPr lang="pl-PL" dirty="0"/>
              <a:t>obecního systému podle tohoto zákona.</a:t>
            </a:r>
          </a:p>
          <a:p>
            <a:pPr marL="0" indent="0" algn="just">
              <a:buNone/>
            </a:pPr>
            <a:r>
              <a:rPr lang="pl-PL" dirty="0"/>
              <a:t>2. </a:t>
            </a:r>
            <a:r>
              <a:rPr lang="pl-PL" b="1" dirty="0"/>
              <a:t>Pro poplatkové povinnosti u poplatku za </a:t>
            </a:r>
            <a:r>
              <a:rPr lang="cs-CZ" b="1" dirty="0"/>
              <a:t>komunální odpad</a:t>
            </a:r>
            <a:r>
              <a:rPr lang="cs-CZ" dirty="0"/>
              <a:t>, jakož i pro práva a povinnosti s nimi související, vzniklé přede dnem nabytí účinnosti tohoto zákona, </a:t>
            </a:r>
            <a:r>
              <a:rPr lang="cs-CZ" b="1" dirty="0"/>
              <a:t>se použije zákon č. 185/2001 Sb. a obecně závazné vyhlášky </a:t>
            </a:r>
            <a:r>
              <a:rPr lang="cs-CZ" dirty="0"/>
              <a:t>vydané na základě jeho zmocnění, </a:t>
            </a:r>
            <a:r>
              <a:rPr lang="cs-CZ" b="1" dirty="0"/>
              <a:t>ve znění účinném přede dnem nabytí účinnosti tohoto zákona.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6926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65126"/>
            <a:ext cx="10439400" cy="77094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Změna místního poplatku z pobytu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6074"/>
            <a:ext cx="10515600" cy="5040889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Zákon č. 609/2020 SB., kterým se mění některé zákony v oblasti daní a některé další zákony</a:t>
            </a:r>
          </a:p>
          <a:p>
            <a:pPr marL="176213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účinnost od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1.1.2021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změny se týkají</a:t>
            </a:r>
          </a:p>
          <a:p>
            <a:pPr marL="176213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-  předmětu místního poplatku z pobytu</a:t>
            </a:r>
          </a:p>
          <a:p>
            <a:pPr marL="176213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-  osvobození místního poplatku z pobytu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2881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983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+mn-lt"/>
              </a:rPr>
              <a:t>Změna předmětu místního poplatku z pobytu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41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348509"/>
            <a:ext cx="10515600" cy="46994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. § 3a odst. 2</a:t>
            </a:r>
          </a:p>
          <a:p>
            <a:pPr marL="176213" indent="0">
              <a:buNone/>
            </a:pPr>
            <a:endParaRPr lang="cs-CZ" sz="2800" dirty="0">
              <a:solidFill>
                <a:schemeClr val="tx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Předmětem poplatku není</a:t>
            </a:r>
          </a:p>
          <a:p>
            <a:pPr marL="633413" indent="-457200">
              <a:buAutoNum type="alphaLcParenR"/>
            </a:pPr>
            <a:r>
              <a:rPr lang="cs-CZ" sz="28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pobyt, při kterém je na základě zák. omezována osobní svoboda </a:t>
            </a:r>
          </a:p>
          <a:p>
            <a:pPr marL="176213" indent="0" algn="just">
              <a:buNone/>
            </a:pP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</a:t>
            </a:r>
            <a:r>
              <a:rPr lang="cs-CZ" sz="2800" b="1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pobyt ve zdrav. zařízení poskytovatele lůžkové péče, pokud je tento pobyt hrazenou zdravotní službou podle zák. upravujícího veřejné zdravotní pojištění nebo  pokud je její součástí </a:t>
            </a:r>
            <a:endParaRPr lang="cs-CZ" sz="28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6097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001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+mn-lt"/>
              </a:rPr>
              <a:t>Změna osvobození od místního </a:t>
            </a:r>
            <a:r>
              <a:rPr lang="cs-CZ" sz="3200" b="1" dirty="0" err="1">
                <a:solidFill>
                  <a:srgbClr val="FF0000"/>
                </a:solidFill>
                <a:latin typeface="+mn-lt"/>
              </a:rPr>
              <a:t>popl</a:t>
            </a:r>
            <a:r>
              <a:rPr lang="cs-CZ" sz="3200" b="1" dirty="0">
                <a:solidFill>
                  <a:srgbClr val="FF0000"/>
                </a:solidFill>
                <a:latin typeface="+mn-lt"/>
              </a:rPr>
              <a:t>. z pobytu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42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330036"/>
            <a:ext cx="10515600" cy="471796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§ 3b odst.1 písmeno c)</a:t>
            </a:r>
            <a:endParaRPr lang="cs-CZ" sz="2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Od poplatku je osvobozena osoba</a:t>
            </a:r>
            <a:endParaRPr lang="cs-CZ" sz="24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6213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c) hospitalizovaná na území obce ve zdrav. zařízení poskytovatele lůžkové péče s výjimkou osoby,</a:t>
            </a:r>
          </a:p>
          <a:p>
            <a:pPr marL="176213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  které je poskytovaná lázeňská léčebně rehabilitační péče </a:t>
            </a:r>
          </a:p>
          <a:p>
            <a:pPr marL="176213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  1. hrazená jako příspěvková lázeňská léčebně rehabilitační péče </a:t>
            </a:r>
          </a:p>
          <a:p>
            <a:pPr marL="176213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  2. nehrazená z veřejného zdravotního pojištění - </a:t>
            </a:r>
            <a:r>
              <a:rPr lang="cs-CZ" sz="24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stávající stav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6213" indent="0">
              <a:buNone/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</a:t>
            </a:r>
            <a:r>
              <a:rPr lang="cs-CZ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hospitalizovaná na území obce ve zdrav. zařízení poskytovatele lůžkové péče s výjimkou osoby,</a:t>
            </a:r>
          </a:p>
          <a:p>
            <a:pPr marL="176213" indent="0">
              <a:buNone/>
            </a:pP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které je poskytovaná lázeňská léčebně rehabilitační péče </a:t>
            </a:r>
            <a:r>
              <a:rPr lang="cs-CZ" sz="24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nová úprava</a:t>
            </a:r>
          </a:p>
        </p:txBody>
      </p:sp>
    </p:spTree>
    <p:extLst>
      <p:ext uri="{BB962C8B-B14F-4D97-AF65-F5344CB8AC3E}">
        <p14:creationId xmlns:p14="http://schemas.microsoft.com/office/powerpoint/2010/main" val="39496113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+mn-lt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7065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Přechodná ustanovení podle zákona o odpadech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6145"/>
            <a:ext cx="10515600" cy="49208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3. Obec </a:t>
            </a:r>
            <a:r>
              <a:rPr lang="cs-CZ" b="1" dirty="0"/>
              <a:t>může za poplatkové období 2021 vybírat </a:t>
            </a:r>
            <a:r>
              <a:rPr lang="pl-PL" b="1" dirty="0"/>
              <a:t>poplatek za komunální odpad</a:t>
            </a:r>
            <a:r>
              <a:rPr lang="pl-PL" dirty="0"/>
              <a:t>, který zavedla </a:t>
            </a:r>
            <a:r>
              <a:rPr lang="cs-CZ" dirty="0"/>
              <a:t>přede dnem nabytí účinnosti tohoto zákona. </a:t>
            </a:r>
            <a:r>
              <a:rPr lang="cs-CZ" b="1" dirty="0"/>
              <a:t>Pro poplatkové </a:t>
            </a:r>
            <a:r>
              <a:rPr lang="pl-PL" b="1" dirty="0"/>
              <a:t>povinnosti u tohoto poplatku</a:t>
            </a:r>
            <a:r>
              <a:rPr lang="pl-PL" dirty="0"/>
              <a:t>, jakož i pro </a:t>
            </a:r>
            <a:r>
              <a:rPr lang="cs-CZ" dirty="0"/>
              <a:t>práva a povinnosti s nimi související, vzniklé v poplatkovém období 2021</a:t>
            </a:r>
            <a:r>
              <a:rPr lang="cs-CZ" b="1" dirty="0"/>
              <a:t>, se použije zákon č. 185/2001 Sb., ve znění účinném přede dnem nabytí účinnosti tohoto zákona, a obecně závazné vyhlášky vydané na základě jeho zmocnění</a:t>
            </a:r>
            <a:r>
              <a:rPr lang="cs-CZ" dirty="0"/>
              <a:t>, účinné ke dni nabytí účinnosti tohoto zákona. Obecně závazná vyhláška,</a:t>
            </a:r>
            <a:r>
              <a:rPr lang="pl-PL" dirty="0"/>
              <a:t>kterou obec zavedla tento poplatek, pozbývá platnosti </a:t>
            </a:r>
            <a:r>
              <a:rPr lang="cs-CZ" dirty="0"/>
              <a:t>nejpozději 31. prosince 2021.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583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560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Přechodná ustanovení dle ZMP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1564"/>
            <a:ext cx="10515600" cy="48653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Obec nemůže zavést poplatky za KO podle ZMP za poplatkové období roku 2021 pokud</a:t>
            </a:r>
          </a:p>
          <a:p>
            <a:r>
              <a:rPr lang="cs-CZ" dirty="0"/>
              <a:t>má zaveden poplatek za komunální odpad podle zák. o odpadech</a:t>
            </a:r>
          </a:p>
          <a:p>
            <a:r>
              <a:rPr lang="cs-CZ" dirty="0"/>
              <a:t>má zaveden místní poplatek podle § 10b ZMP </a:t>
            </a:r>
            <a:r>
              <a:rPr lang="cs-CZ" sz="2400" dirty="0"/>
              <a:t>(úprava do konce r. 2020)</a:t>
            </a:r>
          </a:p>
          <a:p>
            <a:r>
              <a:rPr lang="cs-CZ" dirty="0"/>
              <a:t>vybírá úhradu za „nakládání s KO“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Obec tedy musí na poplatkové období 2021 zavést pouze jeden poplatek </a:t>
            </a:r>
            <a:r>
              <a:rPr lang="cs-CZ" dirty="0"/>
              <a:t>(starý nebo nový, popř. ponechat  zavedenou úhradu)</a:t>
            </a:r>
          </a:p>
        </p:txBody>
      </p:sp>
    </p:spTree>
    <p:extLst>
      <p:ext uri="{BB962C8B-B14F-4D97-AF65-F5344CB8AC3E}">
        <p14:creationId xmlns:p14="http://schemas.microsoft.com/office/powerpoint/2010/main" val="1510998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Pojmy za zákona o odpadech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0656"/>
            <a:ext cx="10515600" cy="5096307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Odpad</a:t>
            </a:r>
            <a:r>
              <a:rPr lang="cs-CZ" dirty="0"/>
              <a:t> - každá movitá věc, které se osoba zbavuje, má úmysl nebo</a:t>
            </a:r>
          </a:p>
          <a:p>
            <a:pPr marL="0" indent="0">
              <a:buNone/>
            </a:pPr>
            <a:r>
              <a:rPr lang="cs-CZ" dirty="0"/>
              <a:t>                    povinnost se jí zbavit</a:t>
            </a:r>
          </a:p>
          <a:p>
            <a:pPr marL="0" indent="0">
              <a:buNone/>
            </a:pPr>
            <a:r>
              <a:rPr lang="pl-PL" dirty="0"/>
              <a:t>                  - má se za to, že osoba má úmysl zbavit se </a:t>
            </a:r>
            <a:r>
              <a:rPr lang="cs-CZ" dirty="0"/>
              <a:t>movité věci, pokud</a:t>
            </a:r>
          </a:p>
          <a:p>
            <a:pPr marL="0" indent="0">
              <a:buNone/>
            </a:pPr>
            <a:r>
              <a:rPr lang="cs-CZ" dirty="0"/>
              <a:t>                    tuto věc není možné používat k původnímu účelu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Původce odpadu -</a:t>
            </a:r>
            <a:r>
              <a:rPr lang="cs-CZ" dirty="0"/>
              <a:t> </a:t>
            </a:r>
            <a:r>
              <a:rPr lang="cs-CZ" u="sng" dirty="0"/>
              <a:t>každý, při jehož činnosti vzniká odpad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                                   -  právnická nebo podnikající fyzická osoba, která provádí</a:t>
            </a:r>
          </a:p>
          <a:p>
            <a:pPr marL="0" indent="0">
              <a:buNone/>
            </a:pPr>
            <a:r>
              <a:rPr lang="cs-CZ" dirty="0"/>
              <a:t>                                      úpravu odpadů nebo jiné činnosti, jejichž výsledkem je</a:t>
            </a:r>
          </a:p>
          <a:p>
            <a:pPr marL="0" indent="0">
              <a:buNone/>
            </a:pPr>
            <a:r>
              <a:rPr lang="cs-CZ" dirty="0"/>
              <a:t>                                      změna povahy nebo složení odpadu, nebo  </a:t>
            </a:r>
          </a:p>
          <a:p>
            <a:pPr marL="0" indent="0">
              <a:buNone/>
            </a:pPr>
            <a:r>
              <a:rPr lang="pl-PL" dirty="0"/>
              <a:t>                                    - </a:t>
            </a:r>
            <a:r>
              <a:rPr lang="pl-PL" u="sng" dirty="0"/>
              <a:t>obec od okamžiku, kdy osoba odloží odpad na místo</a:t>
            </a:r>
          </a:p>
          <a:p>
            <a:pPr marL="0" indent="0">
              <a:buNone/>
            </a:pPr>
            <a:r>
              <a:rPr lang="pl-PL" dirty="0"/>
              <a:t>                                       </a:t>
            </a:r>
            <a:r>
              <a:rPr lang="pl-PL" u="sng" dirty="0"/>
              <a:t>obcí k tomuto účelu </a:t>
            </a:r>
            <a:r>
              <a:rPr lang="cs-CZ" u="sng" dirty="0"/>
              <a:t>určenému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9042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476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Pojmy za zákona o odpadech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9892"/>
            <a:ext cx="10515600" cy="508707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nakládáním s odpadem - </a:t>
            </a:r>
            <a:r>
              <a:rPr lang="cs-CZ" dirty="0"/>
              <a:t>soustřeďování odpadu,</a:t>
            </a:r>
          </a:p>
          <a:p>
            <a:pPr marL="0" indent="0">
              <a:buNone/>
            </a:pPr>
            <a:r>
              <a:rPr lang="cs-CZ" dirty="0"/>
              <a:t>                                               - shromažďování odpadu,</a:t>
            </a:r>
          </a:p>
          <a:p>
            <a:pPr marL="0" indent="0">
              <a:buNone/>
            </a:pPr>
            <a:r>
              <a:rPr lang="cs-CZ" dirty="0"/>
              <a:t>                                               - skladování odpadu,</a:t>
            </a:r>
          </a:p>
          <a:p>
            <a:pPr marL="0" indent="0">
              <a:buNone/>
            </a:pPr>
            <a:r>
              <a:rPr lang="cs-CZ" dirty="0"/>
              <a:t>                                               - sběr odpadu, </a:t>
            </a:r>
          </a:p>
          <a:p>
            <a:pPr marL="0" indent="0">
              <a:buNone/>
            </a:pPr>
            <a:r>
              <a:rPr lang="cs-CZ" dirty="0"/>
              <a:t>                                               - úprava odpadu, </a:t>
            </a:r>
          </a:p>
          <a:p>
            <a:pPr marL="0" indent="0">
              <a:buNone/>
            </a:pPr>
            <a:r>
              <a:rPr lang="cs-CZ" dirty="0"/>
              <a:t>                                               - využití odpadu,</a:t>
            </a:r>
          </a:p>
          <a:p>
            <a:pPr marL="0" indent="0">
              <a:buNone/>
            </a:pPr>
            <a:r>
              <a:rPr lang="pl-PL" dirty="0"/>
              <a:t>                                               - odstranění odpadu, </a:t>
            </a:r>
          </a:p>
          <a:p>
            <a:pPr marL="0" indent="0">
              <a:buNone/>
            </a:pPr>
            <a:r>
              <a:rPr lang="pl-PL" dirty="0"/>
              <a:t>                                               - obchodování s odpadem, </a:t>
            </a:r>
          </a:p>
          <a:p>
            <a:pPr marL="0" indent="0">
              <a:buNone/>
            </a:pPr>
            <a:r>
              <a:rPr lang="pl-PL" dirty="0"/>
              <a:t>                                               </a:t>
            </a:r>
            <a:r>
              <a:rPr lang="cs-CZ" dirty="0"/>
              <a:t>-  přeprava odpadu</a:t>
            </a:r>
          </a:p>
        </p:txBody>
      </p:sp>
    </p:spTree>
    <p:extLst>
      <p:ext uri="{BB962C8B-B14F-4D97-AF65-F5344CB8AC3E}">
        <p14:creationId xmlns:p14="http://schemas.microsoft.com/office/powerpoint/2010/main" val="458589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  <a:latin typeface="+mn-lt"/>
              </a:rPr>
              <a:t>Pojmy za zákona o odpadech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068599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Komunální odpad </a:t>
            </a:r>
            <a:r>
              <a:rPr lang="cs-CZ" dirty="0"/>
              <a:t>-  </a:t>
            </a:r>
            <a:r>
              <a:rPr lang="cs-CZ" u="sng" dirty="0"/>
              <a:t>směsný a tříděný odpad </a:t>
            </a:r>
            <a:r>
              <a:rPr lang="pl-PL" u="sng" dirty="0"/>
              <a:t>z domácností</a:t>
            </a:r>
            <a:r>
              <a:rPr lang="pl-PL" dirty="0"/>
              <a:t>, zejména papír a  lepenka,  sklo, </a:t>
            </a:r>
            <a:r>
              <a:rPr lang="cs-CZ" dirty="0"/>
              <a:t>kovy, plasty, biologický odpad, dřevo, textil, obaly, </a:t>
            </a:r>
            <a:r>
              <a:rPr lang="cs-CZ" u="sng" dirty="0"/>
              <a:t>odpadní elektrická a elektronická zařízení</a:t>
            </a:r>
            <a:r>
              <a:rPr lang="cs-CZ" dirty="0"/>
              <a:t>, </a:t>
            </a:r>
            <a:r>
              <a:rPr lang="pl-PL" dirty="0"/>
              <a:t>odpadní baterie a akumulátory, a </a:t>
            </a:r>
            <a:r>
              <a:rPr lang="pl-PL" u="sng" dirty="0"/>
              <a:t>objemný </a:t>
            </a:r>
            <a:r>
              <a:rPr lang="cs-CZ" u="sng" dirty="0"/>
              <a:t>odpad, zejména matrace a nábytek</a:t>
            </a:r>
            <a:r>
              <a:rPr lang="cs-CZ" dirty="0"/>
              <a:t>, a dále směsný odpad a tříděný odpad z jiných zdrojů, </a:t>
            </a:r>
            <a:r>
              <a:rPr lang="pl-PL" dirty="0"/>
              <a:t>pokud je co do povahy a složení podobný odpadu </a:t>
            </a:r>
            <a:r>
              <a:rPr lang="cs-CZ" dirty="0"/>
              <a:t>z domácností;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Komunální odpad nezahrnuje</a:t>
            </a:r>
          </a:p>
          <a:p>
            <a:pPr marL="0" indent="0">
              <a:buNone/>
            </a:pPr>
            <a:r>
              <a:rPr lang="cs-CZ" dirty="0"/>
              <a:t>                                  - odpad z výroby, zemědělství, lesnictví, rybolovu,    </a:t>
            </a:r>
          </a:p>
          <a:p>
            <a:pPr marL="0" indent="0">
              <a:buNone/>
            </a:pPr>
            <a:r>
              <a:rPr lang="cs-CZ" dirty="0"/>
              <a:t>                                  - odpad ze septiků, kanalizační sítě a čistíren odpadních</a:t>
            </a:r>
          </a:p>
          <a:p>
            <a:pPr marL="0" indent="0">
              <a:buNone/>
            </a:pPr>
            <a:r>
              <a:rPr lang="cs-CZ" dirty="0"/>
              <a:t>                                     vod, včetně kalů, </a:t>
            </a:r>
          </a:p>
          <a:p>
            <a:pPr marL="0" indent="0">
              <a:buNone/>
            </a:pPr>
            <a:r>
              <a:rPr lang="cs-CZ" dirty="0"/>
              <a:t>                                  - vozidla na konci životnosti,</a:t>
            </a:r>
          </a:p>
          <a:p>
            <a:pPr marL="0" indent="0">
              <a:buNone/>
            </a:pPr>
            <a:r>
              <a:rPr lang="pl-PL" dirty="0"/>
              <a:t>                                  -  stavební a demoliční odpad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8790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1860</TotalTime>
  <Words>3148</Words>
  <Application>Microsoft Office PowerPoint</Application>
  <PresentationFormat>Širokoúhlá obrazovka</PresentationFormat>
  <Paragraphs>332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9" baseType="lpstr">
      <vt:lpstr>Arial</vt:lpstr>
      <vt:lpstr>Calibri</vt:lpstr>
      <vt:lpstr>Calibri Light</vt:lpstr>
      <vt:lpstr>Wingdings</vt:lpstr>
      <vt:lpstr>Wingdings 3</vt:lpstr>
      <vt:lpstr>Motiv Office</vt:lpstr>
      <vt:lpstr>1. Poplatky za komunální odpad 2. Změny MP z pobytu 3. Změny zákona o MP a některé změny DŘ  r. 2021 </vt:lpstr>
      <vt:lpstr>Prezentace aplikace PowerPoint</vt:lpstr>
      <vt:lpstr>Přechodná ustanovení dle ZMP</vt:lpstr>
      <vt:lpstr>Přechodná ustanovení podle zákona o odpadech</vt:lpstr>
      <vt:lpstr>Přechodná ustanovení podle zákona o odpadech</vt:lpstr>
      <vt:lpstr>Přechodná ustanovení dle ZMP</vt:lpstr>
      <vt:lpstr>Pojmy za zákona o odpadech</vt:lpstr>
      <vt:lpstr>Pojmy za zákona o odpadech</vt:lpstr>
      <vt:lpstr>Pojmy za zákona o odpadech</vt:lpstr>
      <vt:lpstr>Pojmy za zákona o odpadech</vt:lpstr>
      <vt:lpstr>Poplatky za komunální odpad</vt:lpstr>
      <vt:lpstr>Poplatek za obecní systém odpadového hospodářství</vt:lpstr>
      <vt:lpstr>Poplatník poplatku</vt:lpstr>
      <vt:lpstr>Přihlášení fyzické osoby</vt:lpstr>
      <vt:lpstr>Předmět poplatku</vt:lpstr>
      <vt:lpstr>Osvobození od poplatku</vt:lpstr>
      <vt:lpstr>Sazba poplatku</vt:lpstr>
      <vt:lpstr>Poplatek za odkládání KO z nemovité věci</vt:lpstr>
      <vt:lpstr>Subjekt poplatku</vt:lpstr>
      <vt:lpstr>Předmět poplatku</vt:lpstr>
      <vt:lpstr>Základ poplatku</vt:lpstr>
      <vt:lpstr>Dílčí základ poplatku</vt:lpstr>
      <vt:lpstr>Sazba poplatku</vt:lpstr>
      <vt:lpstr>Prominutí poplatku</vt:lpstr>
      <vt:lpstr>Vyměření poplatků za komunální odpad</vt:lpstr>
      <vt:lpstr>Vyměření poplatku za odkládání KO z nemovité věci</vt:lpstr>
      <vt:lpstr>Lhůta pro stanovení daně (poplatku)</vt:lpstr>
      <vt:lpstr>Lhůta pro stanovení daně (poplatku)</vt:lpstr>
      <vt:lpstr>Lhůta pro placení daně (poplatku)</vt:lpstr>
      <vt:lpstr>Lhůta pro placení daně (poplatku)</vt:lpstr>
      <vt:lpstr>Nedoplatek</vt:lpstr>
      <vt:lpstr>Přeplatek</vt:lpstr>
      <vt:lpstr>Vrácení, použití a převod vratitelného přeplatku</vt:lpstr>
      <vt:lpstr>Vrácení, použití a převod vratitelného přeplatku</vt:lpstr>
      <vt:lpstr>Postup při vrácení vratitelného přeplatku</vt:lpstr>
      <vt:lpstr>Lhůta při vrácení vratitelného přeplatku</vt:lpstr>
      <vt:lpstr>Námitka</vt:lpstr>
      <vt:lpstr>Námitka </vt:lpstr>
      <vt:lpstr>Námitka</vt:lpstr>
      <vt:lpstr>Změna místního poplatku z pobytu</vt:lpstr>
      <vt:lpstr>Změna předmětu místního poplatku z pobytu</vt:lpstr>
      <vt:lpstr>Změna osvobození od místního popl. z pobytu</vt:lpstr>
      <vt:lpstr>Děkuji za pozornost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Poplatky za komunální odpad změny zákona o místních poplatcích v roce 2021</dc:title>
  <dc:creator>Jirásková Zdeňka JUDr.</dc:creator>
  <cp:lastModifiedBy>Mrkvičková Jana</cp:lastModifiedBy>
  <cp:revision>52</cp:revision>
  <dcterms:created xsi:type="dcterms:W3CDTF">2021-01-06T12:55:57Z</dcterms:created>
  <dcterms:modified xsi:type="dcterms:W3CDTF">2021-03-05T07:51:59Z</dcterms:modified>
</cp:coreProperties>
</file>