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14"/>
  </p:notesMasterIdLst>
  <p:sldIdLst>
    <p:sldId id="276" r:id="rId2"/>
    <p:sldId id="257" r:id="rId3"/>
    <p:sldId id="261" r:id="rId4"/>
    <p:sldId id="262" r:id="rId5"/>
    <p:sldId id="271" r:id="rId6"/>
    <p:sldId id="263" r:id="rId7"/>
    <p:sldId id="269" r:id="rId8"/>
    <p:sldId id="270" r:id="rId9"/>
    <p:sldId id="278" r:id="rId10"/>
    <p:sldId id="277" r:id="rId11"/>
    <p:sldId id="280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7" autoAdjust="0"/>
    <p:restoredTop sz="9977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170" y="102"/>
      </p:cViewPr>
      <p:guideLst>
        <p:guide orient="horz" pos="1358"/>
        <p:guide pos="2861"/>
        <p:guide orient="horz" pos="181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3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67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3" y="107189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48" y="107189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21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0" y="6294731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06" y="6294731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4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6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183642"/>
            <a:ext cx="7772400" cy="1044705"/>
          </a:xfrm>
        </p:spPr>
        <p:txBody>
          <a:bodyPr>
            <a:normAutofit fontScale="90000"/>
          </a:bodyPr>
          <a:lstStyle/>
          <a:p>
            <a:br>
              <a:rPr lang="cs-CZ" sz="2700" dirty="0"/>
            </a:br>
            <a:r>
              <a:rPr lang="cs-CZ" sz="2700" dirty="0"/>
              <a:t>KA 2: Podpora zavedení nových služeb v oblasti péče o </a:t>
            </a:r>
            <a:r>
              <a:rPr lang="cs-CZ" sz="2700" dirty="0" err="1"/>
              <a:t>gerontopsychiatrické</a:t>
            </a:r>
            <a:r>
              <a:rPr lang="cs-CZ" sz="2700" dirty="0"/>
              <a:t> pacienty (s demencí)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1122"/>
            <a:ext cx="6400800" cy="2511189"/>
          </a:xfrm>
        </p:spPr>
        <p:txBody>
          <a:bodyPr>
            <a:noAutofit/>
          </a:bodyPr>
          <a:lstStyle/>
          <a:p>
            <a:r>
              <a:rPr lang="cs-CZ" sz="1600" b="1" dirty="0">
                <a:solidFill>
                  <a:schemeClr val="tx1"/>
                </a:solidFill>
              </a:rPr>
              <a:t>Multidisciplinární tým duševního zdraví pro seniory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MUDr. Klára Knápková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009933"/>
            <a:ext cx="6400800" cy="73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tx1"/>
                </a:solidFill>
              </a:rPr>
              <a:t>Podpora nových služeb v péči o duševně nemocné </a:t>
            </a:r>
          </a:p>
          <a:p>
            <a:r>
              <a:rPr lang="cs-CZ" sz="1600" b="1" dirty="0" err="1">
                <a:solidFill>
                  <a:schemeClr val="tx1"/>
                </a:solidFill>
              </a:rPr>
              <a:t>reg</a:t>
            </a:r>
            <a:r>
              <a:rPr lang="cs-CZ" sz="1600" b="1" dirty="0">
                <a:solidFill>
                  <a:schemeClr val="tx1"/>
                </a:solidFill>
              </a:rPr>
              <a:t>. č. projektu:  CZ.03.2.63/0.0/0.0/15_039/0008217</a:t>
            </a:r>
          </a:p>
          <a:p>
            <a:endParaRPr lang="cs-CZ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709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br>
              <a:rPr lang="cs-CZ" sz="2400" dirty="0"/>
            </a:br>
            <a:r>
              <a:rPr lang="cs-CZ" sz="2400" dirty="0" err="1"/>
              <a:t>Regionalita</a:t>
            </a:r>
            <a:r>
              <a:rPr lang="cs-CZ" sz="24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sz="2000" dirty="0"/>
              <a:t>S ohledem na dané personální zajištění v pilotním projektu návrh 50-70 tisíc obyvatel. Kapacita „otevřených“ případů 50-70 klientů, pro 1 case manažera cca. 10-12 případů, denní stacionář okamžitá kapacita 8-10 klientů.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38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Vazby v síti vybraných služeb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29331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3600" dirty="0"/>
              <a:t>Děkuji 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Tým pracující na projektu Nové služby KA 2: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MUDr. </a:t>
            </a:r>
            <a:r>
              <a:rPr lang="cs-CZ" dirty="0" err="1"/>
              <a:t>K.Knápková</a:t>
            </a:r>
            <a:r>
              <a:rPr lang="cs-CZ" dirty="0"/>
              <a:t>, Mgr. et Ing. </a:t>
            </a:r>
            <a:r>
              <a:rPr lang="cs-CZ" dirty="0" err="1"/>
              <a:t>M.Lejsal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MUDr. H. Vaňková, Ph.D., Mgr. V. Vlčková, </a:t>
            </a:r>
          </a:p>
          <a:p>
            <a:pPr marL="0" indent="0">
              <a:buNone/>
            </a:pPr>
            <a:r>
              <a:rPr lang="cs-CZ" dirty="0"/>
              <a:t>          MUDr. Štěpánková, Mgr. H. </a:t>
            </a:r>
            <a:r>
              <a:rPr lang="cs-CZ" dirty="0" err="1"/>
              <a:t>Tošnarová</a:t>
            </a:r>
            <a:r>
              <a:rPr lang="cs-CZ" dirty="0"/>
              <a:t>, Ph.D., </a:t>
            </a:r>
          </a:p>
          <a:p>
            <a:pPr marL="0" indent="0">
              <a:buNone/>
            </a:pPr>
            <a:r>
              <a:rPr lang="cs-CZ" dirty="0"/>
              <a:t>          Mgr. M. Weberová.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Kontakt: </a:t>
            </a:r>
            <a:r>
              <a:rPr lang="cs-CZ" dirty="0">
                <a:solidFill>
                  <a:srgbClr val="0070C0"/>
                </a:solidFill>
              </a:rPr>
              <a:t>klara.knapkova@mzcr.cz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0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Péče MTDZ pro seniory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51379"/>
            <a:ext cx="8229600" cy="464023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Péče poskytovaná MTDZ pro seniory je péčí </a:t>
            </a:r>
            <a:r>
              <a:rPr lang="cs-CZ" i="1" dirty="0"/>
              <a:t>tranzitní </a:t>
            </a:r>
            <a:r>
              <a:rPr lang="cs-CZ" dirty="0"/>
              <a:t>, intenzivní podpora cestou MTDZ pro seniory směřující ke stabilizaci stavu nemocného, ke zvýšení kompetence pečujících blízkých a k nastavení komunitních služeb dostupných v místě bydliště nemocného. </a:t>
            </a:r>
          </a:p>
          <a:p>
            <a:endParaRPr lang="cs-CZ" dirty="0"/>
          </a:p>
          <a:p>
            <a:r>
              <a:rPr lang="cs-CZ" dirty="0"/>
              <a:t>Primární působnost MTDZ pro seniory je v domácím prostředí klienta.</a:t>
            </a:r>
          </a:p>
          <a:p>
            <a:endParaRPr lang="cs-CZ" dirty="0"/>
          </a:p>
          <a:p>
            <a:r>
              <a:rPr lang="cs-CZ" dirty="0"/>
              <a:t>Ideálně v horizontu šesti měsíců jsou hlavní cíle služby MTDZ pro seniory z významné části naplněny a je možné intenzitu podpory snižovat, směřuje se k zajištění podpory stabilizovaného klienta cestou ostatních existujících služeb a k ukončení služby MTDZ pro seniory.</a:t>
            </a:r>
          </a:p>
          <a:p>
            <a:endParaRPr lang="cs-CZ" dirty="0"/>
          </a:p>
          <a:p>
            <a:r>
              <a:rPr lang="cs-CZ" dirty="0"/>
              <a:t>Dle potřeby je možné znovuzařazení  klienta do intenzivní podpory MTDZ pro seniory v případě dekompenzace stavu.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3078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/>
          </a:bodyPr>
          <a:lstStyle/>
          <a:p>
            <a:r>
              <a:rPr lang="cs-CZ" sz="2400" dirty="0"/>
              <a:t>Cílová skupina</a:t>
            </a:r>
            <a:endParaRPr lang="en-US" sz="24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873157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dirty="0"/>
              <a:t>Osoby s demencí bez ohledu na věk. Diagnostické kategorie G2x a G3x , F00 (demence u Alzheimerovy nemoci), F01–F03 (ostatní demence).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ve věku 65+ s potřebou včasné intervence, tj. v riziku rozvoje psychiatrického onemocnění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     (cíl: včasná detekce, rozpoznání symptomů a včasná léčba).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ve věku 65 + s potřebou  intenzivní podpory v období zhoršení stavu , ať již u nově vzniklých  akutních stavů či akutní dekompenzace chronických psychiatrických onemocnění s výjimkou akutních intoxikací. 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pečující o osoby s demencí s cílem snížení zátěže.</a:t>
            </a:r>
          </a:p>
        </p:txBody>
      </p:sp>
    </p:spTree>
    <p:extLst>
      <p:ext uri="{BB962C8B-B14F-4D97-AF65-F5344CB8AC3E}">
        <p14:creationId xmlns:p14="http://schemas.microsoft.com/office/powerpoint/2010/main" val="143064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941047"/>
          </a:xfrm>
        </p:spPr>
        <p:txBody>
          <a:bodyPr>
            <a:normAutofit/>
          </a:bodyPr>
          <a:lstStyle/>
          <a:p>
            <a:r>
              <a:rPr lang="cs-CZ" sz="2400" dirty="0"/>
              <a:t>Poskytované služby, cíle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64023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Forma práce </a:t>
            </a:r>
            <a:r>
              <a:rPr lang="cs-CZ" dirty="0"/>
              <a:t>- </a:t>
            </a:r>
            <a:r>
              <a:rPr lang="cs-CZ" b="1" dirty="0"/>
              <a:t>case management</a:t>
            </a:r>
            <a:r>
              <a:rPr lang="cs-CZ" dirty="0"/>
              <a:t>.</a:t>
            </a:r>
          </a:p>
          <a:p>
            <a:r>
              <a:rPr lang="cs-CZ" dirty="0"/>
              <a:t>MTDZ pro seniory poskytuje vhodnou kombinaci činností a služeb (dále programy), které přispívají k naplnění hlavních </a:t>
            </a:r>
            <a:r>
              <a:rPr lang="cs-CZ" b="1" dirty="0"/>
              <a:t>cílů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       - Setrvání v přirozeném prostředí a zvládání života s onemocněním</a:t>
            </a:r>
            <a:br>
              <a:rPr lang="cs-CZ" dirty="0"/>
            </a:br>
            <a:r>
              <a:rPr lang="cs-CZ" dirty="0"/>
              <a:t>       - Prevence hospitalizace</a:t>
            </a:r>
            <a:br>
              <a:rPr lang="cs-CZ" dirty="0"/>
            </a:br>
            <a:r>
              <a:rPr lang="cs-CZ" dirty="0"/>
              <a:t>       - Podpora adaptace na změnu prostředí</a:t>
            </a:r>
          </a:p>
          <a:p>
            <a:r>
              <a:rPr lang="cs-CZ" dirty="0"/>
              <a:t>Programy jsou realizovány formou terénní a/nebo ambulantní s maximálním důrazem na :</a:t>
            </a:r>
          </a:p>
          <a:p>
            <a:pPr marL="0" lvl="0" indent="0">
              <a:buNone/>
            </a:pPr>
            <a:r>
              <a:rPr lang="cs-CZ" dirty="0"/>
              <a:t>       - Zmocňování klienta</a:t>
            </a:r>
          </a:p>
          <a:p>
            <a:pPr marL="0" lvl="0" indent="0">
              <a:buNone/>
            </a:pPr>
            <a:r>
              <a:rPr lang="cs-CZ" dirty="0"/>
              <a:t>       - Princip Subsidiarity</a:t>
            </a:r>
          </a:p>
          <a:p>
            <a:pPr marL="0" lvl="0" indent="0">
              <a:buNone/>
            </a:pPr>
            <a:r>
              <a:rPr lang="cs-CZ" dirty="0"/>
              <a:t>       - Využití běžných systémových zdrojů pomoci a podpory (rodina,  </a:t>
            </a:r>
          </a:p>
          <a:p>
            <a:pPr marL="0" lvl="0" indent="0">
              <a:buNone/>
            </a:pPr>
            <a:r>
              <a:rPr lang="cs-CZ" dirty="0"/>
              <a:t>          existující  síť zdravotních služeb, sociálních služeb, služeb  </a:t>
            </a:r>
          </a:p>
          <a:p>
            <a:pPr marL="0" lvl="0" indent="0">
              <a:buNone/>
            </a:pPr>
            <a:r>
              <a:rPr lang="cs-CZ" dirty="0"/>
              <a:t>          občanské vybavenosti apod.</a:t>
            </a:r>
          </a:p>
          <a:p>
            <a:pPr marL="0" lvl="0" indent="0">
              <a:buNone/>
            </a:pPr>
            <a:r>
              <a:rPr lang="cs-CZ" dirty="0"/>
              <a:t>       - </a:t>
            </a:r>
            <a:r>
              <a:rPr lang="cs-CZ" dirty="0" err="1"/>
              <a:t>Gatekeeping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77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983088"/>
          </a:xfrm>
        </p:spPr>
        <p:txBody>
          <a:bodyPr>
            <a:normAutofit/>
          </a:bodyPr>
          <a:lstStyle/>
          <a:p>
            <a:r>
              <a:rPr lang="cs-CZ" sz="2400" dirty="0"/>
              <a:t>Poskytované služby,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1630"/>
            <a:ext cx="8359254" cy="417453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Každý z programů realizuje činnosti odpovídající standardním fázím case managementu, tj.:</a:t>
            </a:r>
          </a:p>
          <a:p>
            <a:endParaRPr lang="cs-CZ" dirty="0"/>
          </a:p>
          <a:p>
            <a:pPr marL="0" lvl="0" indent="0">
              <a:buNone/>
            </a:pPr>
            <a:r>
              <a:rPr lang="cs-CZ" dirty="0"/>
              <a:t>     - Mapování : zjišťování zdravotních a sociálních potřeb,    </a:t>
            </a:r>
          </a:p>
          <a:p>
            <a:pPr marL="0" lvl="0" indent="0">
              <a:buNone/>
            </a:pPr>
            <a:r>
              <a:rPr lang="cs-CZ" dirty="0"/>
              <a:t>                            přehled </a:t>
            </a:r>
            <a:r>
              <a:rPr lang="cs-CZ" dirty="0" err="1"/>
              <a:t>stakeholderů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  - Plánování : vytváření individuálního plánu komplexní </a:t>
            </a:r>
          </a:p>
          <a:p>
            <a:pPr marL="0" lvl="0" indent="0">
              <a:buNone/>
            </a:pPr>
            <a:r>
              <a:rPr lang="cs-CZ" dirty="0"/>
              <a:t>                            péče</a:t>
            </a:r>
          </a:p>
          <a:p>
            <a:pPr marL="0" lvl="0" indent="0">
              <a:buNone/>
            </a:pPr>
            <a:r>
              <a:rPr lang="cs-CZ" dirty="0"/>
              <a:t>     - Zjednání přístupu ke službám, v případě potřeby </a:t>
            </a:r>
          </a:p>
          <a:p>
            <a:pPr marL="0" lvl="0" indent="0">
              <a:buNone/>
            </a:pPr>
            <a:r>
              <a:rPr lang="cs-CZ" dirty="0"/>
              <a:t>                            zajištění odpovídající péče MTDZ pro seniory</a:t>
            </a:r>
          </a:p>
          <a:p>
            <a:pPr marL="0" lvl="0" indent="0">
              <a:buNone/>
            </a:pPr>
            <a:r>
              <a:rPr lang="cs-CZ" dirty="0"/>
              <a:t>     - Monitoring po dobu vedení klienta v péči MTDZ pro     </a:t>
            </a:r>
          </a:p>
          <a:p>
            <a:pPr marL="0" lvl="0" indent="0">
              <a:buNone/>
            </a:pPr>
            <a:r>
              <a:rPr lang="cs-CZ" dirty="0"/>
              <a:t>        seniory</a:t>
            </a:r>
          </a:p>
        </p:txBody>
      </p:sp>
    </p:spTree>
    <p:extLst>
      <p:ext uri="{BB962C8B-B14F-4D97-AF65-F5344CB8AC3E}">
        <p14:creationId xmlns:p14="http://schemas.microsoft.com/office/powerpoint/2010/main" val="376268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7"/>
            <a:ext cx="8229600" cy="834218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Poskytované služby, cíle</a:t>
            </a:r>
            <a:endParaRPr lang="en-US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255"/>
            <a:ext cx="8229600" cy="4679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Program Prevence hospitalizace 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včasná diagnostika a zajištění odpovídající terapie duševního onemocnění</a:t>
            </a:r>
          </a:p>
          <a:p>
            <a:pPr lvl="0"/>
            <a:r>
              <a:rPr lang="cs-CZ" dirty="0"/>
              <a:t>včasná diagnostika a zjednání odpovídající terapie somatického onemocnění</a:t>
            </a:r>
          </a:p>
          <a:p>
            <a:pPr lvl="0"/>
            <a:r>
              <a:rPr lang="cs-CZ" dirty="0"/>
              <a:t>podpora bezpečného užívání léků a </a:t>
            </a:r>
            <a:r>
              <a:rPr lang="cs-CZ" dirty="0" err="1"/>
              <a:t>compliance</a:t>
            </a:r>
            <a:r>
              <a:rPr lang="cs-CZ" dirty="0"/>
              <a:t> léčebného režimu somatických komorbidit</a:t>
            </a:r>
          </a:p>
          <a:p>
            <a:pPr lvl="0"/>
            <a:r>
              <a:rPr lang="cs-CZ" dirty="0"/>
              <a:t>aktivní rozpoznání somatického </a:t>
            </a:r>
            <a:r>
              <a:rPr lang="cs-CZ" dirty="0" err="1"/>
              <a:t>dyskomfortu</a:t>
            </a:r>
            <a:r>
              <a:rPr lang="cs-CZ" dirty="0"/>
              <a:t> (předchází tzv. poruchám chování přidruženým k demenci (BPSD), tyto BPSD bývají často spouštěči hospitalizace a institucionalizace</a:t>
            </a:r>
          </a:p>
          <a:p>
            <a:pPr lvl="0"/>
            <a:r>
              <a:rPr lang="cs-CZ" dirty="0"/>
              <a:t>v kontextu lze poskytnout i ošetřovatelskou péči v prostředí klienta,</a:t>
            </a:r>
            <a:br>
              <a:rPr lang="cs-CZ" dirty="0"/>
            </a:br>
            <a:r>
              <a:rPr lang="cs-CZ" dirty="0"/>
              <a:t>edukaci a podporu kompetence rodinných příslušníků v ošetřovatelské péči</a:t>
            </a:r>
          </a:p>
        </p:txBody>
      </p:sp>
    </p:spTree>
    <p:extLst>
      <p:ext uri="{BB962C8B-B14F-4D97-AF65-F5344CB8AC3E}">
        <p14:creationId xmlns:p14="http://schemas.microsoft.com/office/powerpoint/2010/main" val="152082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030" y="953639"/>
            <a:ext cx="7977116" cy="656797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Poskytované služby, cíle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6096"/>
            <a:ext cx="8229600" cy="4653885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sz="2600" b="1" dirty="0"/>
              <a:t>Program Adaptace</a:t>
            </a:r>
            <a:r>
              <a:rPr lang="cs-CZ" sz="2600" dirty="0"/>
              <a:t> :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identifikace </a:t>
            </a:r>
            <a:r>
              <a:rPr lang="cs-CZ" dirty="0" err="1"/>
              <a:t>stakeholderů</a:t>
            </a:r>
            <a:r>
              <a:rPr lang="cs-CZ" dirty="0"/>
              <a:t> (systému péče a podpory klienta) a jejich propojení</a:t>
            </a:r>
          </a:p>
          <a:p>
            <a:pPr lvl="0"/>
            <a:r>
              <a:rPr lang="cs-CZ" dirty="0"/>
              <a:t>podpora komunikace mezi </a:t>
            </a:r>
            <a:r>
              <a:rPr lang="cs-CZ" dirty="0" err="1"/>
              <a:t>stakeholdery</a:t>
            </a:r>
            <a:r>
              <a:rPr lang="cs-CZ" dirty="0"/>
              <a:t> (např. formou případové konference) a snahu o </a:t>
            </a:r>
            <a:r>
              <a:rPr lang="cs-CZ" dirty="0" err="1"/>
              <a:t>desektorializaci</a:t>
            </a:r>
            <a:endParaRPr lang="cs-CZ" dirty="0"/>
          </a:p>
          <a:p>
            <a:pPr lvl="0"/>
            <a:r>
              <a:rPr lang="cs-CZ" dirty="0"/>
              <a:t>konsiliární služby</a:t>
            </a:r>
          </a:p>
          <a:p>
            <a:pPr lvl="0"/>
            <a:r>
              <a:rPr lang="cs-CZ" dirty="0"/>
              <a:t>zajištění bezpečného prostředí (podpora soběstačnosti a nácvik </a:t>
            </a:r>
            <a:r>
              <a:rPr lang="cs-CZ" dirty="0" err="1"/>
              <a:t>sebeobslužných</a:t>
            </a:r>
            <a:r>
              <a:rPr lang="cs-CZ" dirty="0"/>
              <a:t> aktivit)</a:t>
            </a:r>
          </a:p>
          <a:p>
            <a:pPr lvl="0"/>
            <a:r>
              <a:rPr lang="cs-CZ" dirty="0"/>
              <a:t>předání komplexních informací o klientovi (např. souhrnná lékařská zpráva, ošetřovatelská zpráva, Individuální plán klienta, Kniha života) k facilitaci přechodu do zařízení zdravotní či sociální péče a k podpoře </a:t>
            </a:r>
            <a:r>
              <a:rPr lang="cs-CZ" dirty="0" err="1"/>
              <a:t>stakeholderům</a:t>
            </a:r>
            <a:endParaRPr lang="cs-CZ" dirty="0"/>
          </a:p>
          <a:p>
            <a:pPr lvl="0"/>
            <a:r>
              <a:rPr lang="cs-CZ" dirty="0"/>
              <a:t>psychosociální podporu během adaptace</a:t>
            </a:r>
          </a:p>
          <a:p>
            <a:pPr lvl="0"/>
            <a:r>
              <a:rPr lang="cs-CZ" dirty="0"/>
              <a:t>edukace klienta a rodiny o povaze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8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7922" y="777922"/>
            <a:ext cx="6097086" cy="1323833"/>
          </a:xfrm>
        </p:spPr>
        <p:txBody>
          <a:bodyPr>
            <a:normAutofit/>
          </a:bodyPr>
          <a:lstStyle/>
          <a:p>
            <a:r>
              <a:rPr lang="cs-CZ" sz="2400" dirty="0"/>
              <a:t>Časová dostupnost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01755"/>
            <a:ext cx="8229600" cy="402440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MTDZ pro seniory bude fungovat v pracovní dny po dobu minimálně 8 hodin. Předpokládá se flexibilita v rámci týmu mezi 7 a 19 hodinou. </a:t>
            </a:r>
          </a:p>
          <a:p>
            <a:endParaRPr lang="cs-CZ" dirty="0"/>
          </a:p>
          <a:p>
            <a:r>
              <a:rPr lang="cs-CZ" dirty="0"/>
              <a:t>Neplánované terénní služby jsou dostupné stávajícím klientům MTDZ pro seniory do 24 hodin, do 48 hodin neregistrovaným pacientům, do 72 hodin pro konsiliární služby, dle naplnění kapacity MTDZ pro seniory.</a:t>
            </a:r>
          </a:p>
          <a:p>
            <a:endParaRPr lang="cs-CZ" dirty="0"/>
          </a:p>
          <a:p>
            <a:r>
              <a:rPr lang="cs-CZ" dirty="0"/>
              <a:t>Pozn. mobilní tým neplní roli ZZS.</a:t>
            </a:r>
          </a:p>
          <a:p>
            <a:r>
              <a:rPr lang="cs-CZ" dirty="0"/>
              <a:t>Zařízení neposkytuje čtyřiadvacetihodinovou zdravotní péči.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65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534400" cy="826997"/>
          </a:xfrm>
        </p:spPr>
        <p:txBody>
          <a:bodyPr>
            <a:normAutofit fontScale="90000"/>
          </a:bodyPr>
          <a:lstStyle/>
          <a:p>
            <a:br>
              <a:rPr lang="cs-CZ" sz="2700" dirty="0"/>
            </a:br>
            <a:r>
              <a:rPr lang="cs-CZ" sz="2700" dirty="0"/>
              <a:t>Personál zajištující zdravotní/sociální služby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Lékař se specializovanou způsobilostí (L3) – 1 úvazek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Gerontopsychiatr</a:t>
            </a:r>
            <a:r>
              <a:rPr lang="cs-CZ" dirty="0"/>
              <a:t> / psychiatr (minimálně 0,2 úvazku)</a:t>
            </a:r>
          </a:p>
          <a:p>
            <a:pPr marL="0" lvl="0" indent="0">
              <a:buNone/>
            </a:pPr>
            <a:r>
              <a:rPr lang="cs-CZ" dirty="0"/>
              <a:t>      Geriatr (minimálně 0,2 úvazku)</a:t>
            </a:r>
          </a:p>
          <a:p>
            <a:pPr marL="0" lvl="0" indent="0">
              <a:buNone/>
            </a:pPr>
            <a:r>
              <a:rPr lang="cs-CZ" dirty="0"/>
              <a:t>  </a:t>
            </a:r>
          </a:p>
          <a:p>
            <a:r>
              <a:rPr lang="cs-CZ" dirty="0"/>
              <a:t>Psycholog (0,5 úvazku) : Klinický psycholog ( minimálně 0,2 úvazku)</a:t>
            </a:r>
          </a:p>
          <a:p>
            <a:pPr marL="0" indent="0">
              <a:buNone/>
            </a:pPr>
            <a:r>
              <a:rPr lang="cs-CZ" dirty="0"/>
              <a:t>       Psycholog bez specializace v klinické psychologii zařazen do specializačního </a:t>
            </a:r>
          </a:p>
          <a:p>
            <a:pPr marL="0" indent="0">
              <a:buNone/>
            </a:pPr>
            <a:r>
              <a:rPr lang="cs-CZ" dirty="0"/>
              <a:t>       vzdělávání Klinický psycholog ( maximálně 0,3 úvazku).</a:t>
            </a:r>
          </a:p>
          <a:p>
            <a:endParaRPr lang="cs-CZ" dirty="0"/>
          </a:p>
          <a:p>
            <a:r>
              <a:rPr lang="cs-CZ" dirty="0"/>
              <a:t>Sestra pro péči v psychiatrii / všeobecná/praktická sestra zařazena do specializačního vzdělávání  Ošetřovatelská péče v psychiatrii ( 5 úvazků, vždy alespoň 1 úvazek  sestra pro péči v psychiatrii. Je možné snížení 1 úvazku za podmínky navýšení 1 úvazku u sociálního/ zdravotně sociální pracovníka)</a:t>
            </a:r>
          </a:p>
          <a:p>
            <a:endParaRPr lang="cs-CZ" dirty="0"/>
          </a:p>
          <a:p>
            <a:r>
              <a:rPr lang="cs-CZ" dirty="0"/>
              <a:t>Ergoterapeut (1 úvazek bez stacionáře, 2 úvazky se stacionářem), ve výjimečných případech lze nahradit ergoterapeuta sociálním pracovníkem</a:t>
            </a:r>
          </a:p>
          <a:p>
            <a:r>
              <a:rPr lang="cs-CZ" dirty="0"/>
              <a:t>Sociální pracovník/ zdravotně sociální pracovník  (1 úvazek bez stacionáře, 2 úvazky se stacionářem) </a:t>
            </a:r>
          </a:p>
          <a:p>
            <a:r>
              <a:rPr lang="cs-CZ" dirty="0"/>
              <a:t>Pracovník v sociálních službách (1 úvazek bez stacionáře, 2 úvazky se stacionářem)</a:t>
            </a:r>
          </a:p>
          <a:p>
            <a:r>
              <a:rPr lang="cs-CZ" dirty="0"/>
              <a:t>Administrativní pracovník (1 úvazek)</a:t>
            </a:r>
          </a:p>
        </p:txBody>
      </p:sp>
    </p:spTree>
    <p:extLst>
      <p:ext uri="{BB962C8B-B14F-4D97-AF65-F5344CB8AC3E}">
        <p14:creationId xmlns:p14="http://schemas.microsoft.com/office/powerpoint/2010/main" val="223349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3340</TotalTime>
  <Words>332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KA 2: Podpora zavedení nových služeb v oblasti péče o gerontopsychiatrické pacienty (s demencí) </vt:lpstr>
      <vt:lpstr>Péče MTDZ pro seniory</vt:lpstr>
      <vt:lpstr>Cílová skupina</vt:lpstr>
      <vt:lpstr>Poskytované služby, cíle </vt:lpstr>
      <vt:lpstr>Poskytované služby, cíle</vt:lpstr>
      <vt:lpstr>Poskytované služby, cíle</vt:lpstr>
      <vt:lpstr>Poskytované služby, cíle</vt:lpstr>
      <vt:lpstr>Časová dostupnost</vt:lpstr>
      <vt:lpstr> Personál zajištující zdravotní/sociální služby  </vt:lpstr>
      <vt:lpstr> Regionalita </vt:lpstr>
      <vt:lpstr>Vazby v síti vybraných služeb</vt:lpstr>
      <vt:lpstr>  Děkuji za pozornost.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Jana Králíková</cp:lastModifiedBy>
  <cp:revision>308</cp:revision>
  <dcterms:created xsi:type="dcterms:W3CDTF">2014-04-10T08:06:21Z</dcterms:created>
  <dcterms:modified xsi:type="dcterms:W3CDTF">2019-05-27T13:18:10Z</dcterms:modified>
</cp:coreProperties>
</file>