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25"/>
  </p:notesMasterIdLst>
  <p:handoutMasterIdLst>
    <p:handoutMasterId r:id="rId26"/>
  </p:handoutMasterIdLst>
  <p:sldIdLst>
    <p:sldId id="263" r:id="rId3"/>
    <p:sldId id="265" r:id="rId4"/>
    <p:sldId id="277" r:id="rId5"/>
    <p:sldId id="267" r:id="rId6"/>
    <p:sldId id="268" r:id="rId7"/>
    <p:sldId id="269" r:id="rId8"/>
    <p:sldId id="272" r:id="rId9"/>
    <p:sldId id="270" r:id="rId10"/>
    <p:sldId id="273" r:id="rId11"/>
    <p:sldId id="288" r:id="rId12"/>
    <p:sldId id="289" r:id="rId13"/>
    <p:sldId id="290" r:id="rId14"/>
    <p:sldId id="291" r:id="rId15"/>
    <p:sldId id="274" r:id="rId16"/>
    <p:sldId id="278" r:id="rId17"/>
    <p:sldId id="275" r:id="rId18"/>
    <p:sldId id="287" r:id="rId19"/>
    <p:sldId id="292" r:id="rId20"/>
    <p:sldId id="276" r:id="rId21"/>
    <p:sldId id="271" r:id="rId22"/>
    <p:sldId id="266" r:id="rId23"/>
    <p:sldId id="26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69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11/9/2016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14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999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408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669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425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047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210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9506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9902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93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13. 3. 2017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 3.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 3.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 3.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 3. 2017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 3.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 3.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33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r>
              <a:rPr lang="en-US" smtClean="0"/>
              <a:t>Hradec Králové, 13. 3.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Hradec Králové, 13. 3. 2017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30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rika.nachtigalova@crr.cz" TargetMode="External"/><Relationship Id="rId2" Type="http://schemas.openxmlformats.org/officeDocument/2006/relationships/hyperlink" Target="mailto:petra.markova@crr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arcela.sasvatova@crr.cz" TargetMode="External"/><Relationship Id="rId5" Type="http://schemas.openxmlformats.org/officeDocument/2006/relationships/hyperlink" Target="mailto:ivana.dolezalova@crr.cz" TargetMode="External"/><Relationship Id="rId4" Type="http://schemas.openxmlformats.org/officeDocument/2006/relationships/hyperlink" Target="mailto:jana.vojtova@crr.cz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" TargetMode="External"/><Relationship Id="rId2" Type="http://schemas.openxmlformats.org/officeDocument/2006/relationships/hyperlink" Target="http://www.cz-pl.e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rukturalni-fondy.cz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549" y="1722617"/>
            <a:ext cx="8752114" cy="3781200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3200" dirty="0"/>
              <a:t>Operační program </a:t>
            </a: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INTERREG </a:t>
            </a:r>
            <a:r>
              <a:rPr lang="cs-CZ" altLang="cs-CZ" sz="3200" dirty="0"/>
              <a:t>V-A </a:t>
            </a:r>
            <a:r>
              <a:rPr lang="cs-CZ" altLang="cs-CZ" sz="3200" dirty="0" smtClean="0"/>
              <a:t>Česká </a:t>
            </a:r>
            <a:r>
              <a:rPr lang="cs-CZ" altLang="cs-CZ" sz="3200" dirty="0"/>
              <a:t>republika – </a:t>
            </a:r>
            <a:r>
              <a:rPr lang="cs-CZ" altLang="cs-CZ" sz="3200" dirty="0" smtClean="0"/>
              <a:t>Polsko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3200" dirty="0"/>
              <a:t>programové období 2014 </a:t>
            </a:r>
            <a:r>
              <a:rPr lang="cs-CZ" altLang="cs-CZ" sz="3200" dirty="0" smtClean="0"/>
              <a:t>– 2020</a:t>
            </a:r>
            <a:br>
              <a:rPr lang="cs-CZ" altLang="cs-CZ" sz="3200" dirty="0" smtClean="0"/>
            </a:b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	</a:t>
            </a:r>
            <a:r>
              <a:rPr lang="cs-CZ" altLang="cs-CZ" dirty="0" smtClean="0"/>
              <a:t>SEMINÁŘ PRO PŘÍJEMCE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3200" dirty="0" smtClean="0"/>
              <a:t>Hradec Králové, 13. 3.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3999" cy="1232784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56851" y="6356350"/>
            <a:ext cx="2412178" cy="369888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3864"/>
            <a:ext cx="9144000" cy="875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Existují dvě kategorie změn v </a:t>
            </a:r>
            <a:r>
              <a:rPr lang="cs-CZ" dirty="0" smtClean="0"/>
              <a:t>projektu:</a:t>
            </a:r>
            <a:endParaRPr lang="cs-CZ" dirty="0"/>
          </a:p>
          <a:p>
            <a:pPr marL="342900" indent="-342900">
              <a:buAutoNum type="arabicPeriod"/>
            </a:pPr>
            <a:r>
              <a:rPr lang="cs-CZ" altLang="cs-CZ" sz="2400" b="1" dirty="0" smtClean="0"/>
              <a:t>Nepodstatné změny</a:t>
            </a:r>
          </a:p>
          <a:p>
            <a:endParaRPr lang="cs-CZ" altLang="cs-CZ" sz="2400" b="1" dirty="0" smtClean="0"/>
          </a:p>
          <a:p>
            <a:pPr algn="just">
              <a:lnSpc>
                <a:spcPct val="80000"/>
              </a:lnSpc>
              <a:defRPr/>
            </a:pPr>
            <a:r>
              <a:rPr lang="cs-CZ" sz="2000" b="1" dirty="0"/>
              <a:t>a) předkládané kontrolorovi </a:t>
            </a:r>
          </a:p>
          <a:p>
            <a:pPr algn="just">
              <a:lnSpc>
                <a:spcPct val="80000"/>
              </a:lnSpc>
              <a:defRPr/>
            </a:pPr>
            <a:r>
              <a:rPr lang="cs-CZ" dirty="0"/>
              <a:t>Změny průběžně oznamuje příslušný projektový partner přímo svému kontrolorovi formou vyplnění záložky </a:t>
            </a:r>
            <a:r>
              <a:rPr lang="cs-CZ" i="1" dirty="0"/>
              <a:t>žádost o změnu </a:t>
            </a:r>
            <a:r>
              <a:rPr lang="cs-CZ" dirty="0"/>
              <a:t>v IS KP14</a:t>
            </a:r>
            <a:r>
              <a:rPr lang="cs-CZ" dirty="0" smtClean="0"/>
              <a:t>+.</a:t>
            </a:r>
          </a:p>
          <a:p>
            <a:pPr algn="just">
              <a:lnSpc>
                <a:spcPct val="80000"/>
              </a:lnSpc>
              <a:defRPr/>
            </a:pPr>
            <a:endParaRPr lang="cs-CZ" altLang="cs-CZ" dirty="0"/>
          </a:p>
          <a:p>
            <a:pPr algn="just">
              <a:defRPr/>
            </a:pPr>
            <a:r>
              <a:rPr lang="cs-CZ" altLang="cs-CZ" sz="2000" b="1" dirty="0"/>
              <a:t>b) oznamované JS</a:t>
            </a:r>
          </a:p>
          <a:p>
            <a:pPr algn="just">
              <a:defRPr/>
            </a:pPr>
            <a:r>
              <a:rPr lang="cs-CZ" altLang="cs-CZ" dirty="0"/>
              <a:t>Žádost o změnu je vždy předkládána na JS prostřednictvím LP přes IS KP14+ bez ohledu na to, kterého projektového partnera se týká.</a:t>
            </a:r>
          </a:p>
          <a:p>
            <a:pPr algn="just">
              <a:lnSpc>
                <a:spcPct val="80000"/>
              </a:lnSpc>
              <a:defRPr/>
            </a:pPr>
            <a:endParaRPr lang="cs-CZ" altLang="cs-CZ" dirty="0"/>
          </a:p>
          <a:p>
            <a:endParaRPr lang="cs-CZ" alt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Nepodstatné změny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21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 smtClean="0"/>
              <a:t>2. </a:t>
            </a:r>
            <a:r>
              <a:rPr lang="cs-CZ" altLang="cs-CZ" sz="2400" b="1" dirty="0"/>
              <a:t>P</a:t>
            </a:r>
            <a:r>
              <a:rPr lang="cs-CZ" altLang="cs-CZ" sz="2400" b="1" dirty="0" smtClean="0"/>
              <a:t>odstatné změny</a:t>
            </a:r>
          </a:p>
          <a:p>
            <a:endParaRPr lang="cs-CZ" altLang="cs-CZ" sz="2400" b="1" dirty="0" smtClean="0"/>
          </a:p>
          <a:p>
            <a:pPr>
              <a:lnSpc>
                <a:spcPct val="90000"/>
              </a:lnSpc>
              <a:defRPr/>
            </a:pPr>
            <a:r>
              <a:rPr lang="cs-CZ" altLang="cs-CZ" sz="2000" b="1" dirty="0"/>
              <a:t>a</a:t>
            </a:r>
            <a:r>
              <a:rPr lang="cs-CZ" altLang="cs-CZ" b="1" dirty="0"/>
              <a:t>) schvalované řídícím orgánem</a:t>
            </a:r>
          </a:p>
          <a:p>
            <a:pPr algn="just">
              <a:defRPr/>
            </a:pPr>
            <a:r>
              <a:rPr lang="cs-CZ" altLang="cs-CZ" dirty="0"/>
              <a:t>Žádost o změnu je vždy předkládána na JS prostřednictvím LP přes IS KP14+ bez ohledu na to, kterého projektového partnera se týká. JS  žádost prověří a spolu se svým stanoviskem ji v elektronické podobě předá na ŘO. LP </a:t>
            </a:r>
            <a:r>
              <a:rPr lang="cs-CZ" altLang="cs-CZ" dirty="0" smtClean="0"/>
              <a:t>je informován </a:t>
            </a:r>
            <a:r>
              <a:rPr lang="cs-CZ" altLang="cs-CZ" dirty="0"/>
              <a:t>prostřednictvím JS.</a:t>
            </a:r>
          </a:p>
          <a:p>
            <a:pPr algn="just">
              <a:lnSpc>
                <a:spcPct val="80000"/>
              </a:lnSpc>
              <a:defRPr/>
            </a:pPr>
            <a:endParaRPr lang="cs-CZ" altLang="cs-CZ" dirty="0" smtClean="0"/>
          </a:p>
          <a:p>
            <a:pPr algn="just"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90000"/>
              </a:lnSpc>
              <a:defRPr/>
            </a:pPr>
            <a:r>
              <a:rPr lang="cs-CZ" altLang="cs-CZ" b="1" dirty="0"/>
              <a:t>b) schvalované monitorovacím výborem</a:t>
            </a:r>
          </a:p>
          <a:p>
            <a:pPr algn="just">
              <a:lnSpc>
                <a:spcPct val="90000"/>
              </a:lnSpc>
              <a:defRPr/>
            </a:pPr>
            <a:r>
              <a:rPr lang="cs-CZ" altLang="cs-CZ" dirty="0"/>
              <a:t>Žádost o změnu je vždy předkládána na JS prostřednictvím LP přes IS KP14+ bez ohledu na to, kterého projektového partnera se týká. JS připraví stanovisko ke změně. O rozhodnutí MV je LP informován prostřednictvím JS.</a:t>
            </a:r>
          </a:p>
          <a:p>
            <a:pPr algn="just">
              <a:lnSpc>
                <a:spcPct val="80000"/>
              </a:lnSpc>
              <a:defRPr/>
            </a:pPr>
            <a:endParaRPr lang="cs-CZ" altLang="cs-CZ" dirty="0"/>
          </a:p>
          <a:p>
            <a:endParaRPr lang="cs-CZ" alt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odstatné změny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82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65391" y="1235709"/>
            <a:ext cx="7700425" cy="4819290"/>
          </a:xfrm>
        </p:spPr>
        <p:txBody>
          <a:bodyPr/>
          <a:lstStyle/>
          <a:p>
            <a:pPr algn="just"/>
            <a:r>
              <a:rPr lang="cs-CZ" altLang="cs-CZ" sz="2000" b="1" dirty="0"/>
              <a:t>Projekty nad 500 000 EUR </a:t>
            </a:r>
            <a:r>
              <a:rPr lang="cs-CZ" altLang="cs-CZ" sz="2000" dirty="0"/>
              <a:t>s financováním </a:t>
            </a:r>
            <a:r>
              <a:rPr lang="cs-CZ" altLang="cs-CZ" sz="2000" b="1" dirty="0"/>
              <a:t>infrastruktury nebo stavebních prací</a:t>
            </a:r>
          </a:p>
          <a:p>
            <a:pPr algn="just"/>
            <a:r>
              <a:rPr lang="cs-CZ" altLang="cs-CZ" dirty="0"/>
              <a:t>Projektový partner realizující největší část této části projektu je povinen v místě realizace postavit dočasný velkoplošný reklamní panel značných rozměrů  (min. 250X150cm), na kterém musí min. </a:t>
            </a:r>
            <a:r>
              <a:rPr lang="cs-CZ" altLang="cs-CZ" dirty="0" smtClean="0"/>
              <a:t>25% plochy </a:t>
            </a:r>
            <a:r>
              <a:rPr lang="cs-CZ" altLang="cs-CZ" dirty="0"/>
              <a:t>zabírat informace – název projektu, hlavní cíl, loga povinné publicity.</a:t>
            </a:r>
          </a:p>
          <a:p>
            <a:pPr algn="just"/>
            <a:r>
              <a:rPr lang="cs-CZ" altLang="cs-CZ" dirty="0"/>
              <a:t>Ostatní partneři umístí </a:t>
            </a:r>
            <a:r>
              <a:rPr lang="cs-CZ" altLang="cs-CZ" dirty="0" smtClean="0"/>
              <a:t>v místě realizace alespoň </a:t>
            </a:r>
            <a:r>
              <a:rPr lang="cs-CZ" altLang="cs-CZ" dirty="0"/>
              <a:t>menší informační ceduli pro veřejnost.</a:t>
            </a:r>
          </a:p>
          <a:p>
            <a:pPr algn="just"/>
            <a:r>
              <a:rPr lang="cs-CZ" altLang="cs-CZ" dirty="0"/>
              <a:t>Nejpozději do 3 měsíců po skončení projektu se obojí nahradí dostatečně velkou stálou informační tabulí (pamětní deskou</a:t>
            </a:r>
            <a:r>
              <a:rPr lang="cs-CZ" altLang="cs-CZ" dirty="0" smtClean="0"/>
              <a:t>).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sz="2000" b="1" dirty="0"/>
              <a:t>Projekty nad 500 000 EUR </a:t>
            </a:r>
            <a:r>
              <a:rPr lang="cs-CZ" altLang="cs-CZ" sz="2000" dirty="0"/>
              <a:t>spočívající v </a:t>
            </a:r>
            <a:r>
              <a:rPr lang="cs-CZ" altLang="cs-CZ" sz="2000" b="1" dirty="0"/>
              <a:t>nákupu hmotného předmětu</a:t>
            </a:r>
          </a:p>
          <a:p>
            <a:pPr algn="just"/>
            <a:r>
              <a:rPr lang="cs-CZ" altLang="cs-CZ" dirty="0"/>
              <a:t>Nejpozději do 3 měsíců po skončení projektu projektový partner v místě realizace projektu umístí dostatečně velkou stálou informační tabuli.</a:t>
            </a:r>
          </a:p>
          <a:p>
            <a:endParaRPr lang="cs-CZ" alt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96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Ostatní projekty</a:t>
            </a:r>
          </a:p>
          <a:p>
            <a:pPr algn="just"/>
            <a:r>
              <a:rPr lang="cs-CZ" altLang="cs-CZ" dirty="0"/>
              <a:t>Pro všechny projektové partnery platí povinnost na dobře viditelném místě umístit alespoň jeden plakát min. o rozměru A</a:t>
            </a:r>
            <a:r>
              <a:rPr lang="cs-CZ" altLang="cs-CZ" sz="1400" dirty="0"/>
              <a:t>3. </a:t>
            </a:r>
            <a:r>
              <a:rPr lang="cs-CZ" altLang="cs-CZ" dirty="0"/>
              <a:t>Plakát musí obsahovat informace o projektu a povinná loga </a:t>
            </a:r>
            <a:r>
              <a:rPr lang="cs-CZ" altLang="cs-CZ" dirty="0" smtClean="0"/>
              <a:t>publicity.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/>
              <a:t>Za nedodržení pravidel pro řádné zajištění publicity </a:t>
            </a:r>
            <a:r>
              <a:rPr lang="cs-CZ" altLang="cs-CZ" dirty="0" smtClean="0"/>
              <a:t>se udělují </a:t>
            </a:r>
            <a:r>
              <a:rPr lang="cs-CZ" altLang="cs-CZ" b="1" dirty="0" smtClean="0"/>
              <a:t>sankce</a:t>
            </a:r>
            <a:r>
              <a:rPr lang="cs-CZ" altLang="cs-CZ" b="1" dirty="0"/>
              <a:t>.</a:t>
            </a:r>
          </a:p>
          <a:p>
            <a:pPr algn="just"/>
            <a:r>
              <a:rPr lang="cs-CZ" altLang="cs-CZ" dirty="0"/>
              <a:t>Je posuzováno zda publicita chybí úplně, je nekompletní nebo nepředpisová. Dále zda se jedná o výstupy projektu, nosiče publicity nebo propagační předměty. V krajních případech může být udělena sankce až ve výši </a:t>
            </a:r>
            <a:r>
              <a:rPr lang="cs-CZ" altLang="cs-CZ" dirty="0" smtClean="0"/>
              <a:t>100 %.</a:t>
            </a:r>
            <a:endParaRPr lang="cs-CZ" altLang="cs-CZ" dirty="0"/>
          </a:p>
          <a:p>
            <a:pPr algn="just"/>
            <a:endParaRPr lang="cs-CZ" altLang="cs-CZ" dirty="0"/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Doporučení – </a:t>
            </a:r>
            <a:r>
              <a:rPr lang="cs-CZ" altLang="cs-CZ" dirty="0"/>
              <a:t>zasílejte nám ke kontrole v barevném náhledu návrh provedení označení publicity a to ve všech případech.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VŽDY pořizujte odpovídající fotodokumentaci a z akcí prezenční listiny.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5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451" y="1018903"/>
            <a:ext cx="7959349" cy="5107261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Časté chyby v publicitě !!!</a:t>
            </a:r>
          </a:p>
          <a:p>
            <a:endParaRPr lang="cs-CZ" sz="2800" b="1" dirty="0" smtClean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dirty="0" smtClean="0"/>
              <a:t>chybný barevný podklad u monochromní varianty loga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oužití barevné varianty loga v černobílém tisku</a:t>
            </a:r>
          </a:p>
          <a:p>
            <a:endParaRPr lang="cs-CZ" dirty="0" smtClean="0"/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edodržení bílé podkladové plochy loga (bílý obdélník)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Jakákoliv deformace loga - změna poměru stran, nedodržení mezer apod.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2" name="Obrázek 11" descr="U:\dokumenty\Logo_cz_pl_eu_monochrom.jpg"/>
          <p:cNvPicPr/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8" y="2498600"/>
            <a:ext cx="5169535" cy="481965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3" name="Obrázek 12" descr="C:\Users\nachtigalovam\AppData\Local\Microsoft\Windows\Temporary Internet Files\Content.Word\Logo_cz_pl_eu_barevne.jpg"/>
          <p:cNvPicPr/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8" y="3508885"/>
            <a:ext cx="5516880" cy="528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13" descr="C:\Users\nachtigalovam\AppData\Local\Microsoft\Windows\Temporary Internet Files\Content.Word\Logo_cz_pl_eu_barevne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" t="18080" r="1246" b="15623"/>
          <a:stretch/>
        </p:blipFill>
        <p:spPr bwMode="auto">
          <a:xfrm>
            <a:off x="1099458" y="4716559"/>
            <a:ext cx="5591810" cy="3651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4159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451" y="1045889"/>
            <a:ext cx="7776469" cy="511978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00B050"/>
                </a:solidFill>
              </a:rPr>
              <a:t>Správné provedení </a:t>
            </a:r>
            <a:endParaRPr lang="cs-CZ" sz="2800" b="1" dirty="0">
              <a:solidFill>
                <a:srgbClr val="00B050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dirty="0" smtClean="0"/>
              <a:t>podkladem </a:t>
            </a:r>
            <a:r>
              <a:rPr lang="cs-CZ" dirty="0"/>
              <a:t>u monochromní varianty </a:t>
            </a:r>
            <a:r>
              <a:rPr lang="cs-CZ" dirty="0" smtClean="0"/>
              <a:t>loga je bílý obdélník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- tam, kde není možný barevný tisk, je možné pro černobílý tisk použít monochromní variantu loga</a:t>
            </a:r>
          </a:p>
          <a:p>
            <a:endParaRPr lang="cs-CZ" dirty="0" smtClean="0"/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bílý podkladový obdélník loga musí být dodržen vždy dle Pravidel použití logotypu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b="1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25418"/>
            <a:ext cx="6468767" cy="108820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56" y="3653063"/>
            <a:ext cx="7216140" cy="67056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36" y="4995550"/>
            <a:ext cx="7191579" cy="68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04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39633" y="1222830"/>
            <a:ext cx="7700425" cy="481929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altLang="cs-CZ" dirty="0"/>
              <a:t>Průběžné informace o postupu realizace a finanční stránce projektu jsou podávány prostřednictvím monitorovacích zpráv na úrovni </a:t>
            </a:r>
            <a:r>
              <a:rPr lang="cs-CZ" altLang="cs-CZ" b="1" dirty="0"/>
              <a:t>partnera</a:t>
            </a:r>
            <a:r>
              <a:rPr lang="cs-CZ" altLang="cs-CZ" dirty="0"/>
              <a:t> / podává každý projektový partner a na úrovni </a:t>
            </a:r>
            <a:r>
              <a:rPr lang="cs-CZ" altLang="cs-CZ" b="1" dirty="0"/>
              <a:t>projektu</a:t>
            </a:r>
            <a:r>
              <a:rPr lang="cs-CZ" altLang="cs-CZ" dirty="0"/>
              <a:t> / podává pouze vedoucí partner.</a:t>
            </a:r>
          </a:p>
          <a:p>
            <a:pPr algn="just">
              <a:defRPr/>
            </a:pPr>
            <a:r>
              <a:rPr lang="cs-CZ" altLang="cs-CZ" dirty="0"/>
              <a:t>Pravidla pro podávání zpráv</a:t>
            </a:r>
            <a:r>
              <a:rPr lang="cs-CZ" altLang="cs-CZ" i="1" dirty="0"/>
              <a:t> – </a:t>
            </a:r>
            <a:r>
              <a:rPr lang="cs-CZ" altLang="cs-CZ" dirty="0"/>
              <a:t>tyto jsou předkládány dle</a:t>
            </a:r>
            <a:r>
              <a:rPr lang="cs-CZ" altLang="cs-CZ" i="1" dirty="0"/>
              <a:t> </a:t>
            </a:r>
            <a:r>
              <a:rPr lang="cs-CZ" altLang="cs-CZ" dirty="0"/>
              <a:t>Harmonogramu monitorovacích </a:t>
            </a:r>
            <a:r>
              <a:rPr lang="cs-CZ" altLang="cs-CZ" dirty="0" smtClean="0"/>
              <a:t>období, který je </a:t>
            </a:r>
            <a:r>
              <a:rPr lang="cs-CZ" altLang="cs-CZ" dirty="0"/>
              <a:t>přílohou Rozhodnutí / Smlouvy.</a:t>
            </a:r>
          </a:p>
          <a:p>
            <a:pPr algn="just"/>
            <a:endParaRPr lang="cs-CZ" dirty="0" smtClean="0"/>
          </a:p>
          <a:p>
            <a:pPr algn="just">
              <a:defRPr/>
            </a:pPr>
            <a:r>
              <a:rPr lang="cs-CZ" altLang="cs-CZ" b="1" dirty="0"/>
              <a:t>monitorování na úrovni </a:t>
            </a:r>
            <a:r>
              <a:rPr lang="cs-CZ" altLang="cs-CZ" b="1" u="sng" dirty="0"/>
              <a:t>partnera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dirty="0"/>
              <a:t>průběžná zpráva o realizaci dílčí části projektu / dílčí zpráva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dirty="0"/>
              <a:t>závěrečná zpráva o realizaci dílčí části projektu / dílčí </a:t>
            </a:r>
            <a:r>
              <a:rPr lang="cs-CZ" altLang="cs-CZ" dirty="0" smtClean="0"/>
              <a:t>zpráva</a:t>
            </a:r>
          </a:p>
          <a:p>
            <a:pPr algn="just">
              <a:defRPr/>
            </a:pPr>
            <a:endParaRPr lang="cs-CZ" altLang="cs-CZ" dirty="0"/>
          </a:p>
          <a:p>
            <a:pPr algn="just">
              <a:defRPr/>
            </a:pPr>
            <a:r>
              <a:rPr lang="cs-CZ" altLang="cs-CZ" dirty="0"/>
              <a:t>Partner předkládá v souladu s PPP souhrn dokladů příslušnému kontrolorovi přes ISKP14+. </a:t>
            </a:r>
          </a:p>
          <a:p>
            <a:pPr algn="just"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Žádost</a:t>
            </a:r>
            <a:r>
              <a:rPr lang="cs-CZ" altLang="cs-CZ" b="1" dirty="0"/>
              <a:t> – po provedení finalizace zprávy v systému zašlete kontrolorovi informaci o tomto kroku prostřednictvím </a:t>
            </a:r>
            <a:r>
              <a:rPr lang="cs-CZ" altLang="cs-CZ" b="1" dirty="0" smtClean="0">
                <a:solidFill>
                  <a:srgbClr val="FF0000"/>
                </a:solidFill>
              </a:rPr>
              <a:t>depeše</a:t>
            </a:r>
            <a:r>
              <a:rPr lang="cs-CZ" altLang="cs-CZ" dirty="0" smtClean="0"/>
              <a:t>. </a:t>
            </a:r>
            <a:r>
              <a:rPr lang="cs-CZ" altLang="cs-CZ" dirty="0"/>
              <a:t>Děkujeme.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83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92429" y="1306874"/>
            <a:ext cx="8094372" cy="4819290"/>
          </a:xfrm>
        </p:spPr>
        <p:txBody>
          <a:bodyPr>
            <a:normAutofit/>
          </a:bodyPr>
          <a:lstStyle/>
          <a:p>
            <a:pPr algn="just"/>
            <a:r>
              <a:rPr lang="cs-CZ" altLang="cs-CZ" dirty="0"/>
              <a:t>Dílčí zprávu zpracovává partner v systému IS KP14+ a má povinnost předložit ji ke kontrole do 30ti kalendářních dnů od konce monitorovacího období. </a:t>
            </a:r>
            <a:endParaRPr lang="cs-CZ" altLang="cs-CZ" dirty="0" smtClean="0"/>
          </a:p>
          <a:p>
            <a:pPr algn="just"/>
            <a:r>
              <a:rPr lang="cs-CZ" altLang="cs-CZ" dirty="0"/>
              <a:t>Kontrola formálních náležitostí se provádí do 7 pracovních dnů od předložení dokladů.</a:t>
            </a:r>
          </a:p>
          <a:p>
            <a:pPr algn="just"/>
            <a:r>
              <a:rPr lang="cs-CZ" altLang="cs-CZ" dirty="0"/>
              <a:t>Lhůta pro další kontrolu (projektová a finanční část) začíná běžet od okamžiku, kdy je dokumentace kompletní. Kontrolu dílčí zprávy a soupisky provede kontrolor do </a:t>
            </a:r>
            <a:r>
              <a:rPr lang="cs-CZ" altLang="cs-CZ" dirty="0" smtClean="0"/>
              <a:t>60ti </a:t>
            </a:r>
            <a:r>
              <a:rPr lang="cs-CZ" altLang="cs-CZ" dirty="0"/>
              <a:t>kalendářních dnů .</a:t>
            </a:r>
          </a:p>
          <a:p>
            <a:pPr algn="just"/>
            <a:r>
              <a:rPr lang="cs-CZ" altLang="cs-CZ" dirty="0"/>
              <a:t>Zjištěné nedostatky je projektový partner povinen odstranit. Bude uplatněno pravidlo, že k opravě údajů bude kontrolor </a:t>
            </a:r>
            <a:r>
              <a:rPr lang="cs-CZ" altLang="cs-CZ" dirty="0" smtClean="0"/>
              <a:t>partnera vyzývat </a:t>
            </a:r>
            <a:r>
              <a:rPr lang="cs-CZ" altLang="cs-CZ" dirty="0"/>
              <a:t>nanejvýše </a:t>
            </a:r>
            <a:r>
              <a:rPr lang="cs-CZ" altLang="cs-CZ" b="1" dirty="0">
                <a:solidFill>
                  <a:srgbClr val="FF0000"/>
                </a:solidFill>
              </a:rPr>
              <a:t>dvakrát</a:t>
            </a:r>
            <a:r>
              <a:rPr lang="cs-CZ" altLang="cs-CZ" dirty="0"/>
              <a:t>. 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/>
              <a:t>Dílčí zprávu a </a:t>
            </a:r>
            <a:r>
              <a:rPr lang="cs-CZ" altLang="cs-CZ" dirty="0" smtClean="0"/>
              <a:t>soupisku </a:t>
            </a:r>
            <a:r>
              <a:rPr lang="cs-CZ" altLang="cs-CZ" dirty="0"/>
              <a:t>schvaluje kontrolor v systému MS 2014+. O této skutečnosti informuje příslušného partnera interní depeší.</a:t>
            </a:r>
          </a:p>
          <a:p>
            <a:pPr algn="just"/>
            <a:r>
              <a:rPr lang="cs-CZ" altLang="cs-CZ" dirty="0"/>
              <a:t>Partner má možnost odvolat se proti výsledku kontroly.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Dílčí zprávy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23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248587"/>
            <a:ext cx="7700425" cy="481929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altLang="cs-CZ" b="1" dirty="0"/>
              <a:t>monitorování na úrovni </a:t>
            </a:r>
            <a:r>
              <a:rPr lang="cs-CZ" altLang="cs-CZ" b="1" u="sng" dirty="0"/>
              <a:t>projektu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dirty="0"/>
              <a:t>průběžná zpráva o realizaci projektu / souhrnná zpráva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dirty="0"/>
              <a:t>závěrečná zpráva o realizaci projektu / souhrnná zpráva</a:t>
            </a:r>
          </a:p>
          <a:p>
            <a:pPr algn="just"/>
            <a:endParaRPr lang="cs-CZ" dirty="0" smtClean="0"/>
          </a:p>
          <a:p>
            <a:pPr algn="just"/>
            <a:r>
              <a:rPr lang="cs-CZ" altLang="cs-CZ" dirty="0"/>
              <a:t>Souhrnnou zprávu předkládá pouze LP jako dvojjazyčnou příslušnému kontrolorovi přes ISKP14+. M</a:t>
            </a:r>
            <a:r>
              <a:rPr lang="cs-CZ" dirty="0"/>
              <a:t>á povinnost předložit ji ke kontrole do 120ti kalendářních dnů od konce monitorovacího období a to včetně Žádosti o platbu.</a:t>
            </a:r>
          </a:p>
          <a:p>
            <a:pPr algn="just"/>
            <a:endParaRPr lang="cs-CZ" dirty="0" smtClean="0"/>
          </a:p>
          <a:p>
            <a:pPr algn="just">
              <a:defRPr/>
            </a:pPr>
            <a:r>
              <a:rPr lang="cs-CZ" altLang="cs-CZ" dirty="0"/>
              <a:t>Kontrolor má na kontrolu souhrnné zprávy a </a:t>
            </a:r>
            <a:r>
              <a:rPr lang="cs-CZ" dirty="0"/>
              <a:t>Žádosti o platbu lhůtu 35 kalendářních dnů.</a:t>
            </a:r>
          </a:p>
          <a:p>
            <a:pPr algn="just">
              <a:defRPr/>
            </a:pPr>
            <a:r>
              <a:rPr lang="cs-CZ" altLang="cs-CZ" dirty="0"/>
              <a:t>Po schválení souhrnné zprávy, resp. Žádosti o platbu </a:t>
            </a:r>
            <a:r>
              <a:rPr lang="cs-CZ" dirty="0"/>
              <a:t>informuje kontrolor příslušného  LP interní depeší přes systém.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Souhrnné zprávy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35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306874"/>
            <a:ext cx="7700425" cy="4819290"/>
          </a:xfrm>
        </p:spPr>
        <p:txBody>
          <a:bodyPr/>
          <a:lstStyle/>
          <a:p>
            <a:pPr algn="just"/>
            <a:endParaRPr lang="cs-CZ" altLang="cs-CZ" dirty="0" smtClean="0"/>
          </a:p>
          <a:p>
            <a:pPr algn="just"/>
            <a:r>
              <a:rPr lang="cs-CZ" altLang="cs-CZ" dirty="0" smtClean="0"/>
              <a:t>O </a:t>
            </a:r>
            <a:r>
              <a:rPr lang="cs-CZ" altLang="cs-CZ" dirty="0"/>
              <a:t>tom, zda se na projekt bude vztahovat kontrola udržitelnosti, rozhoduje JS v rámci přípravy textu Rozhodnutí / Smlouvy. Tato skutečnost se promítá do harmonogramu monitorovacích období, jehož součástí je předkládání zpráv o udržitelnosti projektu.</a:t>
            </a:r>
          </a:p>
          <a:p>
            <a:pPr algn="just"/>
            <a:endParaRPr lang="cs-CZ" dirty="0" smtClean="0"/>
          </a:p>
          <a:p>
            <a:pPr algn="just"/>
            <a:endParaRPr lang="cs-CZ" altLang="cs-CZ" dirty="0" smtClean="0"/>
          </a:p>
          <a:p>
            <a:pPr algn="just"/>
            <a:r>
              <a:rPr lang="cs-CZ" altLang="cs-CZ" dirty="0" smtClean="0"/>
              <a:t>Cílem </a:t>
            </a:r>
            <a:r>
              <a:rPr lang="cs-CZ" altLang="cs-CZ" dirty="0"/>
              <a:t>kontroly udržitelnosti projektu je ověřit, zda všichni projektoví partneři dodržují závazky stanovené Rozhodnutím / Smlouvou  po dobu 5 let od data poslední platby LP</a:t>
            </a:r>
            <a:r>
              <a:rPr lang="cs-CZ" altLang="cs-CZ" i="1" dirty="0"/>
              <a:t>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Udržitelnost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0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084263"/>
            <a:ext cx="7700425" cy="508471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cs-CZ" b="1" dirty="0" smtClean="0"/>
              <a:t>Oddělení </a:t>
            </a:r>
            <a:r>
              <a:rPr lang="cs-CZ" b="1" dirty="0"/>
              <a:t>pro NUTS II Severovýchod</a:t>
            </a:r>
          </a:p>
          <a:p>
            <a:pPr>
              <a:lnSpc>
                <a:spcPct val="90000"/>
              </a:lnSpc>
              <a:defRPr/>
            </a:pPr>
            <a:r>
              <a:rPr lang="cs-CZ" b="1" dirty="0"/>
              <a:t>Švendova 1282, 500 03 Hradec Králové </a:t>
            </a:r>
          </a:p>
          <a:p>
            <a:pPr>
              <a:lnSpc>
                <a:spcPct val="90000"/>
              </a:lnSpc>
              <a:defRPr/>
            </a:pPr>
            <a:r>
              <a:rPr lang="cs-CZ" u="sng" dirty="0"/>
              <a:t>v</a:t>
            </a:r>
            <a:r>
              <a:rPr lang="cs-CZ" u="sng" dirty="0" smtClean="0"/>
              <a:t>edoucí oddělení</a:t>
            </a:r>
            <a:r>
              <a:rPr lang="cs-CZ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Ing</a:t>
            </a:r>
            <a:r>
              <a:rPr lang="cs-CZ" dirty="0"/>
              <a:t>. Petra Marková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tel</a:t>
            </a:r>
            <a:r>
              <a:rPr lang="cs-CZ" dirty="0" smtClean="0"/>
              <a:t>. </a:t>
            </a:r>
            <a:r>
              <a:rPr lang="cs-CZ" dirty="0"/>
              <a:t>499 420 620, </a:t>
            </a:r>
            <a:r>
              <a:rPr lang="cs-CZ" dirty="0" smtClean="0"/>
              <a:t>mobil: </a:t>
            </a:r>
            <a:r>
              <a:rPr lang="cs-CZ" dirty="0"/>
              <a:t>606 141 272, </a:t>
            </a:r>
            <a:r>
              <a:rPr lang="cs-CZ" dirty="0" smtClean="0"/>
              <a:t>e-mail</a:t>
            </a:r>
            <a:r>
              <a:rPr lang="cs-CZ" dirty="0"/>
              <a:t>: </a:t>
            </a:r>
            <a:r>
              <a:rPr lang="cs-CZ" u="sng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petra.markova</a:t>
            </a:r>
            <a:r>
              <a:rPr lang="cs-CZ" dirty="0" smtClean="0">
                <a:hlinkClick r:id="rId2"/>
              </a:rPr>
              <a:t>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 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u="sng" dirty="0"/>
              <a:t>p</a:t>
            </a:r>
            <a:r>
              <a:rPr lang="cs-CZ" u="sng" dirty="0" smtClean="0"/>
              <a:t>rojektový manažer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Ing. Marika Nachtigalová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tel</a:t>
            </a:r>
            <a:r>
              <a:rPr lang="cs-CZ" dirty="0" smtClean="0"/>
              <a:t>. </a:t>
            </a:r>
            <a:r>
              <a:rPr lang="cs-CZ" dirty="0"/>
              <a:t>499 420 623, </a:t>
            </a:r>
            <a:r>
              <a:rPr lang="cs-CZ" dirty="0" smtClean="0"/>
              <a:t>e-mail</a:t>
            </a:r>
            <a:r>
              <a:rPr lang="cs-CZ" dirty="0"/>
              <a:t>: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u="sng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marika.nachtigalova</a:t>
            </a:r>
            <a:r>
              <a:rPr lang="cs-CZ" dirty="0" smtClean="0">
                <a:hlinkClick r:id="rId3"/>
              </a:rPr>
              <a:t>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Ing</a:t>
            </a:r>
            <a:r>
              <a:rPr lang="cs-CZ" dirty="0"/>
              <a:t>. Jana Vojtová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tel. 499 </a:t>
            </a:r>
            <a:r>
              <a:rPr lang="cs-CZ" dirty="0"/>
              <a:t>420 626, </a:t>
            </a:r>
            <a:r>
              <a:rPr lang="cs-CZ" dirty="0" smtClean="0"/>
              <a:t>mobil: </a:t>
            </a:r>
            <a:r>
              <a:rPr lang="cs-CZ" dirty="0"/>
              <a:t>735 707 355, </a:t>
            </a:r>
            <a:r>
              <a:rPr lang="cs-CZ" dirty="0" smtClean="0"/>
              <a:t>e-mail</a:t>
            </a:r>
            <a:r>
              <a:rPr lang="cs-CZ" dirty="0"/>
              <a:t>: </a:t>
            </a:r>
            <a:r>
              <a:rPr lang="cs-CZ" u="sng" dirty="0">
                <a:solidFill>
                  <a:schemeClr val="accent1">
                    <a:lumMod val="50000"/>
                  </a:schemeClr>
                </a:solidFill>
                <a:hlinkClick r:id="rId4"/>
              </a:rPr>
              <a:t>jana.vo</a:t>
            </a:r>
            <a:r>
              <a:rPr lang="cs-CZ" dirty="0">
                <a:hlinkClick r:id="rId4"/>
              </a:rPr>
              <a:t>jtova@crr.cz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u="sng" dirty="0"/>
              <a:t>f</a:t>
            </a:r>
            <a:r>
              <a:rPr lang="cs-CZ" u="sng" dirty="0" smtClean="0"/>
              <a:t>inanční manažer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Ing. Ivana Doležalová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tel</a:t>
            </a:r>
            <a:r>
              <a:rPr lang="cs-CZ" dirty="0" smtClean="0"/>
              <a:t>. </a:t>
            </a:r>
            <a:r>
              <a:rPr lang="cs-CZ" dirty="0"/>
              <a:t>499 420 621, </a:t>
            </a:r>
            <a:r>
              <a:rPr lang="cs-CZ" dirty="0" smtClean="0"/>
              <a:t>e-mail</a:t>
            </a:r>
            <a:r>
              <a:rPr lang="cs-CZ" dirty="0"/>
              <a:t>: </a:t>
            </a:r>
            <a:r>
              <a:rPr lang="cs-CZ" u="sng" dirty="0" smtClean="0">
                <a:solidFill>
                  <a:schemeClr val="accent1">
                    <a:lumMod val="50000"/>
                  </a:schemeClr>
                </a:solidFill>
                <a:hlinkClick r:id="rId5"/>
              </a:rPr>
              <a:t>ivana.d</a:t>
            </a:r>
            <a:r>
              <a:rPr lang="cs-CZ" dirty="0" smtClean="0">
                <a:hlinkClick r:id="rId5"/>
              </a:rPr>
              <a:t>olezalova@crr.cz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Ing. Marcela </a:t>
            </a:r>
            <a:r>
              <a:rPr lang="cs-CZ" dirty="0" err="1" smtClean="0"/>
              <a:t>Šašvatová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/>
              <a:t>t</a:t>
            </a:r>
            <a:r>
              <a:rPr lang="cs-CZ" dirty="0" smtClean="0"/>
              <a:t>el. 499 420 630, e-mail: </a:t>
            </a:r>
            <a:r>
              <a:rPr lang="cs-CZ" dirty="0" smtClean="0">
                <a:hlinkClick r:id="rId6"/>
              </a:rPr>
              <a:t>marcela.sasvatova@crr.cz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endParaRPr lang="cs-CZ" dirty="0" smtClean="0"/>
          </a:p>
          <a:p>
            <a:pPr>
              <a:lnSpc>
                <a:spcPct val="90000"/>
              </a:lnSpc>
              <a:defRPr/>
            </a:pPr>
            <a:endParaRPr lang="cs-CZ" b="1" dirty="0"/>
          </a:p>
          <a:p>
            <a:pPr>
              <a:lnSpc>
                <a:spcPct val="90000"/>
              </a:lnSpc>
              <a:defRPr/>
            </a:pPr>
            <a:endParaRPr lang="cs-CZ" b="1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13. 3.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8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310661"/>
            <a:ext cx="7700425" cy="4819290"/>
          </a:xfrm>
        </p:spPr>
        <p:txBody>
          <a:bodyPr/>
          <a:lstStyle/>
          <a:p>
            <a:r>
              <a:rPr lang="cs-CZ" altLang="cs-CZ" sz="2400" dirty="0"/>
              <a:t>Veškeré dokumenty související s realizací projektu musí být řádně uchovány až do </a:t>
            </a:r>
            <a:r>
              <a:rPr lang="cs-CZ" altLang="cs-CZ" sz="2400" b="1" dirty="0">
                <a:solidFill>
                  <a:srgbClr val="FF0000"/>
                </a:solidFill>
              </a:rPr>
              <a:t>31. 12. 2027</a:t>
            </a:r>
            <a:endParaRPr lang="cs-CZ" altLang="cs-CZ" sz="2400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Vedení dokumentace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6" name="Picture 4" descr="MCj033432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573463"/>
            <a:ext cx="2376488" cy="151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MCj0307711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284538"/>
            <a:ext cx="2190750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58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Tx/>
              <a:buChar char="-"/>
            </a:pPr>
            <a:endParaRPr lang="cs-CZ" altLang="cs-CZ" dirty="0" smtClean="0"/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cs-CZ" altLang="cs-CZ" dirty="0" smtClean="0"/>
              <a:t> </a:t>
            </a:r>
            <a:r>
              <a:rPr lang="cs-CZ" altLang="cs-CZ" dirty="0"/>
              <a:t>pečlivě přečíst dostupnou dokumentaci k programu – především Příručku pro příjemce a Rozhodnutí /Smlouvu o poskytnutí dotace a to včetně všech </a:t>
            </a:r>
            <a:r>
              <a:rPr lang="cs-CZ" altLang="cs-CZ" dirty="0" smtClean="0"/>
              <a:t>příloh</a:t>
            </a:r>
            <a:endParaRPr lang="cs-CZ" altLang="cs-CZ" dirty="0"/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cs-CZ" altLang="cs-CZ" dirty="0"/>
              <a:t> stanovit projektový tým (kdo bude mít co na </a:t>
            </a:r>
            <a:r>
              <a:rPr lang="cs-CZ" altLang="cs-CZ" dirty="0" smtClean="0"/>
              <a:t>starosti, zastupitelnost)</a:t>
            </a:r>
            <a:endParaRPr lang="cs-CZ" altLang="cs-CZ" dirty="0"/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cs-CZ" altLang="cs-CZ" dirty="0"/>
              <a:t> hlídat si veškeré termíny (pro předložení monitorovacích zpráv, oznámení změn atd.)</a:t>
            </a: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cs-CZ" altLang="cs-CZ" dirty="0"/>
              <a:t> nezapomínat na publicitu programu</a:t>
            </a: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cs-CZ" altLang="cs-CZ" dirty="0"/>
              <a:t> velkou pozornost věnovat veřejným zakázkám</a:t>
            </a: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cs-CZ" altLang="cs-CZ" dirty="0"/>
              <a:t> v případě dotazů, nejasností se obracet na Centrum, JS </a:t>
            </a:r>
          </a:p>
          <a:p>
            <a:pPr algn="just"/>
            <a:r>
              <a:rPr lang="cs-CZ" altLang="cs-CZ" dirty="0"/>
              <a:t>- sledovat internetové </a:t>
            </a:r>
            <a:r>
              <a:rPr lang="cs-CZ" altLang="cs-CZ" dirty="0" smtClean="0"/>
              <a:t>stránky</a:t>
            </a:r>
            <a:endParaRPr lang="cs-CZ" altLang="cs-CZ" dirty="0"/>
          </a:p>
          <a:p>
            <a:pPr algn="just"/>
            <a:r>
              <a:rPr lang="cs-CZ" dirty="0" smtClean="0">
                <a:hlinkClick r:id="rId2"/>
              </a:rPr>
              <a:t>www.cz-pl.eu</a:t>
            </a:r>
            <a:endParaRPr lang="cs-CZ" dirty="0" smtClean="0"/>
          </a:p>
          <a:p>
            <a:pPr algn="just"/>
            <a:r>
              <a:rPr lang="cs-CZ" dirty="0" smtClean="0">
                <a:hlinkClick r:id="rId3"/>
              </a:rPr>
              <a:t>www.crr.cz</a:t>
            </a:r>
            <a:endParaRPr lang="cs-CZ" dirty="0" smtClean="0"/>
          </a:p>
          <a:p>
            <a:pPr algn="just"/>
            <a:r>
              <a:rPr lang="cs-CZ" dirty="0" smtClean="0">
                <a:hlinkClick r:id="rId4"/>
              </a:rPr>
              <a:t>www.strukturalni-fondy.cz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Závěrečná doporučení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27451" y="6356350"/>
            <a:ext cx="5292349" cy="365125"/>
          </a:xfrm>
        </p:spPr>
        <p:txBody>
          <a:bodyPr/>
          <a:lstStyle/>
          <a:p>
            <a:r>
              <a:rPr lang="cs-CZ" smtClean="0"/>
              <a:t>Hradec Králové, 13. 3.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20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Vám za pozornost a těším se na budoucí spolupráci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212542" y="3254573"/>
            <a:ext cx="65767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dirty="0" smtClean="0"/>
              <a:t>Jana Vojtová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b="1" dirty="0"/>
              <a:t>Zajišťuje roli kontrolora dle čl. 23 Nařízení Evropského parlamentu a Rady EU č.1299/2013.</a:t>
            </a:r>
          </a:p>
          <a:p>
            <a:pPr algn="just">
              <a:lnSpc>
                <a:spcPct val="80000"/>
              </a:lnSpc>
            </a:pPr>
            <a:r>
              <a:rPr lang="cs-CZ" altLang="cs-CZ" b="1" dirty="0"/>
              <a:t>Do procesu kontroly vstupuje oddělení pro NUTS II Severovýchod až po podpisu </a:t>
            </a:r>
            <a:r>
              <a:rPr lang="cs-CZ" altLang="cs-CZ" b="1" dirty="0" smtClean="0"/>
              <a:t>Rozhodnutí/Smlouvy </a:t>
            </a:r>
            <a:r>
              <a:rPr lang="cs-CZ" altLang="cs-CZ" b="1" dirty="0"/>
              <a:t>o dotaci z EFRR a jedná se o tyto základní činnosti:</a:t>
            </a:r>
          </a:p>
          <a:p>
            <a:pPr marL="285750" indent="-285750" algn="just">
              <a:buFontTx/>
              <a:buChar char="-"/>
            </a:pPr>
            <a:r>
              <a:rPr lang="cs-CZ" altLang="cs-CZ" sz="1900" dirty="0"/>
              <a:t>příprava a spolupráce při sestavování harmonogramu pro předkládání monitorovacích zpráv a prohlášení o uskutečněných výdajích za dílčí část projektu (pouze u českých vedoucích partnerů)</a:t>
            </a:r>
          </a:p>
          <a:p>
            <a:pPr marL="285750" indent="-285750" algn="just">
              <a:buFontTx/>
              <a:buChar char="-"/>
            </a:pPr>
            <a:r>
              <a:rPr lang="cs-CZ" altLang="cs-CZ" sz="1900" dirty="0"/>
              <a:t>kontrola veřejných zakázek; přehled VŘ/ZŘ za partnera ve vztahu k projektu</a:t>
            </a:r>
          </a:p>
          <a:p>
            <a:pPr marL="285750" indent="-285750" algn="just">
              <a:buFontTx/>
              <a:buChar char="-"/>
            </a:pPr>
            <a:r>
              <a:rPr lang="cs-CZ" altLang="cs-CZ" sz="1900" dirty="0"/>
              <a:t>administrace změn</a:t>
            </a:r>
          </a:p>
          <a:p>
            <a:pPr marL="285750" indent="-285750" algn="just">
              <a:buFontTx/>
              <a:buChar char="-"/>
            </a:pPr>
            <a:r>
              <a:rPr lang="cs-CZ" altLang="cs-CZ" sz="1900" dirty="0" smtClean="0"/>
              <a:t>kontrola </a:t>
            </a:r>
            <a:r>
              <a:rPr lang="cs-CZ" altLang="cs-CZ" sz="1900" dirty="0"/>
              <a:t>způsobilých výdajů a to jak </a:t>
            </a:r>
            <a:r>
              <a:rPr lang="cs-CZ" altLang="cs-CZ" sz="1900" dirty="0" smtClean="0"/>
              <a:t>dokladová kontrola, </a:t>
            </a:r>
            <a:r>
              <a:rPr lang="cs-CZ" altLang="cs-CZ" sz="1900" dirty="0"/>
              <a:t>tak ověřování jednotlivých projektů na místě</a:t>
            </a:r>
          </a:p>
          <a:p>
            <a:pPr marL="285750" indent="-285750" algn="just">
              <a:buFontTx/>
              <a:buChar char="-"/>
            </a:pPr>
            <a:r>
              <a:rPr lang="cs-CZ" altLang="cs-CZ" sz="1900" dirty="0" smtClean="0"/>
              <a:t>kontrola </a:t>
            </a:r>
            <a:r>
              <a:rPr lang="cs-CZ" altLang="cs-CZ" sz="1900" dirty="0"/>
              <a:t>a schvalování dílčích zpráv o realizaci projektu</a:t>
            </a:r>
          </a:p>
          <a:p>
            <a:pPr marL="285750" indent="-285750" algn="just">
              <a:buFontTx/>
              <a:buChar char="-"/>
            </a:pPr>
            <a:r>
              <a:rPr lang="cs-CZ" altLang="cs-CZ" sz="1900" dirty="0" smtClean="0"/>
              <a:t>kontrola </a:t>
            </a:r>
            <a:r>
              <a:rPr lang="cs-CZ" altLang="cs-CZ" sz="1900" dirty="0"/>
              <a:t>žádostí o platbu a souhrnných zpráv o realizaci projektu z hlediska projektu jako celku (pouze u českých vedoucích partnerů</a:t>
            </a:r>
            <a:r>
              <a:rPr lang="cs-CZ" altLang="cs-CZ" sz="1900" dirty="0" smtClean="0"/>
              <a:t>)</a:t>
            </a:r>
            <a:endParaRPr lang="cs-CZ" altLang="cs-CZ" sz="1900" dirty="0"/>
          </a:p>
          <a:p>
            <a:pPr marL="285750" indent="-285750" algn="just">
              <a:buFontTx/>
              <a:buChar char="-"/>
            </a:pPr>
            <a:r>
              <a:rPr lang="cs-CZ" altLang="cs-CZ" sz="1900" dirty="0"/>
              <a:t>průběžné vkládání veškerých údajů týkajících se kontroly projektů do monitorovacího </a:t>
            </a:r>
            <a:r>
              <a:rPr lang="cs-CZ" altLang="cs-CZ" sz="1900" dirty="0" smtClean="0"/>
              <a:t>systému MS 2014+</a:t>
            </a:r>
            <a:endParaRPr lang="cs-CZ" altLang="cs-CZ" sz="1900" dirty="0"/>
          </a:p>
          <a:p>
            <a:pPr marL="285750" indent="-285750" algn="just">
              <a:buFontTx/>
              <a:buChar char="-"/>
            </a:pPr>
            <a:r>
              <a:rPr lang="cs-CZ" altLang="cs-CZ" sz="1900" dirty="0"/>
              <a:t>kontrola na místě</a:t>
            </a:r>
          </a:p>
          <a:p>
            <a:pPr marL="285750" indent="-285750" algn="just">
              <a:buFontTx/>
              <a:buChar char="-"/>
            </a:pPr>
            <a:r>
              <a:rPr lang="cs-CZ" altLang="cs-CZ" sz="1900" dirty="0"/>
              <a:t>kontrola udržitelnosti projektů</a:t>
            </a:r>
          </a:p>
          <a:p>
            <a:pPr marL="285750" indent="-285750" algn="just">
              <a:buFontTx/>
              <a:buChar char="-"/>
            </a:pPr>
            <a:r>
              <a:rPr lang="cs-CZ" altLang="cs-CZ" sz="1900" dirty="0"/>
              <a:t>a jiné</a:t>
            </a:r>
          </a:p>
          <a:p>
            <a:pPr marL="285750" indent="-285750">
              <a:buFontTx/>
              <a:buChar char="-"/>
            </a:pPr>
            <a:endParaRPr lang="cs-CZ" altLang="cs-CZ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endParaRPr lang="cs-CZ" altLang="cs-CZ" dirty="0">
              <a:solidFill>
                <a:schemeClr val="tx2"/>
              </a:solidFill>
            </a:endParaRP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13. 3. </a:t>
            </a:r>
            <a:r>
              <a:rPr lang="cs-CZ" dirty="0" smtClean="0"/>
              <a:t>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Úloha Centra pro regionální rozvoj České republiky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88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507066"/>
            <a:ext cx="7700425" cy="4619097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cs-CZ" altLang="cs-CZ" dirty="0"/>
              <a:t>- </a:t>
            </a:r>
            <a:r>
              <a:rPr lang="cs-CZ" altLang="cs-CZ" sz="1900" dirty="0"/>
              <a:t>příprava projektu a podání žádosti</a:t>
            </a:r>
          </a:p>
          <a:p>
            <a:pPr algn="just">
              <a:lnSpc>
                <a:spcPct val="110000"/>
              </a:lnSpc>
            </a:pPr>
            <a:r>
              <a:rPr lang="cs-CZ" altLang="cs-CZ" sz="1900" dirty="0"/>
              <a:t>- hodnocení žádosti </a:t>
            </a:r>
          </a:p>
          <a:p>
            <a:pPr algn="just">
              <a:lnSpc>
                <a:spcPct val="110000"/>
              </a:lnSpc>
            </a:pPr>
            <a:r>
              <a:rPr lang="cs-CZ" altLang="cs-CZ" sz="1900" dirty="0"/>
              <a:t>- schválení projektu</a:t>
            </a:r>
          </a:p>
          <a:p>
            <a:pPr algn="just">
              <a:lnSpc>
                <a:spcPct val="110000"/>
              </a:lnSpc>
            </a:pPr>
            <a:r>
              <a:rPr lang="cs-CZ" altLang="cs-CZ" sz="1900" dirty="0"/>
              <a:t>- vydání Rozhodnutí o poskytnutí dotace z EFRR pro  hlavního příjemce z ČR / vedoucího partnera = LP</a:t>
            </a:r>
          </a:p>
          <a:p>
            <a:pPr algn="just">
              <a:lnSpc>
                <a:spcPct val="110000"/>
              </a:lnSpc>
            </a:pPr>
            <a:r>
              <a:rPr lang="cs-CZ" altLang="cs-CZ" sz="1900" dirty="0" smtClean="0"/>
              <a:t>- vydání </a:t>
            </a:r>
            <a:r>
              <a:rPr lang="cs-CZ" altLang="cs-CZ" sz="1900" dirty="0"/>
              <a:t>Rozhodnutí o poskytnutí dotace ze SR pro české partnery (hlavní příjemce i projektoví partneři)</a:t>
            </a:r>
          </a:p>
          <a:p>
            <a:pPr algn="just"/>
            <a:endParaRPr lang="cs-CZ" altLang="cs-CZ" sz="1900" dirty="0" smtClean="0"/>
          </a:p>
          <a:p>
            <a:pPr algn="just"/>
            <a:r>
              <a:rPr lang="cs-CZ" altLang="cs-CZ" sz="1900" u="sng" dirty="0"/>
              <a:t>r</a:t>
            </a:r>
            <a:r>
              <a:rPr lang="cs-CZ" altLang="cs-CZ" sz="1900" u="sng" dirty="0" smtClean="0"/>
              <a:t>ealizace projektu</a:t>
            </a:r>
          </a:p>
          <a:p>
            <a:pPr algn="just"/>
            <a:r>
              <a:rPr lang="cs-CZ" altLang="cs-CZ" sz="1900" dirty="0" smtClean="0"/>
              <a:t>- </a:t>
            </a:r>
            <a:r>
              <a:rPr lang="cs-CZ" altLang="cs-CZ" sz="1900" dirty="0"/>
              <a:t>výběr dodavatele</a:t>
            </a:r>
          </a:p>
          <a:p>
            <a:pPr algn="just"/>
            <a:r>
              <a:rPr lang="cs-CZ" altLang="cs-CZ" sz="1900" dirty="0" smtClean="0"/>
              <a:t>- změny</a:t>
            </a:r>
            <a:endParaRPr lang="cs-CZ" altLang="cs-CZ" sz="1900" dirty="0"/>
          </a:p>
          <a:p>
            <a:pPr algn="just"/>
            <a:r>
              <a:rPr lang="cs-CZ" altLang="cs-CZ" sz="1900" dirty="0" smtClean="0"/>
              <a:t>- publicita</a:t>
            </a:r>
            <a:endParaRPr lang="cs-CZ" altLang="cs-CZ" sz="1900" dirty="0"/>
          </a:p>
          <a:p>
            <a:pPr algn="just"/>
            <a:r>
              <a:rPr lang="cs-CZ" altLang="cs-CZ" sz="1900" dirty="0" smtClean="0"/>
              <a:t>- monitorování </a:t>
            </a:r>
            <a:r>
              <a:rPr lang="cs-CZ" altLang="cs-CZ" sz="1900" dirty="0"/>
              <a:t>projektu</a:t>
            </a:r>
          </a:p>
          <a:p>
            <a:pPr algn="just"/>
            <a:r>
              <a:rPr lang="cs-CZ" altLang="cs-CZ" sz="1900" dirty="0" smtClean="0"/>
              <a:t>- udržitelnost </a:t>
            </a:r>
            <a:r>
              <a:rPr lang="cs-CZ" altLang="cs-CZ" sz="1900" dirty="0"/>
              <a:t>projektu</a:t>
            </a:r>
          </a:p>
          <a:p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13. 3. </a:t>
            </a:r>
            <a:r>
              <a:rPr lang="cs-CZ" dirty="0" smtClean="0"/>
              <a:t>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Cyklus projektu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14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endParaRPr lang="cs-CZ" dirty="0" smtClean="0"/>
          </a:p>
          <a:p>
            <a:pPr algn="just">
              <a:spcAft>
                <a:spcPts val="0"/>
              </a:spcAft>
            </a:pPr>
            <a:r>
              <a:rPr lang="cs-CZ" altLang="cs-CZ" dirty="0"/>
              <a:t>Rozhodnutí o poskytnutí dotace z EFRR vydává </a:t>
            </a:r>
            <a:r>
              <a:rPr lang="cs-CZ" altLang="cs-CZ" dirty="0" smtClean="0"/>
              <a:t>Řídící </a:t>
            </a:r>
            <a:r>
              <a:rPr lang="cs-CZ" altLang="cs-CZ" dirty="0"/>
              <a:t>orgán českým </a:t>
            </a:r>
            <a:r>
              <a:rPr lang="cs-CZ" altLang="cs-CZ" dirty="0" smtClean="0"/>
              <a:t>LP, </a:t>
            </a:r>
            <a:r>
              <a:rPr lang="cs-CZ" altLang="cs-CZ" dirty="0"/>
              <a:t>jejichž projekty byly schváleny monitorovacím výborem</a:t>
            </a:r>
            <a:r>
              <a:rPr lang="cs-CZ" altLang="cs-CZ" dirty="0" smtClean="0"/>
              <a:t>.</a:t>
            </a:r>
          </a:p>
          <a:p>
            <a:pPr algn="just">
              <a:spcAft>
                <a:spcPts val="0"/>
              </a:spcAft>
            </a:pPr>
            <a:r>
              <a:rPr lang="cs-CZ" altLang="cs-CZ" dirty="0"/>
              <a:t>Před vydáním Rozhodnutí je LP povinen předložit povinné přílohy a to na základě výzvy, kterou zasílá JS Olomouc.</a:t>
            </a:r>
          </a:p>
          <a:p>
            <a:pPr algn="just">
              <a:spcAft>
                <a:spcPts val="0"/>
              </a:spcAft>
            </a:pPr>
            <a:r>
              <a:rPr lang="cs-CZ" altLang="cs-CZ" dirty="0"/>
              <a:t>Oddělení Centra – kontrolor, konzultuje v této fázi s LP harmonogram monitorovacích </a:t>
            </a:r>
            <a:r>
              <a:rPr lang="cs-CZ" altLang="cs-CZ" dirty="0" smtClean="0"/>
              <a:t>období (MO)</a:t>
            </a:r>
            <a:r>
              <a:rPr lang="cs-CZ" altLang="cs-CZ" dirty="0" smtClean="0">
                <a:solidFill>
                  <a:schemeClr val="tx2"/>
                </a:solidFill>
              </a:rPr>
              <a:t>. </a:t>
            </a:r>
            <a:r>
              <a:rPr lang="cs-CZ" altLang="cs-CZ" dirty="0"/>
              <a:t>Délka MO je stanovena na 6 měsíců. Zprávu bez výdajů nelze předložit, resp. v takovém případě musí být soupiska vystavena na 0,- EUR</a:t>
            </a:r>
            <a:r>
              <a:rPr lang="cs-CZ" altLang="cs-CZ" dirty="0" smtClean="0"/>
              <a:t>.</a:t>
            </a:r>
          </a:p>
          <a:p>
            <a:pPr algn="just">
              <a:spcAft>
                <a:spcPts val="0"/>
              </a:spcAft>
            </a:pPr>
            <a:r>
              <a:rPr lang="cs-CZ" altLang="cs-CZ" dirty="0">
                <a:solidFill>
                  <a:srgbClr val="FF0000"/>
                </a:solidFill>
              </a:rPr>
              <a:t>Všichni projektoví partneři by se měli seznámit s podmínkami uvedenými v Rozhodnutí / Smlouvě, jejich porušení může vést k vrácení celé částky poskytnuté dotace!</a:t>
            </a:r>
          </a:p>
          <a:p>
            <a:pPr algn="just">
              <a:spcAft>
                <a:spcPts val="0"/>
              </a:spcAft>
            </a:pPr>
            <a:r>
              <a:rPr lang="cs-CZ" altLang="cs-CZ" dirty="0"/>
              <a:t>Všechny projekty musí být ukončeny nejpozději do 30.9.2023, projekty technické asistence do 31.12.2023.</a:t>
            </a:r>
          </a:p>
          <a:p>
            <a:pPr>
              <a:spcAft>
                <a:spcPts val="0"/>
              </a:spcAft>
            </a:pPr>
            <a:endParaRPr lang="cs-CZ" altLang="cs-CZ" dirty="0"/>
          </a:p>
          <a:p>
            <a:pPr>
              <a:spcAft>
                <a:spcPts val="0"/>
              </a:spcAft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13. 3. </a:t>
            </a:r>
            <a:r>
              <a:rPr lang="cs-CZ" dirty="0" smtClean="0"/>
              <a:t>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- EFRR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4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dirty="0" smtClean="0"/>
          </a:p>
          <a:p>
            <a:endParaRPr lang="cs-CZ" altLang="cs-CZ" dirty="0"/>
          </a:p>
          <a:p>
            <a:pPr algn="just"/>
            <a:r>
              <a:rPr lang="cs-CZ" altLang="cs-CZ" dirty="0" smtClean="0"/>
              <a:t>Toto </a:t>
            </a:r>
            <a:r>
              <a:rPr lang="cs-CZ" altLang="cs-CZ" dirty="0"/>
              <a:t>Rozhodnutí obdrží vedoucí i projektoví partneři z ČR, kteří se podílejí na projektu</a:t>
            </a:r>
            <a:r>
              <a:rPr lang="cs-CZ" altLang="cs-CZ" dirty="0" smtClean="0"/>
              <a:t>.</a:t>
            </a:r>
          </a:p>
          <a:p>
            <a:pPr algn="just"/>
            <a:endParaRPr lang="cs-CZ" altLang="cs-CZ" dirty="0" smtClean="0"/>
          </a:p>
          <a:p>
            <a:pPr algn="just"/>
            <a:r>
              <a:rPr lang="cs-CZ" altLang="cs-CZ" dirty="0"/>
              <a:t>Organizační složky státu a jejich příspěvkové organizace nárok na tuto část dotace nemají</a:t>
            </a:r>
            <a:r>
              <a:rPr lang="cs-CZ" altLang="cs-CZ" dirty="0" smtClean="0"/>
              <a:t>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/>
              <a:t>Rozhodnutí vydává MMR ČR zpravidla do </a:t>
            </a:r>
            <a:r>
              <a:rPr lang="cs-CZ" altLang="cs-CZ" dirty="0">
                <a:solidFill>
                  <a:schemeClr val="tx2"/>
                </a:solidFill>
              </a:rPr>
              <a:t>4 týdnů </a:t>
            </a:r>
            <a:r>
              <a:rPr lang="cs-CZ" altLang="cs-CZ" dirty="0"/>
              <a:t>od vydání Rozhodnutí/ Smlouvy o projektu.</a:t>
            </a:r>
          </a:p>
          <a:p>
            <a:endParaRPr lang="cs-CZ" alt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- SR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7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Příručka pro příjemce / PPP dotace, verze 3, platná od 10.10.2016.</a:t>
            </a:r>
          </a:p>
          <a:p>
            <a:pPr algn="just"/>
            <a:r>
              <a:rPr lang="cs-CZ" altLang="cs-CZ" dirty="0"/>
              <a:t>Zde jsou obsaženy veškeré podstatné informace potřebné k řádné realizaci projektu a vzory jednotlivých dokumentů</a:t>
            </a:r>
            <a:r>
              <a:rPr lang="cs-CZ" altLang="cs-CZ" dirty="0" smtClean="0"/>
              <a:t>.</a:t>
            </a:r>
          </a:p>
          <a:p>
            <a:pPr algn="just"/>
            <a:r>
              <a:rPr lang="cs-CZ" altLang="cs-CZ" dirty="0"/>
              <a:t>Ustanovení PPP včetně všech příloh jsou závazná pro všechny partnery.</a:t>
            </a:r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r>
              <a:rPr lang="cs-CZ" u="sng" dirty="0"/>
              <a:t>v</a:t>
            </a:r>
            <a:r>
              <a:rPr lang="cs-CZ" u="sng" dirty="0" smtClean="0"/>
              <a:t>ýběr dodavatele</a:t>
            </a:r>
          </a:p>
          <a:p>
            <a:pPr marL="285750" indent="-285750" algn="just">
              <a:buFontTx/>
              <a:buChar char="-"/>
            </a:pPr>
            <a:r>
              <a:rPr lang="cs-CZ" altLang="cs-CZ" dirty="0" smtClean="0"/>
              <a:t>Podle </a:t>
            </a:r>
            <a:r>
              <a:rPr lang="cs-CZ" altLang="cs-CZ" b="1" dirty="0" smtClean="0"/>
              <a:t>zákona č. 134/2016 Sb</a:t>
            </a:r>
            <a:r>
              <a:rPr lang="cs-CZ" altLang="cs-CZ" dirty="0" smtClean="0"/>
              <a:t>. v limitech předpokládané hodnoty nad 2 mil. Kč na dodávky nebo služby a nad 6 mil. Kč na stavební </a:t>
            </a:r>
            <a:r>
              <a:rPr lang="cs-CZ" altLang="cs-CZ" dirty="0" smtClean="0"/>
              <a:t>práce (u zakázek zahájených před 1.10.2016 postup dle zákona </a:t>
            </a:r>
            <a:r>
              <a:rPr lang="cs-CZ" altLang="cs-CZ" smtClean="0"/>
              <a:t>137/2006 Sb.)</a:t>
            </a:r>
            <a:endParaRPr lang="cs-CZ" altLang="cs-CZ" dirty="0" smtClean="0"/>
          </a:p>
          <a:p>
            <a:pPr marL="285750" indent="-285750" algn="just">
              <a:buFontTx/>
              <a:buChar char="-"/>
            </a:pPr>
            <a:r>
              <a:rPr lang="cs-CZ" altLang="cs-CZ" dirty="0" smtClean="0"/>
              <a:t>Dle </a:t>
            </a:r>
            <a:r>
              <a:rPr lang="cs-CZ" altLang="cs-CZ" b="1" dirty="0"/>
              <a:t>Metodického pokynu pro oblast zadávání zakázek pro programové období 2014-2020</a:t>
            </a:r>
            <a:r>
              <a:rPr lang="cs-CZ" altLang="cs-CZ" dirty="0"/>
              <a:t>, verze 3, červenec 2014. </a:t>
            </a:r>
          </a:p>
          <a:p>
            <a:pPr algn="just"/>
            <a:r>
              <a:rPr lang="cs-CZ" altLang="cs-CZ" dirty="0"/>
              <a:t>Jedná se o zakázky malého rozsahu s předpokládanou hodnotou nad </a:t>
            </a:r>
            <a:r>
              <a:rPr lang="cs-CZ" altLang="cs-CZ" dirty="0" smtClean="0"/>
              <a:t>400 </a:t>
            </a:r>
            <a:r>
              <a:rPr lang="cs-CZ" altLang="cs-CZ" dirty="0"/>
              <a:t>000 Kč na dodávky, služby nebo stavební práce.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dodavatele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0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310661"/>
            <a:ext cx="7700425" cy="4819290"/>
          </a:xfrm>
        </p:spPr>
        <p:txBody>
          <a:bodyPr/>
          <a:lstStyle/>
          <a:p>
            <a:pPr algn="just"/>
            <a:r>
              <a:rPr lang="cs-CZ" dirty="0"/>
              <a:t>U všech zakázek vyhlášených po vydání Rozhodnutí o dotaci z EFRR má každý český partner </a:t>
            </a:r>
            <a:r>
              <a:rPr lang="cs-CZ" b="1" dirty="0"/>
              <a:t>povinnost</a:t>
            </a:r>
            <a:r>
              <a:rPr lang="cs-CZ" dirty="0"/>
              <a:t> předkládat svému kontrolorovi veškeré související doklady ke kontrole a to ve třech </a:t>
            </a:r>
            <a:r>
              <a:rPr lang="cs-CZ" dirty="0" smtClean="0"/>
              <a:t>fázích:</a:t>
            </a:r>
          </a:p>
          <a:p>
            <a:pPr algn="just"/>
            <a:endParaRPr lang="cs-CZ" dirty="0"/>
          </a:p>
          <a:p>
            <a:pPr marL="400050" indent="-400050" algn="just">
              <a:buFontTx/>
              <a:buAutoNum type="romanUcPeriod"/>
              <a:defRPr/>
            </a:pPr>
            <a:r>
              <a:rPr lang="cs-CZ" dirty="0"/>
              <a:t>před vyhlášením zadávacího řízení</a:t>
            </a:r>
          </a:p>
          <a:p>
            <a:pPr marL="400050" indent="-400050" algn="just">
              <a:buFontTx/>
              <a:buAutoNum type="romanUcPeriod"/>
              <a:defRPr/>
            </a:pPr>
            <a:r>
              <a:rPr lang="cs-CZ" dirty="0"/>
              <a:t>před podpisem smlouvy s dodavatelem</a:t>
            </a:r>
          </a:p>
          <a:p>
            <a:pPr marL="400050" indent="-400050" algn="just">
              <a:buFontTx/>
              <a:buAutoNum type="romanUcPeriod"/>
              <a:defRPr/>
            </a:pPr>
            <a:r>
              <a:rPr lang="cs-CZ" dirty="0"/>
              <a:t>po podpisu smlouvy</a:t>
            </a:r>
          </a:p>
          <a:p>
            <a:pPr algn="just"/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Předávání dokumentů ke kontrole zatím </a:t>
            </a:r>
            <a:r>
              <a:rPr lang="cs-CZ" u="sng" dirty="0">
                <a:solidFill>
                  <a:srgbClr val="FF0000"/>
                </a:solidFill>
              </a:rPr>
              <a:t>neprobíhá</a:t>
            </a:r>
            <a:r>
              <a:rPr lang="cs-CZ" dirty="0">
                <a:solidFill>
                  <a:srgbClr val="FF0000"/>
                </a:solidFill>
              </a:rPr>
              <a:t> přes systém </a:t>
            </a:r>
            <a:r>
              <a:rPr lang="cs-CZ" dirty="0" smtClean="0">
                <a:solidFill>
                  <a:srgbClr val="FF0000"/>
                </a:solidFill>
              </a:rPr>
              <a:t>MS2014+ formou </a:t>
            </a:r>
            <a:r>
              <a:rPr lang="cs-CZ" dirty="0">
                <a:solidFill>
                  <a:srgbClr val="FF0000"/>
                </a:solidFill>
              </a:rPr>
              <a:t>depeší, ale formou </a:t>
            </a:r>
            <a:r>
              <a:rPr lang="cs-CZ" dirty="0" smtClean="0">
                <a:solidFill>
                  <a:srgbClr val="FF0000"/>
                </a:solidFill>
              </a:rPr>
              <a:t>e-mailové </a:t>
            </a:r>
            <a:r>
              <a:rPr lang="cs-CZ" dirty="0">
                <a:solidFill>
                  <a:srgbClr val="FF0000"/>
                </a:solidFill>
              </a:rPr>
              <a:t>korespondence.</a:t>
            </a:r>
          </a:p>
          <a:p>
            <a:pPr algn="just"/>
            <a:r>
              <a:rPr lang="cs-CZ" dirty="0"/>
              <a:t>Lhůta pro kontrolu činí 10 pracovních dnů pro každou fázi. V případě, že dokumentace není kompletní, běh lhůty se pozastavuje.</a:t>
            </a:r>
          </a:p>
          <a:p>
            <a:pPr algn="just"/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dodavatele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75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48493" y="1306874"/>
            <a:ext cx="7700425" cy="4819290"/>
          </a:xfrm>
        </p:spPr>
        <p:txBody>
          <a:bodyPr>
            <a:normAutofit/>
          </a:bodyPr>
          <a:lstStyle/>
          <a:p>
            <a:pPr algn="just"/>
            <a:r>
              <a:rPr lang="cs-CZ" altLang="cs-CZ" dirty="0"/>
              <a:t>Změny oproti skutečnostem uvedeným v projektové žádosti je nutné </a:t>
            </a:r>
            <a:r>
              <a:rPr lang="cs-CZ" altLang="cs-CZ" b="1" dirty="0"/>
              <a:t>neprodleně a v odpovídající řádné lhůtě </a:t>
            </a:r>
            <a:r>
              <a:rPr lang="cs-CZ" altLang="cs-CZ" dirty="0"/>
              <a:t>oznámit a v souladu s postupem uvedeným v PPP požádat o jejich schválení.</a:t>
            </a:r>
          </a:p>
          <a:p>
            <a:pPr algn="just"/>
            <a:r>
              <a:rPr lang="cs-CZ" altLang="cs-CZ" dirty="0"/>
              <a:t>Kromě níže uvedeného je partner povinen oznámit také všechny další změny a skutečnosti, které mohou mít vliv na projekt a účel dotace, např. negativní výsledek finanční kontroly, soudní spor nebo zahájení trestního řízení.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V případě změn rozpočtu je každý partner oprávněn podat za celou dobu realizace žádost </a:t>
            </a:r>
            <a:r>
              <a:rPr lang="cs-CZ" altLang="cs-CZ" b="1" u="sng" dirty="0">
                <a:solidFill>
                  <a:srgbClr val="FF0000"/>
                </a:solidFill>
              </a:rPr>
              <a:t>max. o 2 změny !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Do toho se započítávají i změny v důsledku přesunu prostředků mezi partnery, přičemž tato změna se počítá jako změna rozpočtu u každého z dotčených </a:t>
            </a:r>
            <a:r>
              <a:rPr lang="cs-CZ" altLang="cs-CZ" dirty="0" smtClean="0"/>
              <a:t>partnerů.</a:t>
            </a:r>
          </a:p>
          <a:p>
            <a:pPr algn="just"/>
            <a:endParaRPr lang="cs-CZ" altLang="cs-CZ" dirty="0" smtClean="0"/>
          </a:p>
          <a:p>
            <a:pPr marL="285750" indent="-285750" algn="just">
              <a:buFontTx/>
              <a:buChar char="-"/>
            </a:pPr>
            <a:r>
              <a:rPr lang="cs-CZ" altLang="cs-CZ" dirty="0" smtClean="0"/>
              <a:t>ke </a:t>
            </a:r>
            <a:r>
              <a:rPr lang="cs-CZ" altLang="cs-CZ" dirty="0"/>
              <a:t>změnám by mělo docházet pouze </a:t>
            </a:r>
            <a:r>
              <a:rPr lang="cs-CZ" altLang="cs-CZ" dirty="0" smtClean="0"/>
              <a:t>výjimečně</a:t>
            </a:r>
          </a:p>
          <a:p>
            <a:pPr marL="285750" indent="-285750" algn="just">
              <a:buFontTx/>
              <a:buChar char="-"/>
            </a:pPr>
            <a:r>
              <a:rPr lang="cs-CZ" altLang="cs-CZ" dirty="0" smtClean="0"/>
              <a:t>na </a:t>
            </a:r>
            <a:r>
              <a:rPr lang="cs-CZ" altLang="cs-CZ" dirty="0"/>
              <a:t>odsouhlasení změny není automatický </a:t>
            </a:r>
            <a:r>
              <a:rPr lang="cs-CZ" altLang="cs-CZ" dirty="0" smtClean="0"/>
              <a:t>nárok</a:t>
            </a:r>
          </a:p>
          <a:p>
            <a:pPr marL="285750" indent="-285750" algn="just">
              <a:buFontTx/>
              <a:buChar char="-"/>
            </a:pPr>
            <a:r>
              <a:rPr lang="cs-CZ" altLang="cs-CZ" dirty="0"/>
              <a:t>množství změn v projektu je jedním z kritérií analýzy rizik pro kontrolu na místě</a:t>
            </a:r>
          </a:p>
          <a:p>
            <a:endParaRPr lang="cs-CZ" alt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13. 3. 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projektu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27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1245</TotalTime>
  <Words>1959</Words>
  <Application>Microsoft Office PowerPoint</Application>
  <PresentationFormat>Předvádění na obrazovce (4:3)</PresentationFormat>
  <Paragraphs>255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sablona_centrum_2016</vt:lpstr>
      <vt:lpstr>Vlastní návrh</vt:lpstr>
      <vt:lpstr>Operační program  INTERREG V-A Česká republika – Polsko programové období 2014 – 2020   SEMINÁŘ PRO PŘÍJEMCE  Hradec Králové, 13. 3. 2017</vt:lpstr>
      <vt:lpstr>Kontakty</vt:lpstr>
      <vt:lpstr>Úloha Centra pro regionální rozvoj České republiky</vt:lpstr>
      <vt:lpstr>Cyklus projektu</vt:lpstr>
      <vt:lpstr>Rozhodnutí - EFRR</vt:lpstr>
      <vt:lpstr>Rozhodnutí - SR</vt:lpstr>
      <vt:lpstr>Výběr dodavatele</vt:lpstr>
      <vt:lpstr>Výběr dodavatele</vt:lpstr>
      <vt:lpstr>Změny projektu</vt:lpstr>
      <vt:lpstr>Nepodstatné změny</vt:lpstr>
      <vt:lpstr>Podstatné změny</vt:lpstr>
      <vt:lpstr>Publicita</vt:lpstr>
      <vt:lpstr>Publicita</vt:lpstr>
      <vt:lpstr>Publicita</vt:lpstr>
      <vt:lpstr>Publicita</vt:lpstr>
      <vt:lpstr>Monitorování projektu</vt:lpstr>
      <vt:lpstr>Dílčí zprávy</vt:lpstr>
      <vt:lpstr>Souhrnné zprávy</vt:lpstr>
      <vt:lpstr>Udržitelnost</vt:lpstr>
      <vt:lpstr>Vedení dokumentace</vt:lpstr>
      <vt:lpstr>Závěrečná doporučení</vt:lpstr>
      <vt:lpstr>Děkuji Vám za pozornost a těším se na budoucí spolupráci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Marková Petra</cp:lastModifiedBy>
  <cp:revision>93</cp:revision>
  <dcterms:created xsi:type="dcterms:W3CDTF">2016-05-13T07:19:23Z</dcterms:created>
  <dcterms:modified xsi:type="dcterms:W3CDTF">2017-03-08T06:48:57Z</dcterms:modified>
</cp:coreProperties>
</file>