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60" r:id="rId4"/>
    <p:sldId id="259" r:id="rId5"/>
    <p:sldId id="266" r:id="rId6"/>
    <p:sldId id="265" r:id="rId7"/>
    <p:sldId id="263" r:id="rId8"/>
    <p:sldId id="264" r:id="rId9"/>
    <p:sldId id="267" r:id="rId10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lak Maciej" initials="MM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7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4E7F0-5254-42C9-AEE0-A73A6CD9F615}" type="datetimeFigureOut">
              <a:rPr lang="cs-CZ" smtClean="0"/>
              <a:t>20.1.2017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B4604D-E65F-48AE-9908-1607B3D3E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67335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93755-2986-431C-8950-5D667DADAE22}" type="datetimeFigureOut">
              <a:rPr lang="cs-CZ" smtClean="0"/>
              <a:t>20.1.2017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D1DCCE-12DA-48C1-94C6-39C361F4F0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92123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12058-94EB-440D-9E77-ECCD1739E56A}" type="datetime1">
              <a:rPr lang="cs-CZ" smtClean="0"/>
              <a:t>20.1.2017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Hálkova 2, Olomouc  www.cz-pl.eu    email: js.olomouc@crr.cz 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8BC5-95A5-46F0-804B-027E21DF8357}" type="datetime1">
              <a:rPr lang="cs-CZ" smtClean="0"/>
              <a:t>20.1.2017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Hálkova 2, Olomouc  www.cz-pl.eu    email: js.olomouc@crr.cz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EA07E-9565-432D-9B73-4CBEB11BD633}" type="datetime1">
              <a:rPr lang="cs-CZ" smtClean="0"/>
              <a:t>20.1.2017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Hálkova 2, Olomouc  www.cz-pl.eu    email: js.olomouc@crr.cz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148C6-3747-4472-AD08-6D6AF1780E6D}" type="datetime1">
              <a:rPr lang="cs-CZ" smtClean="0"/>
              <a:t>20.1.2017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Hálkova 2, Olomouc  www.cz-pl.eu    email: js.olomouc@crr.cz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F989-843F-4D8C-8A2A-D21DB5A2D7E3}" type="datetime1">
              <a:rPr lang="cs-CZ" smtClean="0"/>
              <a:t>20.1.2017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Hálkova 2, Olomouc  www.cz-pl.eu    email: js.olomouc@crr.cz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48681-1280-48E6-A38D-05B77D149E85}" type="datetime1">
              <a:rPr lang="cs-CZ" smtClean="0"/>
              <a:t>20.1.2017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Hálkova 2, Olomouc  www.cz-pl.eu    email: js.olomouc@crr.cz 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71F5D-5124-47D5-BFB9-314C8A5D946E}" type="datetime1">
              <a:rPr lang="cs-CZ" smtClean="0"/>
              <a:t>20.1.2017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Hálkova 2, Olomouc  www.cz-pl.eu    email: js.olomouc@crr.cz 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8F4F-E990-451E-BC5C-D1131F8E7283}" type="datetime1">
              <a:rPr lang="cs-CZ" smtClean="0"/>
              <a:t>20.1.2017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Hálkova 2, Olomouc  www.cz-pl.eu    email: js.olomouc@crr.cz 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3895-9A1E-4782-86F3-DF0C4BD3EAD7}" type="datetime1">
              <a:rPr lang="cs-CZ" smtClean="0"/>
              <a:t>20.1.2017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Hálkova 2, Olomouc  www.cz-pl.eu    email: js.olomouc@crr.cz 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D92CD-810D-406E-9761-72B3516F9427}" type="datetime1">
              <a:rPr lang="cs-CZ" smtClean="0"/>
              <a:t>20.1.2017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Hálkova 2, Olomouc  www.cz-pl.eu    email: js.olomouc@crr.cz 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B19FF-251D-44E5-8948-EE9906588709}" type="datetime1">
              <a:rPr lang="cs-CZ" smtClean="0"/>
              <a:t>20.1.2017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Hálkova 2, Olomouc  www.cz-pl.eu    email: js.olomouc@crr.cz 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D59A19F-6CE8-4308-B6EA-7C2A870112E9}" type="datetime1">
              <a:rPr lang="cs-CZ" smtClean="0"/>
              <a:t>20.1.2017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pl-PL" smtClean="0"/>
              <a:t>Interreg V-A Česká republika – Polsko   Společný sekretariát, Hálkova 2, Olomouc  www.cz-pl.eu    email: js.olomouc@crr.cz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>
          <a:xfrm>
            <a:off x="251520" y="6021288"/>
            <a:ext cx="8568951" cy="504057"/>
          </a:xfrm>
        </p:spPr>
        <p:txBody>
          <a:bodyPr/>
          <a:lstStyle/>
          <a:p>
            <a:r>
              <a:rPr lang="pl-PL" dirty="0" err="1" smtClean="0"/>
              <a:t>Interreg</a:t>
            </a:r>
            <a:r>
              <a:rPr lang="pl-PL" dirty="0" smtClean="0"/>
              <a:t> V-A </a:t>
            </a:r>
            <a:r>
              <a:rPr lang="pl-PL" dirty="0" err="1" smtClean="0"/>
              <a:t>Česká</a:t>
            </a:r>
            <a:r>
              <a:rPr lang="pl-PL" dirty="0" smtClean="0"/>
              <a:t> republika – Polsko   		   </a:t>
            </a:r>
            <a:r>
              <a:rPr lang="pl-PL" dirty="0" err="1" smtClean="0"/>
              <a:t>Společný</a:t>
            </a:r>
            <a:r>
              <a:rPr lang="pl-PL" dirty="0" smtClean="0"/>
              <a:t> </a:t>
            </a:r>
            <a:r>
              <a:rPr lang="pl-PL" dirty="0" err="1" smtClean="0"/>
              <a:t>sekretariát</a:t>
            </a:r>
            <a:r>
              <a:rPr lang="pl-PL" dirty="0" smtClean="0"/>
              <a:t>, </a:t>
            </a:r>
            <a:r>
              <a:rPr lang="pl-PL" dirty="0" err="1" smtClean="0"/>
              <a:t>Hálkova</a:t>
            </a:r>
            <a:r>
              <a:rPr lang="pl-PL" dirty="0" smtClean="0"/>
              <a:t> 2, Olomouc  </a:t>
            </a:r>
            <a:r>
              <a:rPr lang="pl-PL" b="1" dirty="0" smtClean="0"/>
              <a:t>www.cz-pl.eu    				   </a:t>
            </a:r>
            <a:r>
              <a:rPr lang="pl-PL" dirty="0" smtClean="0"/>
              <a:t>email: js.olomouc@crr.cz </a:t>
            </a:r>
          </a:p>
        </p:txBody>
      </p:sp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0" y="1772816"/>
            <a:ext cx="9144000" cy="3960440"/>
          </a:xfrm>
        </p:spPr>
        <p:txBody>
          <a:bodyPr/>
          <a:lstStyle/>
          <a:p>
            <a:pPr>
              <a:spcBef>
                <a:spcPts val="3000"/>
              </a:spcBef>
              <a:spcAft>
                <a:spcPts val="600"/>
              </a:spcAft>
            </a:pP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b="1" dirty="0"/>
              <a:t/>
            </a:r>
            <a:br>
              <a:rPr lang="pl-PL" altLang="pl-PL" sz="3200" b="1" dirty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b="1" dirty="0"/>
              <a:t/>
            </a:r>
            <a:br>
              <a:rPr lang="pl-PL" altLang="pl-PL" sz="3200" b="1" dirty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b="1" dirty="0"/>
              <a:t/>
            </a:r>
            <a:br>
              <a:rPr lang="pl-PL" altLang="pl-PL" sz="3200" b="1" dirty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1600" dirty="0" smtClean="0">
                <a:effectLst/>
              </a:rPr>
              <a:t/>
            </a:r>
            <a:br>
              <a:rPr lang="pl-PL" altLang="pl-PL" sz="1600" dirty="0" smtClean="0">
                <a:effectLst/>
              </a:rPr>
            </a:br>
            <a:endParaRPr lang="pl-PL" sz="1600" dirty="0">
              <a:effectLst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605336"/>
              </p:ext>
            </p:extLst>
          </p:nvPr>
        </p:nvGraphicFramePr>
        <p:xfrm>
          <a:off x="611560" y="1484784"/>
          <a:ext cx="7920879" cy="42408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1801"/>
                <a:gridCol w="1782828"/>
                <a:gridCol w="1971733"/>
                <a:gridCol w="2097958"/>
                <a:gridCol w="1616559"/>
              </a:tblGrid>
              <a:tr h="136815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 </a:t>
                      </a:r>
                      <a:r>
                        <a:rPr lang="cs-CZ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OP</a:t>
                      </a:r>
                      <a:endParaRPr lang="cs-CZ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Předkládání projektových záměrů </a:t>
                      </a:r>
                      <a:r>
                        <a:rPr lang="cs-CZ" sz="1200" dirty="0" smtClean="0">
                          <a:effectLst/>
                        </a:rPr>
                        <a:t>/ </a:t>
                      </a:r>
                      <a:r>
                        <a:rPr lang="cs-CZ" sz="1200" dirty="0" err="1" smtClean="0">
                          <a:effectLst/>
                        </a:rPr>
                        <a:t>Składanie</a:t>
                      </a:r>
                      <a:r>
                        <a:rPr lang="cs-CZ" sz="1200" baseline="0" dirty="0" smtClean="0">
                          <a:effectLst/>
                        </a:rPr>
                        <a:t> </a:t>
                      </a:r>
                      <a:r>
                        <a:rPr lang="cs-CZ" sz="1200" dirty="0" err="1" smtClean="0">
                          <a:effectLst/>
                        </a:rPr>
                        <a:t>propozycji</a:t>
                      </a:r>
                      <a:r>
                        <a:rPr lang="cs-CZ" sz="1200" dirty="0" smtClean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projektowych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Předkládání projektových žádostí </a:t>
                      </a:r>
                      <a:r>
                        <a:rPr lang="cs-CZ" sz="1200" dirty="0" smtClean="0">
                          <a:effectLst/>
                        </a:rPr>
                        <a:t> / </a:t>
                      </a:r>
                      <a:r>
                        <a:rPr lang="cs-CZ" sz="1200" dirty="0" err="1" smtClean="0">
                          <a:effectLst/>
                        </a:rPr>
                        <a:t>Nabór</a:t>
                      </a:r>
                      <a:r>
                        <a:rPr lang="cs-CZ" sz="1200" dirty="0" smtClean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wniosków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projektowych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Alokace EFRR                                             </a:t>
                      </a:r>
                      <a:r>
                        <a:rPr lang="cs-CZ" sz="1200" dirty="0" err="1" smtClean="0">
                          <a:effectLst/>
                        </a:rPr>
                        <a:t>Alokacja</a:t>
                      </a:r>
                      <a:r>
                        <a:rPr lang="cs-CZ" sz="1200" dirty="0" smtClean="0">
                          <a:effectLst/>
                        </a:rPr>
                        <a:t> </a:t>
                      </a:r>
                      <a:r>
                        <a:rPr lang="cs-CZ" sz="1200" dirty="0">
                          <a:effectLst/>
                        </a:rPr>
                        <a:t>EFRR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Monitorovací výbor </a:t>
                      </a:r>
                      <a:r>
                        <a:rPr lang="cs-CZ" sz="1200" dirty="0" smtClean="0">
                          <a:effectLst/>
                        </a:rPr>
                        <a:t>      </a:t>
                      </a:r>
                      <a:r>
                        <a:rPr lang="cs-CZ" sz="1200" dirty="0" err="1" smtClean="0">
                          <a:effectLst/>
                        </a:rPr>
                        <a:t>Komitet</a:t>
                      </a:r>
                      <a:r>
                        <a:rPr lang="cs-CZ" sz="1200" dirty="0" smtClean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Monitorujący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834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400" b="1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</a:rPr>
                        <a:t>30. 12. 2016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</a:rPr>
                        <a:t>7. 3. 2017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smtClean="0">
                          <a:effectLst/>
                        </a:rPr>
                        <a:t>Systémy/</a:t>
                      </a:r>
                      <a:r>
                        <a:rPr lang="cs-CZ" sz="1400" b="1" dirty="0" err="1" smtClean="0">
                          <a:effectLst/>
                        </a:rPr>
                        <a:t>Systemy</a:t>
                      </a:r>
                      <a:r>
                        <a:rPr lang="cs-CZ" sz="1400" b="1" dirty="0" smtClean="0">
                          <a:effectLst/>
                        </a:rPr>
                        <a:t> </a:t>
                      </a:r>
                      <a:r>
                        <a:rPr lang="cs-CZ" sz="1400" b="1" dirty="0">
                          <a:effectLst/>
                        </a:rPr>
                        <a:t>– 2 713 175 € </a:t>
                      </a:r>
                      <a:r>
                        <a:rPr lang="cs-CZ" sz="1400" b="1" dirty="0" smtClean="0">
                          <a:effectLst/>
                        </a:rPr>
                        <a:t>Jednotky/</a:t>
                      </a:r>
                      <a:r>
                        <a:rPr lang="cs-CZ" sz="1400" b="1" dirty="0" err="1" smtClean="0">
                          <a:effectLst/>
                        </a:rPr>
                        <a:t>Jednostki</a:t>
                      </a:r>
                      <a:r>
                        <a:rPr lang="cs-CZ" sz="1400" b="1" dirty="0" smtClean="0">
                          <a:effectLst/>
                        </a:rPr>
                        <a:t> </a:t>
                      </a:r>
                      <a:r>
                        <a:rPr lang="cs-CZ" sz="1400" b="1" dirty="0">
                          <a:effectLst/>
                        </a:rPr>
                        <a:t>- 2 713 175 €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>
                          <a:effectLst/>
                        </a:rPr>
                        <a:t>27. 6. 2017</a:t>
                      </a:r>
                      <a:endParaRPr lang="cs-CZ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566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         2</a:t>
                      </a:r>
                      <a:endParaRPr lang="cs-CZ" sz="1400" b="1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>
                          <a:effectLst/>
                        </a:rPr>
                        <a:t>30. 6. 2017</a:t>
                      </a:r>
                      <a:endParaRPr lang="cs-CZ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</a:rPr>
                        <a:t>30. 9. 2017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</a:rPr>
                        <a:t>22 930 000 €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</a:rPr>
                        <a:t>15. 2. 2018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622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         3</a:t>
                      </a:r>
                      <a:endParaRPr lang="cs-CZ" sz="1400" b="1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>
                          <a:effectLst/>
                        </a:rPr>
                        <a:t>1. 4. 2017</a:t>
                      </a:r>
                      <a:endParaRPr lang="cs-CZ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</a:rPr>
                        <a:t>15. 6. 2017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</a:rPr>
                        <a:t>5 700 000 €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</a:rPr>
                        <a:t>25. 11. 2017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724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         4</a:t>
                      </a:r>
                      <a:endParaRPr lang="cs-CZ" sz="1400" b="1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>
                          <a:effectLst/>
                        </a:rPr>
                        <a:t>28. 2. 2017</a:t>
                      </a:r>
                      <a:endParaRPr lang="cs-CZ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</a:rPr>
                        <a:t>15. 5. 2017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>
                          <a:effectLst/>
                        </a:rPr>
                        <a:t>9 840 000 €</a:t>
                      </a:r>
                      <a:endParaRPr lang="cs-CZ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</a:rPr>
                        <a:t>25. 11. 2017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648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>
          <a:xfrm>
            <a:off x="251520" y="6021288"/>
            <a:ext cx="8568951" cy="504057"/>
          </a:xfrm>
        </p:spPr>
        <p:txBody>
          <a:bodyPr/>
          <a:lstStyle/>
          <a:p>
            <a:r>
              <a:rPr lang="pl-PL" dirty="0" err="1" smtClean="0"/>
              <a:t>Interreg</a:t>
            </a:r>
            <a:r>
              <a:rPr lang="pl-PL" dirty="0" smtClean="0"/>
              <a:t> V-A </a:t>
            </a:r>
            <a:r>
              <a:rPr lang="pl-PL" dirty="0" err="1" smtClean="0"/>
              <a:t>Česká</a:t>
            </a:r>
            <a:r>
              <a:rPr lang="pl-PL" dirty="0" smtClean="0"/>
              <a:t> republika – Polsko   		   </a:t>
            </a:r>
            <a:r>
              <a:rPr lang="pl-PL" dirty="0" err="1" smtClean="0"/>
              <a:t>Společný</a:t>
            </a:r>
            <a:r>
              <a:rPr lang="pl-PL" dirty="0" smtClean="0"/>
              <a:t> </a:t>
            </a:r>
            <a:r>
              <a:rPr lang="pl-PL" dirty="0" err="1" smtClean="0"/>
              <a:t>sekretariát</a:t>
            </a:r>
            <a:r>
              <a:rPr lang="pl-PL" dirty="0" smtClean="0"/>
              <a:t>, </a:t>
            </a:r>
            <a:r>
              <a:rPr lang="pl-PL" dirty="0" err="1" smtClean="0"/>
              <a:t>Hálkova</a:t>
            </a:r>
            <a:r>
              <a:rPr lang="pl-PL" dirty="0" smtClean="0"/>
              <a:t> 2, Olomouc  </a:t>
            </a:r>
            <a:r>
              <a:rPr lang="pl-PL" b="1" dirty="0" smtClean="0"/>
              <a:t>www.cz-pl.eu    				   </a:t>
            </a:r>
            <a:r>
              <a:rPr lang="pl-PL" dirty="0" smtClean="0"/>
              <a:t>email: js.olomouc@crr.cz </a:t>
            </a:r>
          </a:p>
        </p:txBody>
      </p:sp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0" y="1700808"/>
            <a:ext cx="9144000" cy="4320480"/>
          </a:xfrm>
        </p:spPr>
        <p:txBody>
          <a:bodyPr/>
          <a:lstStyle/>
          <a:p>
            <a:pPr marL="342900" indent="-342900">
              <a:spcBef>
                <a:spcPts val="30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b="1" dirty="0"/>
              <a:t/>
            </a:r>
            <a:br>
              <a:rPr lang="pl-PL" altLang="pl-PL" sz="3200" b="1" dirty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400" b="1" u="sng" dirty="0" err="1">
                <a:effectLst/>
              </a:rPr>
              <a:t>Prioritní</a:t>
            </a:r>
            <a:r>
              <a:rPr lang="pl-PL" altLang="pl-PL" sz="3400" b="1" u="sng" dirty="0">
                <a:effectLst/>
              </a:rPr>
              <a:t> osa </a:t>
            </a:r>
            <a:r>
              <a:rPr lang="pl-PL" altLang="pl-PL" sz="3400" b="1" u="sng" dirty="0" smtClean="0">
                <a:effectLst/>
              </a:rPr>
              <a:t>3/</a:t>
            </a:r>
            <a:r>
              <a:rPr lang="pl-PL" altLang="pl-PL" sz="3400" b="1" u="sng" dirty="0" smtClean="0">
                <a:solidFill>
                  <a:schemeClr val="accent3">
                    <a:lumMod val="75000"/>
                  </a:schemeClr>
                </a:solidFill>
                <a:effectLst/>
              </a:rPr>
              <a:t>Oś priorytetowa 3</a:t>
            </a:r>
            <a:r>
              <a:rPr lang="pl-PL" altLang="pl-PL" sz="3400" b="1" u="sng" dirty="0" smtClean="0"/>
              <a:t/>
            </a:r>
            <a:br>
              <a:rPr lang="pl-PL" altLang="pl-PL" sz="3400" b="1" u="sng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2800" b="1" dirty="0" smtClean="0"/>
              <a:t>1. </a:t>
            </a:r>
            <a:r>
              <a:rPr lang="pl-PL" altLang="pl-PL" sz="2800" b="1" dirty="0" err="1" smtClean="0"/>
              <a:t>výzva</a:t>
            </a:r>
            <a:r>
              <a:rPr lang="pl-PL" altLang="pl-PL" sz="2800" b="1" dirty="0" smtClean="0"/>
              <a:t> – 2,5 mil €, do 29. 2. 2016, 23 </a:t>
            </a:r>
            <a:r>
              <a:rPr lang="pl-PL" altLang="pl-PL" sz="2800" b="1" dirty="0" err="1" smtClean="0"/>
              <a:t>žádostí</a:t>
            </a:r>
            <a:r>
              <a:rPr lang="pl-PL" altLang="pl-PL" sz="2800" b="1" dirty="0" smtClean="0"/>
              <a:t/>
            </a:r>
            <a:br>
              <a:rPr lang="pl-PL" altLang="pl-PL" sz="2800" b="1" dirty="0" smtClean="0"/>
            </a:br>
            <a:r>
              <a:rPr lang="pl-PL" altLang="pl-PL" sz="2800" b="1" dirty="0" smtClean="0">
                <a:solidFill>
                  <a:schemeClr val="accent3">
                    <a:lumMod val="75000"/>
                  </a:schemeClr>
                </a:solidFill>
              </a:rPr>
              <a:t>1. nabór – 2,5 </a:t>
            </a:r>
            <a:r>
              <a:rPr lang="pl-PL" altLang="pl-PL" sz="2800" b="1" dirty="0">
                <a:solidFill>
                  <a:schemeClr val="accent3">
                    <a:lumMod val="75000"/>
                  </a:schemeClr>
                </a:solidFill>
              </a:rPr>
              <a:t>mil €, do 29. 2. 2016, 23 </a:t>
            </a:r>
            <a:r>
              <a:rPr lang="pl-PL" altLang="pl-PL" sz="2800" b="1" dirty="0" smtClean="0">
                <a:solidFill>
                  <a:schemeClr val="accent3">
                    <a:lumMod val="75000"/>
                  </a:schemeClr>
                </a:solidFill>
              </a:rPr>
              <a:t>wnioski</a:t>
            </a:r>
            <a:r>
              <a:rPr lang="pl-PL" altLang="pl-PL" sz="2800" b="1" dirty="0" smtClean="0"/>
              <a:t/>
            </a:r>
            <a:br>
              <a:rPr lang="pl-PL" altLang="pl-PL" sz="2800" b="1" dirty="0" smtClean="0"/>
            </a:br>
            <a:r>
              <a:rPr lang="pl-PL" altLang="pl-PL" sz="2800" b="1" dirty="0"/>
              <a:t/>
            </a:r>
            <a:br>
              <a:rPr lang="pl-PL" altLang="pl-PL" sz="2800" b="1" dirty="0"/>
            </a:br>
            <a:r>
              <a:rPr lang="pl-PL" altLang="pl-PL" sz="2800" b="1" dirty="0" err="1" smtClean="0"/>
              <a:t>kontrolu</a:t>
            </a:r>
            <a:r>
              <a:rPr lang="pl-PL" altLang="pl-PL" sz="2800" b="1" dirty="0" smtClean="0"/>
              <a:t> </a:t>
            </a:r>
            <a:r>
              <a:rPr lang="pl-PL" altLang="pl-PL" sz="2800" b="1" dirty="0" err="1" smtClean="0"/>
              <a:t>přijatelnosti</a:t>
            </a:r>
            <a:r>
              <a:rPr lang="pl-PL" altLang="pl-PL" sz="2800" b="1" dirty="0" smtClean="0"/>
              <a:t> </a:t>
            </a:r>
            <a:r>
              <a:rPr lang="pl-PL" altLang="pl-PL" sz="2800" b="1" dirty="0" err="1" smtClean="0"/>
              <a:t>splnilo</a:t>
            </a:r>
            <a:r>
              <a:rPr lang="pl-PL" altLang="pl-PL" sz="2800" b="1" dirty="0" smtClean="0"/>
              <a:t> 7 </a:t>
            </a:r>
            <a:r>
              <a:rPr lang="pl-PL" altLang="pl-PL" sz="2800" b="1" dirty="0" err="1" smtClean="0"/>
              <a:t>projektů</a:t>
            </a:r>
            <a:r>
              <a:rPr lang="pl-PL" altLang="pl-PL" sz="2800" b="1" dirty="0" smtClean="0"/>
              <a:t> (!)</a:t>
            </a:r>
            <a:br>
              <a:rPr lang="pl-PL" altLang="pl-PL" sz="2800" b="1" dirty="0" smtClean="0"/>
            </a:br>
            <a:r>
              <a:rPr lang="pl-PL" altLang="pl-PL" sz="2800" b="1" dirty="0" smtClean="0">
                <a:solidFill>
                  <a:schemeClr val="accent3">
                    <a:lumMod val="75000"/>
                  </a:schemeClr>
                </a:solidFill>
              </a:rPr>
              <a:t>kontrolę kwalifikowalności spełniło 7 projektów</a:t>
            </a:r>
            <a:r>
              <a:rPr lang="pl-PL" altLang="pl-PL" sz="2800" b="1" dirty="0" smtClean="0"/>
              <a:t/>
            </a:r>
            <a:br>
              <a:rPr lang="pl-PL" altLang="pl-PL" sz="2800" b="1" dirty="0" smtClean="0"/>
            </a:br>
            <a:r>
              <a:rPr lang="pl-PL" altLang="pl-PL" sz="2800" b="1" dirty="0" smtClean="0"/>
              <a:t> </a:t>
            </a:r>
            <a:r>
              <a:rPr lang="pl-PL" altLang="pl-PL" sz="2800" b="1" dirty="0"/>
              <a:t/>
            </a:r>
            <a:br>
              <a:rPr lang="pl-PL" altLang="pl-PL" sz="2800" b="1" dirty="0"/>
            </a:br>
            <a:r>
              <a:rPr lang="pl-PL" altLang="pl-PL" sz="2800" b="1" dirty="0" smtClean="0"/>
              <a:t>MV </a:t>
            </a:r>
            <a:r>
              <a:rPr lang="pl-PL" altLang="pl-PL" sz="2800" b="1" dirty="0" err="1" smtClean="0"/>
              <a:t>doporučil</a:t>
            </a:r>
            <a:r>
              <a:rPr lang="pl-PL" altLang="pl-PL" sz="2800" b="1" dirty="0" smtClean="0"/>
              <a:t> 2 projekty – </a:t>
            </a:r>
            <a:r>
              <a:rPr lang="pl-PL" altLang="pl-PL" sz="2800" b="1" dirty="0" err="1" smtClean="0"/>
              <a:t>celkem</a:t>
            </a:r>
            <a:r>
              <a:rPr lang="pl-PL" altLang="pl-PL" sz="2800" b="1" dirty="0" smtClean="0"/>
              <a:t> 529 </a:t>
            </a:r>
            <a:r>
              <a:rPr lang="pl-PL" altLang="pl-PL" sz="2800" b="1" dirty="0" err="1" smtClean="0"/>
              <a:t>tis</a:t>
            </a:r>
            <a:r>
              <a:rPr lang="pl-PL" altLang="pl-PL" sz="2800" b="1" dirty="0" smtClean="0"/>
              <a:t> €</a:t>
            </a:r>
            <a:br>
              <a:rPr lang="pl-PL" altLang="pl-PL" sz="2800" b="1" dirty="0" smtClean="0"/>
            </a:br>
            <a:r>
              <a:rPr lang="pl-PL" altLang="pl-PL" sz="2800" b="1" dirty="0" smtClean="0">
                <a:solidFill>
                  <a:schemeClr val="accent3">
                    <a:lumMod val="75000"/>
                  </a:schemeClr>
                </a:solidFill>
              </a:rPr>
              <a:t>KM rekomendował 2 </a:t>
            </a:r>
            <a:r>
              <a:rPr lang="pl-PL" altLang="pl-PL" sz="2800" b="1" dirty="0" err="1" smtClean="0">
                <a:solidFill>
                  <a:schemeClr val="accent3">
                    <a:lumMod val="75000"/>
                  </a:schemeClr>
                </a:solidFill>
              </a:rPr>
              <a:t>projkety</a:t>
            </a:r>
            <a:r>
              <a:rPr lang="pl-PL" altLang="pl-PL" sz="2800" b="1" dirty="0" smtClean="0">
                <a:solidFill>
                  <a:schemeClr val="accent3">
                    <a:lumMod val="75000"/>
                  </a:schemeClr>
                </a:solidFill>
              </a:rPr>
              <a:t> – w sumie 529 </a:t>
            </a:r>
            <a:r>
              <a:rPr lang="pl-PL" altLang="pl-PL" sz="2800" b="1" dirty="0">
                <a:solidFill>
                  <a:schemeClr val="accent3">
                    <a:lumMod val="75000"/>
                  </a:schemeClr>
                </a:solidFill>
              </a:rPr>
              <a:t>tyś €</a:t>
            </a:r>
            <a:r>
              <a:rPr lang="pl-PL" altLang="pl-PL" sz="2800" b="1" dirty="0" smtClean="0"/>
              <a:t/>
            </a:r>
            <a:br>
              <a:rPr lang="pl-PL" altLang="pl-PL" sz="2800" b="1" dirty="0" smtClean="0"/>
            </a:br>
            <a:r>
              <a:rPr lang="pl-PL" altLang="pl-PL" sz="1600" dirty="0" smtClean="0">
                <a:effectLst/>
              </a:rPr>
              <a:t/>
            </a:r>
            <a:br>
              <a:rPr lang="pl-PL" altLang="pl-PL" sz="1600" dirty="0" smtClean="0">
                <a:effectLst/>
              </a:rPr>
            </a:br>
            <a:endParaRPr lang="pl-PL" sz="1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4960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>
          <a:xfrm>
            <a:off x="251520" y="6021288"/>
            <a:ext cx="8568951" cy="504057"/>
          </a:xfrm>
        </p:spPr>
        <p:txBody>
          <a:bodyPr/>
          <a:lstStyle/>
          <a:p>
            <a:r>
              <a:rPr lang="pl-PL" dirty="0" err="1" smtClean="0"/>
              <a:t>Interreg</a:t>
            </a:r>
            <a:r>
              <a:rPr lang="pl-PL" dirty="0" smtClean="0"/>
              <a:t> V-A </a:t>
            </a:r>
            <a:r>
              <a:rPr lang="pl-PL" dirty="0" err="1" smtClean="0"/>
              <a:t>Česká</a:t>
            </a:r>
            <a:r>
              <a:rPr lang="pl-PL" dirty="0" smtClean="0"/>
              <a:t> republika – Polsko   		   </a:t>
            </a:r>
            <a:r>
              <a:rPr lang="pl-PL" dirty="0" err="1" smtClean="0"/>
              <a:t>Společný</a:t>
            </a:r>
            <a:r>
              <a:rPr lang="pl-PL" dirty="0" smtClean="0"/>
              <a:t> </a:t>
            </a:r>
            <a:r>
              <a:rPr lang="pl-PL" dirty="0" err="1" smtClean="0"/>
              <a:t>sekretariát</a:t>
            </a:r>
            <a:r>
              <a:rPr lang="pl-PL" dirty="0" smtClean="0"/>
              <a:t>, </a:t>
            </a:r>
            <a:r>
              <a:rPr lang="pl-PL" dirty="0" err="1" smtClean="0"/>
              <a:t>Hálkova</a:t>
            </a:r>
            <a:r>
              <a:rPr lang="pl-PL" dirty="0" smtClean="0"/>
              <a:t> 2, Olomouc  </a:t>
            </a:r>
            <a:r>
              <a:rPr lang="pl-PL" b="1" dirty="0" smtClean="0"/>
              <a:t>www.cz-pl.eu    				   </a:t>
            </a:r>
            <a:r>
              <a:rPr lang="pl-PL" dirty="0" smtClean="0"/>
              <a:t>email: js.olomouc@crr.cz </a:t>
            </a:r>
          </a:p>
        </p:txBody>
      </p:sp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0" y="1700808"/>
            <a:ext cx="9144000" cy="4320480"/>
          </a:xfrm>
        </p:spPr>
        <p:txBody>
          <a:bodyPr/>
          <a:lstStyle/>
          <a:p>
            <a:pPr marL="342900" indent="-342900">
              <a:spcBef>
                <a:spcPts val="30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b="1" dirty="0"/>
              <a:t/>
            </a:r>
            <a:br>
              <a:rPr lang="pl-PL" altLang="pl-PL" sz="3200" b="1" dirty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400" b="1" u="sng" dirty="0" err="1">
                <a:effectLst/>
              </a:rPr>
              <a:t>Prioritní</a:t>
            </a:r>
            <a:r>
              <a:rPr lang="pl-PL" altLang="pl-PL" sz="3400" b="1" u="sng" dirty="0">
                <a:effectLst/>
              </a:rPr>
              <a:t> osa </a:t>
            </a:r>
            <a:r>
              <a:rPr lang="pl-PL" altLang="pl-PL" sz="3400" b="1" u="sng" dirty="0" smtClean="0">
                <a:effectLst/>
              </a:rPr>
              <a:t>2/</a:t>
            </a:r>
            <a:r>
              <a:rPr lang="pl-PL" altLang="pl-PL" sz="3400" b="1" u="sng" dirty="0" smtClean="0">
                <a:solidFill>
                  <a:schemeClr val="accent3">
                    <a:lumMod val="75000"/>
                  </a:schemeClr>
                </a:solidFill>
                <a:effectLst/>
              </a:rPr>
              <a:t>Oś priorytetowa 2</a:t>
            </a:r>
            <a:r>
              <a:rPr lang="pl-PL" altLang="pl-PL" sz="3400" b="1" u="sng" dirty="0" smtClean="0"/>
              <a:t/>
            </a:r>
            <a:br>
              <a:rPr lang="pl-PL" altLang="pl-PL" sz="3400" b="1" u="sng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2800" b="1" dirty="0" smtClean="0"/>
              <a:t>1. </a:t>
            </a:r>
            <a:r>
              <a:rPr lang="pl-PL" altLang="pl-PL" sz="2800" b="1" dirty="0" err="1" smtClean="0"/>
              <a:t>výzva</a:t>
            </a:r>
            <a:r>
              <a:rPr lang="pl-PL" altLang="pl-PL" sz="2800" b="1" dirty="0" smtClean="0"/>
              <a:t> – 22,1 mil €, do 31. 5. 2016, 80 </a:t>
            </a:r>
            <a:r>
              <a:rPr lang="pl-PL" altLang="pl-PL" sz="2800" b="1" dirty="0" err="1" smtClean="0"/>
              <a:t>žádostí</a:t>
            </a:r>
            <a:r>
              <a:rPr lang="pl-PL" altLang="pl-PL" sz="2800" b="1" dirty="0" smtClean="0"/>
              <a:t> </a:t>
            </a:r>
            <a:br>
              <a:rPr lang="pl-PL" altLang="pl-PL" sz="2800" b="1" dirty="0" smtClean="0"/>
            </a:br>
            <a:r>
              <a:rPr lang="pl-PL" altLang="pl-PL" sz="2800" b="1" dirty="0" smtClean="0">
                <a:solidFill>
                  <a:schemeClr val="accent3">
                    <a:lumMod val="75000"/>
                  </a:schemeClr>
                </a:solidFill>
              </a:rPr>
              <a:t>1. nabór – 22,1 </a:t>
            </a:r>
            <a:r>
              <a:rPr lang="pl-PL" altLang="pl-PL" sz="2800" b="1" dirty="0">
                <a:solidFill>
                  <a:schemeClr val="accent3">
                    <a:lumMod val="75000"/>
                  </a:schemeClr>
                </a:solidFill>
              </a:rPr>
              <a:t>mil €, do </a:t>
            </a:r>
            <a:r>
              <a:rPr lang="pl-PL" altLang="pl-PL" sz="2800" b="1" dirty="0" smtClean="0">
                <a:solidFill>
                  <a:schemeClr val="accent3">
                    <a:lumMod val="75000"/>
                  </a:schemeClr>
                </a:solidFill>
              </a:rPr>
              <a:t>31. 5. </a:t>
            </a:r>
            <a:r>
              <a:rPr lang="pl-PL" altLang="pl-PL" sz="2800" b="1" dirty="0">
                <a:solidFill>
                  <a:schemeClr val="accent3">
                    <a:lumMod val="75000"/>
                  </a:schemeClr>
                </a:solidFill>
              </a:rPr>
              <a:t>2016, </a:t>
            </a:r>
            <a:r>
              <a:rPr lang="pl-PL" altLang="pl-PL" sz="2800" b="1" dirty="0" smtClean="0">
                <a:solidFill>
                  <a:schemeClr val="accent3">
                    <a:lumMod val="75000"/>
                  </a:schemeClr>
                </a:solidFill>
              </a:rPr>
              <a:t>80 wnioski</a:t>
            </a:r>
            <a:r>
              <a:rPr lang="pl-PL" altLang="pl-PL" sz="2800" b="1" dirty="0" smtClean="0"/>
              <a:t/>
            </a:r>
            <a:br>
              <a:rPr lang="pl-PL" altLang="pl-PL" sz="2800" b="1" dirty="0" smtClean="0"/>
            </a:br>
            <a:r>
              <a:rPr lang="pl-PL" altLang="pl-PL" sz="2800" b="1" dirty="0"/>
              <a:t/>
            </a:r>
            <a:br>
              <a:rPr lang="pl-PL" altLang="pl-PL" sz="2800" b="1" dirty="0"/>
            </a:br>
            <a:r>
              <a:rPr lang="pl-PL" altLang="pl-PL" sz="2800" b="1" dirty="0" err="1" smtClean="0"/>
              <a:t>kontrolu</a:t>
            </a:r>
            <a:r>
              <a:rPr lang="pl-PL" altLang="pl-PL" sz="2800" b="1" dirty="0" smtClean="0"/>
              <a:t> </a:t>
            </a:r>
            <a:r>
              <a:rPr lang="pl-PL" altLang="pl-PL" sz="2800" b="1" dirty="0" err="1" smtClean="0"/>
              <a:t>přijatelnosti</a:t>
            </a:r>
            <a:r>
              <a:rPr lang="pl-PL" altLang="pl-PL" sz="2800" b="1" dirty="0" smtClean="0"/>
              <a:t> </a:t>
            </a:r>
            <a:r>
              <a:rPr lang="pl-PL" altLang="pl-PL" sz="2800" b="1" dirty="0" err="1" smtClean="0"/>
              <a:t>splnilo</a:t>
            </a:r>
            <a:r>
              <a:rPr lang="pl-PL" altLang="pl-PL" sz="2800" b="1" dirty="0" smtClean="0"/>
              <a:t> 48 </a:t>
            </a:r>
            <a:r>
              <a:rPr lang="pl-PL" altLang="pl-PL" sz="2800" b="1" dirty="0" err="1" smtClean="0"/>
              <a:t>projektů</a:t>
            </a:r>
            <a:r>
              <a:rPr lang="pl-PL" altLang="pl-PL" sz="2800" b="1" dirty="0" smtClean="0"/>
              <a:t> </a:t>
            </a:r>
            <a:br>
              <a:rPr lang="pl-PL" altLang="pl-PL" sz="2800" b="1" dirty="0" smtClean="0"/>
            </a:br>
            <a:r>
              <a:rPr lang="pl-PL" altLang="pl-PL" sz="2800" b="1" dirty="0" smtClean="0">
                <a:solidFill>
                  <a:schemeClr val="accent3">
                    <a:lumMod val="75000"/>
                  </a:schemeClr>
                </a:solidFill>
              </a:rPr>
              <a:t>kontrolę kwalifikowalności spełniło 48 projektów</a:t>
            </a:r>
            <a:r>
              <a:rPr lang="pl-PL" altLang="pl-PL" sz="2800" b="1" dirty="0" smtClean="0"/>
              <a:t/>
            </a:r>
            <a:br>
              <a:rPr lang="pl-PL" altLang="pl-PL" sz="2800" b="1" dirty="0" smtClean="0"/>
            </a:br>
            <a:r>
              <a:rPr lang="pl-PL" altLang="pl-PL" sz="2800" b="1" dirty="0" smtClean="0"/>
              <a:t> </a:t>
            </a:r>
            <a:r>
              <a:rPr lang="pl-PL" altLang="pl-PL" sz="2800" b="1" dirty="0"/>
              <a:t/>
            </a:r>
            <a:br>
              <a:rPr lang="pl-PL" altLang="pl-PL" sz="2800" b="1" dirty="0"/>
            </a:br>
            <a:r>
              <a:rPr lang="pl-PL" altLang="pl-PL" sz="2800" b="1" dirty="0" smtClean="0"/>
              <a:t>MV </a:t>
            </a:r>
            <a:r>
              <a:rPr lang="pl-PL" altLang="pl-PL" sz="2800" b="1" dirty="0" err="1" smtClean="0"/>
              <a:t>doporučil</a:t>
            </a:r>
            <a:r>
              <a:rPr lang="pl-PL" altLang="pl-PL" sz="2800" b="1" dirty="0" smtClean="0"/>
              <a:t> 21 </a:t>
            </a:r>
            <a:r>
              <a:rPr lang="pl-PL" altLang="pl-PL" sz="2800" b="1" dirty="0" err="1" smtClean="0"/>
              <a:t>projektů</a:t>
            </a:r>
            <a:r>
              <a:rPr lang="pl-PL" altLang="pl-PL" sz="2800" b="1" dirty="0" smtClean="0"/>
              <a:t> +  4 </a:t>
            </a:r>
            <a:r>
              <a:rPr lang="pl-PL" altLang="pl-PL" sz="2800" b="1" dirty="0" err="1" smtClean="0"/>
              <a:t>náhradní</a:t>
            </a:r>
            <a:r>
              <a:rPr lang="pl-PL" altLang="pl-PL" sz="2800" b="1" dirty="0" smtClean="0"/>
              <a:t/>
            </a:r>
            <a:br>
              <a:rPr lang="pl-PL" altLang="pl-PL" sz="2800" b="1" dirty="0" smtClean="0"/>
            </a:br>
            <a:r>
              <a:rPr lang="pl-PL" altLang="pl-PL" sz="2800" b="1" dirty="0" smtClean="0">
                <a:solidFill>
                  <a:schemeClr val="accent3">
                    <a:lumMod val="75000"/>
                  </a:schemeClr>
                </a:solidFill>
              </a:rPr>
              <a:t>KM rekomendował 21 projektów + 4  rezerwowe</a:t>
            </a:r>
            <a:r>
              <a:rPr lang="pl-PL" altLang="pl-PL" sz="1600" dirty="0" smtClean="0">
                <a:effectLst/>
              </a:rPr>
              <a:t/>
            </a:r>
            <a:br>
              <a:rPr lang="pl-PL" altLang="pl-PL" sz="1600" dirty="0" smtClean="0">
                <a:effectLst/>
              </a:rPr>
            </a:br>
            <a:endParaRPr lang="pl-PL" sz="1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4724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>
          <a:xfrm>
            <a:off x="251520" y="6021288"/>
            <a:ext cx="8568951" cy="504057"/>
          </a:xfrm>
        </p:spPr>
        <p:txBody>
          <a:bodyPr/>
          <a:lstStyle/>
          <a:p>
            <a:r>
              <a:rPr lang="pl-PL" dirty="0" err="1" smtClean="0"/>
              <a:t>Interreg</a:t>
            </a:r>
            <a:r>
              <a:rPr lang="pl-PL" dirty="0" smtClean="0"/>
              <a:t> V-A </a:t>
            </a:r>
            <a:r>
              <a:rPr lang="pl-PL" dirty="0" err="1" smtClean="0"/>
              <a:t>Česká</a:t>
            </a:r>
            <a:r>
              <a:rPr lang="pl-PL" dirty="0" smtClean="0"/>
              <a:t> republika – Polsko   		   </a:t>
            </a:r>
            <a:r>
              <a:rPr lang="pl-PL" dirty="0" err="1" smtClean="0"/>
              <a:t>Společný</a:t>
            </a:r>
            <a:r>
              <a:rPr lang="pl-PL" dirty="0" smtClean="0"/>
              <a:t> </a:t>
            </a:r>
            <a:r>
              <a:rPr lang="pl-PL" dirty="0" err="1" smtClean="0"/>
              <a:t>sekretariát</a:t>
            </a:r>
            <a:r>
              <a:rPr lang="pl-PL" dirty="0" smtClean="0"/>
              <a:t>, </a:t>
            </a:r>
            <a:r>
              <a:rPr lang="pl-PL" dirty="0" err="1" smtClean="0"/>
              <a:t>Hálkova</a:t>
            </a:r>
            <a:r>
              <a:rPr lang="pl-PL" dirty="0" smtClean="0"/>
              <a:t> 2, Olomouc  </a:t>
            </a:r>
            <a:r>
              <a:rPr lang="pl-PL" b="1" dirty="0" smtClean="0"/>
              <a:t>www.cz-pl.eu    				   </a:t>
            </a:r>
            <a:r>
              <a:rPr lang="pl-PL" dirty="0" smtClean="0"/>
              <a:t>email: js.olomouc@crr.cz </a:t>
            </a:r>
          </a:p>
        </p:txBody>
      </p:sp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-108520" y="1124744"/>
            <a:ext cx="9144000" cy="5472608"/>
          </a:xfrm>
        </p:spPr>
        <p:txBody>
          <a:bodyPr/>
          <a:lstStyle/>
          <a:p>
            <a:pPr marL="342900" indent="-342900">
              <a:spcBef>
                <a:spcPts val="30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b="1" dirty="0"/>
              <a:t/>
            </a:r>
            <a:br>
              <a:rPr lang="pl-PL" altLang="pl-PL" sz="3200" b="1" dirty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400" b="1" u="sng" dirty="0" err="1">
                <a:effectLst/>
              </a:rPr>
              <a:t>Prioritní</a:t>
            </a:r>
            <a:r>
              <a:rPr lang="pl-PL" altLang="pl-PL" sz="3400" b="1" u="sng" dirty="0">
                <a:effectLst/>
              </a:rPr>
              <a:t> osa </a:t>
            </a:r>
            <a:r>
              <a:rPr lang="pl-PL" altLang="pl-PL" sz="3400" b="1" u="sng" dirty="0" smtClean="0">
                <a:effectLst/>
              </a:rPr>
              <a:t>4/ </a:t>
            </a:r>
            <a:r>
              <a:rPr lang="pl-PL" altLang="pl-PL" sz="3400" b="1" u="sng" dirty="0" smtClean="0">
                <a:solidFill>
                  <a:schemeClr val="accent3">
                    <a:lumMod val="75000"/>
                  </a:schemeClr>
                </a:solidFill>
                <a:effectLst/>
              </a:rPr>
              <a:t>Oś priorytetowa 4</a:t>
            </a:r>
            <a:r>
              <a:rPr lang="pl-PL" altLang="pl-PL" sz="3400" b="1" u="sng" dirty="0" smtClean="0"/>
              <a:t/>
            </a:r>
            <a:br>
              <a:rPr lang="pl-PL" altLang="pl-PL" sz="3400" b="1" u="sng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2400" b="1" dirty="0" smtClean="0"/>
              <a:t>1. </a:t>
            </a:r>
            <a:r>
              <a:rPr lang="pl-PL" altLang="pl-PL" sz="2400" b="1" dirty="0" err="1" smtClean="0"/>
              <a:t>výzva</a:t>
            </a:r>
            <a:r>
              <a:rPr lang="pl-PL" altLang="pl-PL" sz="2400" b="1" dirty="0" smtClean="0"/>
              <a:t> – 7,4 mil €, do 7. 3. 2016, 71 </a:t>
            </a:r>
            <a:r>
              <a:rPr lang="pl-PL" altLang="pl-PL" sz="2400" b="1" dirty="0" err="1" smtClean="0"/>
              <a:t>žádostí</a:t>
            </a: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400" b="1" dirty="0" smtClean="0">
                <a:solidFill>
                  <a:schemeClr val="accent3">
                    <a:lumMod val="75000"/>
                  </a:schemeClr>
                </a:solidFill>
              </a:rPr>
              <a:t>1. </a:t>
            </a:r>
            <a:r>
              <a:rPr lang="pl-PL" altLang="pl-PL" sz="2400" b="1" dirty="0">
                <a:solidFill>
                  <a:schemeClr val="accent3">
                    <a:lumMod val="75000"/>
                  </a:schemeClr>
                </a:solidFill>
              </a:rPr>
              <a:t>nabór 7,4 mil €, do 7. 3. 2016, 71 </a:t>
            </a:r>
            <a:r>
              <a:rPr lang="pl-PL" altLang="pl-PL" sz="2400" b="1" dirty="0" smtClean="0">
                <a:solidFill>
                  <a:schemeClr val="accent3">
                    <a:lumMod val="75000"/>
                  </a:schemeClr>
                </a:solidFill>
              </a:rPr>
              <a:t>wniosków</a:t>
            </a: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400" b="1" dirty="0"/>
              <a:t/>
            </a:r>
            <a:br>
              <a:rPr lang="pl-PL" altLang="pl-PL" sz="2400" b="1" dirty="0"/>
            </a:br>
            <a:r>
              <a:rPr lang="pl-PL" altLang="pl-PL" sz="2400" b="1" dirty="0" err="1" smtClean="0"/>
              <a:t>kontrolu</a:t>
            </a:r>
            <a:r>
              <a:rPr lang="pl-PL" altLang="pl-PL" sz="2400" b="1" dirty="0" smtClean="0"/>
              <a:t> </a:t>
            </a:r>
            <a:r>
              <a:rPr lang="pl-PL" altLang="pl-PL" sz="2400" b="1" dirty="0" err="1" smtClean="0"/>
              <a:t>přijatelnosti</a:t>
            </a:r>
            <a:r>
              <a:rPr lang="pl-PL" altLang="pl-PL" sz="2400" b="1" dirty="0" smtClean="0"/>
              <a:t> </a:t>
            </a:r>
            <a:r>
              <a:rPr lang="pl-PL" altLang="pl-PL" sz="2400" b="1" dirty="0" err="1" smtClean="0"/>
              <a:t>splnilo</a:t>
            </a:r>
            <a:r>
              <a:rPr lang="pl-PL" altLang="pl-PL" sz="2400" b="1" dirty="0" smtClean="0"/>
              <a:t> 44 </a:t>
            </a:r>
            <a:r>
              <a:rPr lang="pl-PL" altLang="pl-PL" sz="2400" b="1" dirty="0" err="1" smtClean="0"/>
              <a:t>projektů</a:t>
            </a: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400" b="1" dirty="0" smtClean="0">
                <a:solidFill>
                  <a:schemeClr val="accent3">
                    <a:lumMod val="75000"/>
                  </a:schemeClr>
                </a:solidFill>
              </a:rPr>
              <a:t>kontrolę kwalifikowalności spełniły 44 projekty</a:t>
            </a: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400" b="1" dirty="0" smtClean="0"/>
              <a:t> </a:t>
            </a:r>
            <a:r>
              <a:rPr lang="pl-PL" altLang="pl-PL" sz="2400" b="1" dirty="0"/>
              <a:t/>
            </a:r>
            <a:br>
              <a:rPr lang="pl-PL" altLang="pl-PL" sz="2400" b="1" dirty="0"/>
            </a:br>
            <a:r>
              <a:rPr lang="pl-PL" altLang="pl-PL" sz="2400" b="1" dirty="0" smtClean="0"/>
              <a:t>MV </a:t>
            </a:r>
            <a:r>
              <a:rPr lang="pl-PL" altLang="pl-PL" sz="2400" b="1" dirty="0" err="1" smtClean="0"/>
              <a:t>doporučil</a:t>
            </a:r>
            <a:r>
              <a:rPr lang="pl-PL" altLang="pl-PL" sz="2400" b="1" dirty="0" smtClean="0"/>
              <a:t> 28 </a:t>
            </a:r>
            <a:r>
              <a:rPr lang="pl-PL" altLang="pl-PL" sz="2400" b="1" dirty="0" err="1" smtClean="0"/>
              <a:t>projektů</a:t>
            </a:r>
            <a:r>
              <a:rPr lang="pl-PL" altLang="pl-PL" sz="2400" b="1" dirty="0" smtClean="0"/>
              <a:t> (</a:t>
            </a:r>
            <a:r>
              <a:rPr lang="pl-PL" altLang="pl-PL" sz="2400" b="1" dirty="0" err="1" smtClean="0"/>
              <a:t>vč</a:t>
            </a:r>
            <a:r>
              <a:rPr lang="pl-PL" altLang="pl-PL" sz="2400" b="1" dirty="0" smtClean="0"/>
              <a:t>. 1 </a:t>
            </a:r>
            <a:r>
              <a:rPr lang="pl-PL" altLang="pl-PL" sz="2400" b="1" dirty="0" err="1" smtClean="0"/>
              <a:t>náhradního</a:t>
            </a:r>
            <a:r>
              <a:rPr lang="pl-PL" altLang="pl-PL" sz="2400" b="1" dirty="0" smtClean="0"/>
              <a:t>), </a:t>
            </a:r>
            <a:r>
              <a:rPr lang="pl-PL" altLang="pl-PL" sz="2400" b="1" dirty="0" err="1" smtClean="0"/>
              <a:t>průměrná</a:t>
            </a:r>
            <a:r>
              <a:rPr lang="pl-PL" altLang="pl-PL" sz="2400" b="1" dirty="0" smtClean="0"/>
              <a:t> </a:t>
            </a:r>
            <a:r>
              <a:rPr lang="pl-PL" altLang="pl-PL" sz="2400" b="1" dirty="0" err="1" smtClean="0"/>
              <a:t>výše</a:t>
            </a:r>
            <a:r>
              <a:rPr lang="pl-PL" altLang="pl-PL" sz="2400" b="1" dirty="0" smtClean="0"/>
              <a:t> </a:t>
            </a:r>
            <a:r>
              <a:rPr lang="pl-PL" altLang="pl-PL" sz="2400" b="1" dirty="0" err="1" smtClean="0"/>
              <a:t>dotace</a:t>
            </a:r>
            <a:r>
              <a:rPr lang="pl-PL" altLang="pl-PL" sz="2400" b="1" dirty="0" smtClean="0"/>
              <a:t>  265 </a:t>
            </a:r>
            <a:r>
              <a:rPr lang="pl-PL" altLang="pl-PL" sz="2400" b="1" dirty="0" err="1" smtClean="0"/>
              <a:t>tis</a:t>
            </a:r>
            <a:r>
              <a:rPr lang="pl-PL" altLang="pl-PL" sz="2400" b="1" dirty="0"/>
              <a:t> </a:t>
            </a:r>
            <a:r>
              <a:rPr lang="pl-PL" altLang="pl-PL" sz="2400" b="1" dirty="0" smtClean="0"/>
              <a:t>€/ </a:t>
            </a:r>
            <a:r>
              <a:rPr lang="pl-PL" altLang="pl-PL" sz="2400" b="1" dirty="0" smtClean="0">
                <a:solidFill>
                  <a:schemeClr val="accent3">
                    <a:lumMod val="75000"/>
                  </a:schemeClr>
                </a:solidFill>
              </a:rPr>
              <a:t>KM rekomendował 28 projektów (wraz z 1 rezerwowym), średnia wysokość dotacji 265 </a:t>
            </a:r>
            <a:r>
              <a:rPr lang="pl-PL" altLang="pl-PL" sz="2400" b="1" dirty="0">
                <a:solidFill>
                  <a:schemeClr val="accent3">
                    <a:lumMod val="75000"/>
                  </a:schemeClr>
                </a:solidFill>
              </a:rPr>
              <a:t>tyś €</a:t>
            </a:r>
            <a:r>
              <a:rPr lang="pl-PL" altLang="pl-PL" sz="28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pl-PL" altLang="pl-PL" sz="28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pl-PL" altLang="pl-PL" sz="2800" dirty="0" smtClean="0">
                <a:effectLst/>
              </a:rPr>
              <a:t/>
            </a:r>
            <a:br>
              <a:rPr lang="pl-PL" altLang="pl-PL" sz="2800" dirty="0" smtClean="0">
                <a:effectLst/>
              </a:rPr>
            </a:br>
            <a:endParaRPr lang="pl-PL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0380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11560" y="609601"/>
            <a:ext cx="7846640" cy="875183"/>
          </a:xfrm>
        </p:spPr>
        <p:txBody>
          <a:bodyPr/>
          <a:lstStyle/>
          <a:p>
            <a:pPr>
              <a:spcBef>
                <a:spcPts val="3000"/>
              </a:spcBef>
              <a:spcAft>
                <a:spcPts val="600"/>
              </a:spcAft>
            </a:pP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3400" b="1" u="sng" dirty="0" err="1" smtClean="0">
                <a:effectLst/>
              </a:rPr>
              <a:t>Prioritní</a:t>
            </a:r>
            <a:r>
              <a:rPr lang="pl-PL" altLang="pl-PL" sz="3400" b="1" u="sng" dirty="0" smtClean="0">
                <a:effectLst/>
              </a:rPr>
              <a:t> osa 4 – </a:t>
            </a:r>
            <a:r>
              <a:rPr lang="pl-PL" altLang="pl-PL" sz="3400" b="1" u="sng" dirty="0" err="1" smtClean="0">
                <a:effectLst/>
              </a:rPr>
              <a:t>zkušenosti</a:t>
            </a:r>
            <a:r>
              <a:rPr lang="pl-PL" altLang="pl-PL" sz="3400" b="1" u="sng" dirty="0" smtClean="0">
                <a:effectLst/>
              </a:rPr>
              <a:t/>
            </a:r>
            <a:br>
              <a:rPr lang="pl-PL" altLang="pl-PL" sz="3400" b="1" u="sng" dirty="0" smtClean="0">
                <a:effectLst/>
              </a:rPr>
            </a:br>
            <a:r>
              <a:rPr lang="pl-PL" altLang="pl-PL" sz="3400" b="1" u="sng" dirty="0">
                <a:effectLst/>
              </a:rPr>
              <a:t/>
            </a:r>
            <a:br>
              <a:rPr lang="pl-PL" altLang="pl-PL" sz="3400" b="1" u="sng" dirty="0">
                <a:effectLst/>
              </a:rPr>
            </a:br>
            <a:r>
              <a:rPr lang="pl-PL" altLang="pl-PL" sz="3400" b="1" u="sng" dirty="0" smtClean="0">
                <a:effectLst/>
              </a:rPr>
              <a:t/>
            </a:r>
            <a:br>
              <a:rPr lang="pl-PL" altLang="pl-PL" sz="3400" b="1" u="sng" dirty="0" smtClean="0">
                <a:effectLst/>
              </a:rPr>
            </a:br>
            <a:r>
              <a:rPr lang="pl-PL" altLang="pl-PL" sz="3400" b="1" u="sng" dirty="0">
                <a:effectLst/>
              </a:rPr>
              <a:t/>
            </a:r>
            <a:br>
              <a:rPr lang="pl-PL" altLang="pl-PL" sz="3400" b="1" u="sng" dirty="0">
                <a:effectLst/>
              </a:rPr>
            </a:br>
            <a:r>
              <a:rPr lang="pl-PL" altLang="pl-PL" sz="3400" b="1" u="sng" dirty="0" smtClean="0">
                <a:effectLst/>
              </a:rPr>
              <a:t/>
            </a:r>
            <a:br>
              <a:rPr lang="pl-PL" altLang="pl-PL" sz="3400" b="1" u="sng" dirty="0" smtClean="0">
                <a:effectLst/>
              </a:rPr>
            </a:br>
            <a:r>
              <a:rPr lang="pl-PL" altLang="pl-PL" sz="3400" b="1" u="sng" dirty="0">
                <a:effectLst/>
              </a:rPr>
              <a:t/>
            </a:r>
            <a:br>
              <a:rPr lang="pl-PL" altLang="pl-PL" sz="3400" b="1" u="sng" dirty="0">
                <a:effectLst/>
              </a:rPr>
            </a:br>
            <a:r>
              <a:rPr lang="pl-PL" altLang="pl-PL" sz="3400" b="1" u="sng" dirty="0" smtClean="0">
                <a:effectLst/>
              </a:rPr>
              <a:t/>
            </a:r>
            <a:br>
              <a:rPr lang="pl-PL" altLang="pl-PL" sz="3400" b="1" u="sng" dirty="0" smtClean="0">
                <a:effectLst/>
              </a:rPr>
            </a:br>
            <a:r>
              <a:rPr lang="pl-PL" altLang="pl-PL" sz="3400" b="1" u="sng" dirty="0" smtClean="0">
                <a:effectLst/>
              </a:rPr>
              <a:t/>
            </a:r>
            <a:br>
              <a:rPr lang="pl-PL" altLang="pl-PL" sz="3400" b="1" u="sng" dirty="0" smtClean="0">
                <a:effectLst/>
              </a:rPr>
            </a:br>
            <a:r>
              <a:rPr lang="pl-PL" altLang="pl-PL" sz="3400" b="1" u="sng" dirty="0" smtClean="0">
                <a:effectLst/>
              </a:rPr>
              <a:t> </a:t>
            </a: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1600" dirty="0" smtClean="0">
                <a:effectLst/>
              </a:rPr>
              <a:t/>
            </a:r>
            <a:br>
              <a:rPr lang="pl-PL" altLang="pl-PL" sz="1600" dirty="0" smtClean="0">
                <a:effectLst/>
              </a:rPr>
            </a:br>
            <a:r>
              <a:rPr lang="pl-PL" altLang="pl-PL" sz="3400" b="1" u="sng" dirty="0" err="1" smtClean="0">
                <a:effectLst/>
              </a:rPr>
              <a:t>Zkušenosti</a:t>
            </a:r>
            <a:r>
              <a:rPr lang="pl-PL" altLang="pl-PL" sz="3400" b="1" u="sng" dirty="0" smtClean="0">
                <a:effectLst/>
              </a:rPr>
              <a:t> z </a:t>
            </a:r>
            <a:r>
              <a:rPr lang="pl-PL" altLang="pl-PL" sz="3400" b="1" u="sng" dirty="0" err="1" smtClean="0">
                <a:effectLst/>
              </a:rPr>
              <a:t>prvních</a:t>
            </a:r>
            <a:r>
              <a:rPr lang="pl-PL" altLang="pl-PL" sz="3400" b="1" u="sng" dirty="0" smtClean="0">
                <a:effectLst/>
              </a:rPr>
              <a:t> </a:t>
            </a:r>
            <a:r>
              <a:rPr lang="pl-PL" altLang="pl-PL" sz="3400" b="1" u="sng" dirty="0" err="1" smtClean="0">
                <a:effectLst/>
              </a:rPr>
              <a:t>příjmů</a:t>
            </a:r>
            <a:endParaRPr lang="pl-PL" sz="3400" b="1" u="sng" dirty="0">
              <a:effectLst/>
            </a:endParaRP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95536" y="1556792"/>
            <a:ext cx="8352928" cy="4536504"/>
          </a:xfrm>
        </p:spPr>
        <p:txBody>
          <a:bodyPr>
            <a:normAutofit fontScale="85000" lnSpcReduction="20000"/>
          </a:bodyPr>
          <a:lstStyle/>
          <a:p>
            <a:pPr algn="l">
              <a:spcBef>
                <a:spcPts val="1200"/>
              </a:spcBef>
            </a:pPr>
            <a:r>
              <a:rPr lang="cs-CZ" sz="3000" b="1" u="sng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Úspěšné </a:t>
            </a:r>
            <a:r>
              <a:rPr lang="cs-CZ" sz="3000" b="1" u="sng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projekty: </a:t>
            </a:r>
            <a:endParaRPr lang="cs-CZ" sz="3000" b="1" u="sng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l">
              <a:spcBef>
                <a:spcPts val="1200"/>
              </a:spcBef>
            </a:pPr>
            <a:endParaRPr lang="cs-CZ" sz="400" dirty="0">
              <a:solidFill>
                <a:schemeClr val="tx2"/>
              </a:solidFill>
              <a:latin typeface="+mn-lt"/>
            </a:endParaRPr>
          </a:p>
          <a:p>
            <a:pPr marL="342900" indent="-342900" algn="l">
              <a:spcBef>
                <a:spcPts val="1200"/>
              </a:spcBef>
              <a:buFont typeface="Arial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  <a:latin typeface="+mn-lt"/>
              </a:rPr>
              <a:t>společný </a:t>
            </a:r>
            <a:r>
              <a:rPr lang="cs-CZ" dirty="0">
                <a:solidFill>
                  <a:schemeClr val="tx2"/>
                </a:solidFill>
                <a:latin typeface="+mn-lt"/>
              </a:rPr>
              <a:t>problém/nevyužitý potenciál partnerů (nikoli jejich individuální potřeby)</a:t>
            </a:r>
          </a:p>
          <a:p>
            <a:pPr marL="342900" indent="-342900" algn="l">
              <a:spcBef>
                <a:spcPts val="1200"/>
              </a:spcBef>
              <a:buFont typeface="Arial" pitchFamily="34" charset="0"/>
              <a:buChar char="•"/>
            </a:pPr>
            <a:r>
              <a:rPr lang="cs-CZ" dirty="0">
                <a:solidFill>
                  <a:schemeClr val="tx2"/>
                </a:solidFill>
                <a:latin typeface="+mn-lt"/>
              </a:rPr>
              <a:t>konkrétně popsané a logicky provázané aktivity (nikoli nesourodé, </a:t>
            </a:r>
            <a:r>
              <a:rPr lang="cs-CZ" dirty="0" smtClean="0">
                <a:solidFill>
                  <a:schemeClr val="tx2"/>
                </a:solidFill>
                <a:latin typeface="+mn-lt"/>
              </a:rPr>
              <a:t>tradiční/opakované </a:t>
            </a:r>
            <a:r>
              <a:rPr lang="cs-CZ" dirty="0">
                <a:solidFill>
                  <a:schemeClr val="tx2"/>
                </a:solidFill>
                <a:latin typeface="+mn-lt"/>
              </a:rPr>
              <a:t>či </a:t>
            </a:r>
            <a:r>
              <a:rPr lang="cs-CZ" dirty="0" smtClean="0">
                <a:solidFill>
                  <a:schemeClr val="tx2"/>
                </a:solidFill>
                <a:latin typeface="+mn-lt"/>
              </a:rPr>
              <a:t>provozní/běžné aktivity)</a:t>
            </a:r>
            <a:endParaRPr lang="cs-CZ" dirty="0">
              <a:solidFill>
                <a:schemeClr val="tx2"/>
              </a:solidFill>
              <a:latin typeface="+mn-lt"/>
            </a:endParaRPr>
          </a:p>
          <a:p>
            <a:pPr marL="342900" indent="-342900" algn="l">
              <a:spcBef>
                <a:spcPts val="1200"/>
              </a:spcBef>
              <a:buFont typeface="Arial" pitchFamily="34" charset="0"/>
              <a:buChar char="•"/>
            </a:pPr>
            <a:r>
              <a:rPr lang="cs-CZ" dirty="0">
                <a:solidFill>
                  <a:schemeClr val="tx2"/>
                </a:solidFill>
                <a:latin typeface="+mn-lt"/>
              </a:rPr>
              <a:t>kvalitní příprava při zapojení obou partnerů</a:t>
            </a:r>
          </a:p>
          <a:p>
            <a:pPr marL="342900" indent="-342900" algn="l">
              <a:spcBef>
                <a:spcPts val="1200"/>
              </a:spcBef>
              <a:buFont typeface="Arial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  <a:latin typeface="+mn-lt"/>
              </a:rPr>
              <a:t>rovnoměrné </a:t>
            </a:r>
            <a:r>
              <a:rPr lang="cs-CZ" dirty="0">
                <a:solidFill>
                  <a:schemeClr val="tx2"/>
                </a:solidFill>
                <a:latin typeface="+mn-lt"/>
              </a:rPr>
              <a:t>zapojení partnerů v aktivitách projektu + </a:t>
            </a:r>
            <a:r>
              <a:rPr lang="cs-CZ" dirty="0" smtClean="0">
                <a:solidFill>
                  <a:schemeClr val="tx2"/>
                </a:solidFill>
                <a:latin typeface="+mn-lt"/>
              </a:rPr>
              <a:t>aktivní </a:t>
            </a:r>
            <a:r>
              <a:rPr lang="cs-CZ" dirty="0">
                <a:solidFill>
                  <a:schemeClr val="tx2"/>
                </a:solidFill>
                <a:latin typeface="+mn-lt"/>
              </a:rPr>
              <a:t>účast v aktivitách zahraničního partnera</a:t>
            </a:r>
          </a:p>
          <a:p>
            <a:pPr marL="342900" indent="-342900" algn="l">
              <a:spcBef>
                <a:spcPts val="1200"/>
              </a:spcBef>
              <a:buFont typeface="Arial" pitchFamily="34" charset="0"/>
              <a:buChar char="•"/>
            </a:pPr>
            <a:r>
              <a:rPr lang="cs-CZ" dirty="0">
                <a:solidFill>
                  <a:schemeClr val="tx2"/>
                </a:solidFill>
                <a:latin typeface="+mn-lt"/>
              </a:rPr>
              <a:t>dopad na obou stranách hranice – poptávka a využitelnost výstupů projektu cílovými skupinami z druhé strany hranice</a:t>
            </a:r>
          </a:p>
          <a:p>
            <a:pPr marL="342900" indent="-342900" algn="l">
              <a:spcBef>
                <a:spcPts val="1200"/>
              </a:spcBef>
              <a:buFont typeface="Arial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  <a:latin typeface="+mn-lt"/>
              </a:rPr>
              <a:t>investiční výdaje </a:t>
            </a:r>
            <a:r>
              <a:rPr lang="cs-CZ" dirty="0">
                <a:solidFill>
                  <a:schemeClr val="tx2"/>
                </a:solidFill>
                <a:latin typeface="+mn-lt"/>
              </a:rPr>
              <a:t>řádné </a:t>
            </a:r>
            <a:r>
              <a:rPr lang="cs-CZ" dirty="0" smtClean="0">
                <a:solidFill>
                  <a:schemeClr val="tx2"/>
                </a:solidFill>
                <a:latin typeface="+mn-lt"/>
              </a:rPr>
              <a:t>zdůvodněné </a:t>
            </a:r>
            <a:endParaRPr lang="cs-CZ" dirty="0">
              <a:solidFill>
                <a:schemeClr val="tx2"/>
              </a:solidFill>
              <a:latin typeface="+mn-lt"/>
            </a:endParaRPr>
          </a:p>
          <a:p>
            <a:pPr marL="342900" indent="-342900" algn="l">
              <a:spcBef>
                <a:spcPts val="1200"/>
              </a:spcBef>
              <a:buFont typeface="Arial" pitchFamily="34" charset="0"/>
              <a:buChar char="•"/>
            </a:pPr>
            <a:r>
              <a:rPr lang="cs-CZ" dirty="0">
                <a:solidFill>
                  <a:schemeClr val="tx2"/>
                </a:solidFill>
                <a:latin typeface="+mn-lt"/>
              </a:rPr>
              <a:t>vyvážené financování </a:t>
            </a:r>
          </a:p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>
          <a:xfrm>
            <a:off x="683569" y="6356350"/>
            <a:ext cx="7992888" cy="365125"/>
          </a:xfrm>
        </p:spPr>
        <p:txBody>
          <a:bodyPr/>
          <a:lstStyle/>
          <a:p>
            <a:r>
              <a:rPr lang="pl-PL" dirty="0" err="1" smtClean="0"/>
              <a:t>Interreg</a:t>
            </a:r>
            <a:r>
              <a:rPr lang="pl-PL" dirty="0" smtClean="0"/>
              <a:t> V-A </a:t>
            </a:r>
            <a:r>
              <a:rPr lang="pl-PL" dirty="0" err="1" smtClean="0"/>
              <a:t>Česká</a:t>
            </a:r>
            <a:r>
              <a:rPr lang="pl-PL" dirty="0" smtClean="0"/>
              <a:t> republika – Polsko   		   </a:t>
            </a:r>
            <a:r>
              <a:rPr lang="pl-PL" dirty="0" err="1" smtClean="0"/>
              <a:t>Společný</a:t>
            </a:r>
            <a:r>
              <a:rPr lang="pl-PL" dirty="0" smtClean="0"/>
              <a:t> </a:t>
            </a:r>
            <a:r>
              <a:rPr lang="pl-PL" dirty="0" err="1" smtClean="0"/>
              <a:t>sekretariát</a:t>
            </a:r>
            <a:r>
              <a:rPr lang="pl-PL" dirty="0" smtClean="0"/>
              <a:t>, </a:t>
            </a:r>
            <a:r>
              <a:rPr lang="pl-PL" dirty="0" err="1" smtClean="0"/>
              <a:t>Hálkova</a:t>
            </a:r>
            <a:r>
              <a:rPr lang="pl-PL" dirty="0" smtClean="0"/>
              <a:t> 2, Olomouc  </a:t>
            </a:r>
            <a:r>
              <a:rPr lang="pl-PL" b="1" dirty="0" smtClean="0"/>
              <a:t>www.cz-pl.eu    		</a:t>
            </a:r>
            <a:r>
              <a:rPr lang="pl-PL" b="1" dirty="0"/>
              <a:t> </a:t>
            </a:r>
            <a:r>
              <a:rPr lang="pl-PL" b="1" dirty="0" smtClean="0"/>
              <a:t>                                             </a:t>
            </a:r>
            <a:r>
              <a:rPr lang="pl-PL" dirty="0" smtClean="0"/>
              <a:t>email: js.olomouc@crr.cz </a:t>
            </a:r>
          </a:p>
        </p:txBody>
      </p:sp>
    </p:spTree>
    <p:extLst>
      <p:ext uri="{BB962C8B-B14F-4D97-AF65-F5344CB8AC3E}">
        <p14:creationId xmlns:p14="http://schemas.microsoft.com/office/powerpoint/2010/main" val="63304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11560" y="609601"/>
            <a:ext cx="7846640" cy="875183"/>
          </a:xfrm>
        </p:spPr>
        <p:txBody>
          <a:bodyPr/>
          <a:lstStyle/>
          <a:p>
            <a:pPr>
              <a:spcBef>
                <a:spcPts val="3000"/>
              </a:spcBef>
              <a:spcAft>
                <a:spcPts val="600"/>
              </a:spcAft>
            </a:pP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3400" b="1" u="sng" dirty="0" err="1" smtClean="0">
                <a:effectLst/>
              </a:rPr>
              <a:t>Prioritní</a:t>
            </a:r>
            <a:r>
              <a:rPr lang="pl-PL" altLang="pl-PL" sz="3400" b="1" u="sng" dirty="0" smtClean="0">
                <a:effectLst/>
              </a:rPr>
              <a:t> osa 4 – </a:t>
            </a:r>
            <a:r>
              <a:rPr lang="pl-PL" altLang="pl-PL" sz="3400" b="1" u="sng" dirty="0" err="1" smtClean="0">
                <a:effectLst/>
              </a:rPr>
              <a:t>zkušenosti</a:t>
            </a:r>
            <a:r>
              <a:rPr lang="pl-PL" altLang="pl-PL" sz="3400" b="1" u="sng" dirty="0" smtClean="0">
                <a:effectLst/>
              </a:rPr>
              <a:t/>
            </a:r>
            <a:br>
              <a:rPr lang="pl-PL" altLang="pl-PL" sz="3400" b="1" u="sng" dirty="0" smtClean="0">
                <a:effectLst/>
              </a:rPr>
            </a:br>
            <a:r>
              <a:rPr lang="pl-PL" altLang="pl-PL" sz="3400" b="1" u="sng" dirty="0">
                <a:effectLst/>
              </a:rPr>
              <a:t/>
            </a:r>
            <a:br>
              <a:rPr lang="pl-PL" altLang="pl-PL" sz="3400" b="1" u="sng" dirty="0">
                <a:effectLst/>
              </a:rPr>
            </a:br>
            <a:r>
              <a:rPr lang="pl-PL" altLang="pl-PL" sz="3400" b="1" u="sng" dirty="0" smtClean="0">
                <a:effectLst/>
              </a:rPr>
              <a:t/>
            </a:r>
            <a:br>
              <a:rPr lang="pl-PL" altLang="pl-PL" sz="3400" b="1" u="sng" dirty="0" smtClean="0">
                <a:effectLst/>
              </a:rPr>
            </a:br>
            <a:r>
              <a:rPr lang="pl-PL" altLang="pl-PL" sz="3400" b="1" u="sng" dirty="0">
                <a:effectLst/>
              </a:rPr>
              <a:t/>
            </a:r>
            <a:br>
              <a:rPr lang="pl-PL" altLang="pl-PL" sz="3400" b="1" u="sng" dirty="0">
                <a:effectLst/>
              </a:rPr>
            </a:br>
            <a:r>
              <a:rPr lang="pl-PL" altLang="pl-PL" sz="3400" b="1" u="sng" dirty="0" smtClean="0">
                <a:effectLst/>
              </a:rPr>
              <a:t/>
            </a:r>
            <a:br>
              <a:rPr lang="pl-PL" altLang="pl-PL" sz="3400" b="1" u="sng" dirty="0" smtClean="0">
                <a:effectLst/>
              </a:rPr>
            </a:br>
            <a:r>
              <a:rPr lang="pl-PL" altLang="pl-PL" sz="3400" b="1" u="sng" dirty="0">
                <a:effectLst/>
              </a:rPr>
              <a:t/>
            </a:r>
            <a:br>
              <a:rPr lang="pl-PL" altLang="pl-PL" sz="3400" b="1" u="sng" dirty="0">
                <a:effectLst/>
              </a:rPr>
            </a:br>
            <a:r>
              <a:rPr lang="pl-PL" altLang="pl-PL" sz="3400" b="1" u="sng" dirty="0" smtClean="0">
                <a:effectLst/>
              </a:rPr>
              <a:t/>
            </a:r>
            <a:br>
              <a:rPr lang="pl-PL" altLang="pl-PL" sz="3400" b="1" u="sng" dirty="0" smtClean="0">
                <a:effectLst/>
              </a:rPr>
            </a:br>
            <a:r>
              <a:rPr lang="pl-PL" altLang="pl-PL" sz="3400" b="1" u="sng" dirty="0" smtClean="0">
                <a:effectLst/>
              </a:rPr>
              <a:t/>
            </a:r>
            <a:br>
              <a:rPr lang="pl-PL" altLang="pl-PL" sz="3400" b="1" u="sng" dirty="0" smtClean="0">
                <a:effectLst/>
              </a:rPr>
            </a:br>
            <a:r>
              <a:rPr lang="pl-PL" altLang="pl-PL" sz="3400" b="1" u="sng" dirty="0" smtClean="0">
                <a:effectLst/>
              </a:rPr>
              <a:t> </a:t>
            </a: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1600" dirty="0" smtClean="0">
                <a:effectLst/>
              </a:rPr>
              <a:t/>
            </a:r>
            <a:br>
              <a:rPr lang="pl-PL" altLang="pl-PL" sz="1600" dirty="0" smtClean="0">
                <a:effectLst/>
              </a:rPr>
            </a:br>
            <a:r>
              <a:rPr lang="pl-PL" altLang="pl-PL" sz="3400" b="1" u="sng" dirty="0" err="1">
                <a:effectLst/>
              </a:rPr>
              <a:t>Prioritní</a:t>
            </a:r>
            <a:r>
              <a:rPr lang="pl-PL" altLang="pl-PL" sz="3400" b="1" u="sng" dirty="0">
                <a:effectLst/>
              </a:rPr>
              <a:t> osa 4 – </a:t>
            </a:r>
            <a:r>
              <a:rPr lang="pl-PL" altLang="pl-PL" sz="3400" b="1" u="sng" dirty="0" err="1">
                <a:effectLst/>
              </a:rPr>
              <a:t>zkušenosti</a:t>
            </a:r>
            <a:endParaRPr lang="pl-PL" sz="3400" b="1" u="sng" dirty="0">
              <a:effectLst/>
            </a:endParaRP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95536" y="1556792"/>
            <a:ext cx="8352928" cy="4608512"/>
          </a:xfrm>
        </p:spPr>
        <p:txBody>
          <a:bodyPr>
            <a:normAutofit fontScale="85000" lnSpcReduction="20000"/>
          </a:bodyPr>
          <a:lstStyle/>
          <a:p>
            <a:pPr algn="l">
              <a:spcBef>
                <a:spcPts val="1200"/>
              </a:spcBef>
            </a:pPr>
            <a:r>
              <a:rPr lang="cs-CZ" sz="2800" b="1" dirty="0">
                <a:solidFill>
                  <a:schemeClr val="tx2"/>
                </a:solidFill>
                <a:latin typeface="+mn-lt"/>
              </a:rPr>
              <a:t>Obrovská rozmanitost </a:t>
            </a:r>
            <a:r>
              <a:rPr lang="cs-CZ" sz="2800" b="1" dirty="0" smtClean="0">
                <a:solidFill>
                  <a:schemeClr val="tx2"/>
                </a:solidFill>
                <a:latin typeface="+mn-lt"/>
              </a:rPr>
              <a:t>typů / </a:t>
            </a:r>
            <a:r>
              <a:rPr lang="cs-CZ" sz="2800" b="1" dirty="0">
                <a:solidFill>
                  <a:schemeClr val="tx2"/>
                </a:solidFill>
                <a:latin typeface="+mn-lt"/>
              </a:rPr>
              <a:t>témat </a:t>
            </a:r>
            <a:r>
              <a:rPr lang="cs-CZ" sz="2800" b="1" dirty="0" smtClean="0">
                <a:solidFill>
                  <a:schemeClr val="tx2"/>
                </a:solidFill>
                <a:latin typeface="+mn-lt"/>
              </a:rPr>
              <a:t>projektů – vždy je třeba sledovat cíl PO – </a:t>
            </a:r>
            <a:r>
              <a:rPr lang="cs-CZ" sz="2800" b="1" u="sng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zvýšení intenzity </a:t>
            </a:r>
            <a:r>
              <a:rPr lang="cs-CZ" sz="2800" b="1" u="sng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spolupráce institucí a komunit</a:t>
            </a:r>
            <a:endParaRPr lang="cs-CZ" sz="2800" b="1" u="sng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j-ea"/>
              <a:cs typeface="+mj-cs"/>
            </a:endParaRPr>
          </a:p>
          <a:p>
            <a:pPr algn="l">
              <a:spcBef>
                <a:spcPts val="1200"/>
              </a:spcBef>
            </a:pPr>
            <a:endParaRPr lang="cs-CZ" sz="300" dirty="0">
              <a:solidFill>
                <a:schemeClr val="tx2"/>
              </a:solidFill>
              <a:latin typeface="+mn-lt"/>
            </a:endParaRPr>
          </a:p>
          <a:p>
            <a:pPr algn="l">
              <a:spcBef>
                <a:spcPts val="1200"/>
              </a:spcBef>
            </a:pPr>
            <a:r>
              <a:rPr lang="cs-CZ" sz="2800" dirty="0">
                <a:solidFill>
                  <a:schemeClr val="tx2"/>
                </a:solidFill>
                <a:latin typeface="+mn-lt"/>
              </a:rPr>
              <a:t>V rámci projektu lze realizovat investiční aktivity </a:t>
            </a:r>
            <a:r>
              <a:rPr lang="cs-CZ" sz="2800" b="1" dirty="0">
                <a:solidFill>
                  <a:srgbClr val="FF0000"/>
                </a:solidFill>
                <a:latin typeface="+mn-lt"/>
              </a:rPr>
              <a:t>doprovodné</a:t>
            </a:r>
            <a:r>
              <a:rPr lang="cs-CZ" sz="2800" dirty="0">
                <a:solidFill>
                  <a:srgbClr val="FF0000"/>
                </a:solidFill>
                <a:latin typeface="+mn-lt"/>
              </a:rPr>
              <a:t> </a:t>
            </a:r>
            <a:r>
              <a:rPr lang="cs-CZ" sz="2800" dirty="0">
                <a:solidFill>
                  <a:schemeClr val="tx2"/>
                </a:solidFill>
                <a:latin typeface="+mn-lt"/>
              </a:rPr>
              <a:t>k jiným neinvestičním záměrům a nezbytné k realizaci cílů projektu.</a:t>
            </a:r>
          </a:p>
          <a:p>
            <a:pPr algn="l">
              <a:spcBef>
                <a:spcPts val="1200"/>
              </a:spcBef>
            </a:pPr>
            <a:endParaRPr lang="cs-CZ" dirty="0">
              <a:solidFill>
                <a:srgbClr val="FF0000"/>
              </a:solidFill>
              <a:latin typeface="+mn-lt"/>
            </a:endParaRPr>
          </a:p>
          <a:p>
            <a:pPr algn="l">
              <a:spcBef>
                <a:spcPts val="1200"/>
              </a:spcBef>
            </a:pPr>
            <a:r>
              <a:rPr lang="cs-CZ" sz="2800" dirty="0">
                <a:solidFill>
                  <a:schemeClr val="tx2"/>
                </a:solidFill>
                <a:latin typeface="+mn-lt"/>
              </a:rPr>
              <a:t>Investiční aktivity </a:t>
            </a:r>
            <a:r>
              <a:rPr lang="cs-CZ" sz="2800" u="sng" dirty="0">
                <a:solidFill>
                  <a:schemeClr val="tx2"/>
                </a:solidFill>
                <a:latin typeface="+mn-lt"/>
              </a:rPr>
              <a:t>nemohou</a:t>
            </a:r>
            <a:r>
              <a:rPr lang="cs-CZ" sz="2800" dirty="0">
                <a:solidFill>
                  <a:schemeClr val="tx2"/>
                </a:solidFill>
                <a:latin typeface="+mn-lt"/>
              </a:rPr>
              <a:t> být realizovány samostatně v rámci projektu. </a:t>
            </a:r>
          </a:p>
          <a:p>
            <a:pPr algn="l">
              <a:spcBef>
                <a:spcPts val="1200"/>
              </a:spcBef>
            </a:pPr>
            <a:endParaRPr lang="cs-CZ" dirty="0">
              <a:solidFill>
                <a:schemeClr val="tx2"/>
              </a:solidFill>
              <a:latin typeface="+mn-lt"/>
            </a:endParaRPr>
          </a:p>
          <a:p>
            <a:pPr algn="l">
              <a:spcBef>
                <a:spcPts val="1200"/>
              </a:spcBef>
            </a:pPr>
            <a:r>
              <a:rPr lang="cs-CZ" sz="2800" dirty="0">
                <a:solidFill>
                  <a:schemeClr val="tx2"/>
                </a:solidFill>
                <a:latin typeface="+mn-lt"/>
              </a:rPr>
              <a:t>	</a:t>
            </a:r>
            <a:r>
              <a:rPr lang="cs-CZ" sz="2800" dirty="0">
                <a:solidFill>
                  <a:srgbClr val="FF0000"/>
                </a:solidFill>
                <a:latin typeface="+mn-lt"/>
              </a:rPr>
              <a:t>kritérium 32 </a:t>
            </a:r>
            <a:r>
              <a:rPr lang="cs-CZ" sz="2800" b="1" dirty="0">
                <a:solidFill>
                  <a:srgbClr val="FF0000"/>
                </a:solidFill>
                <a:latin typeface="+mn-lt"/>
              </a:rPr>
              <a:t>kontroly přijatelnosti </a:t>
            </a:r>
            <a:r>
              <a:rPr lang="cs-CZ" sz="2800" dirty="0">
                <a:solidFill>
                  <a:schemeClr val="tx2"/>
                </a:solidFill>
                <a:latin typeface="+mn-lt"/>
              </a:rPr>
              <a:t>– hodnoceno </a:t>
            </a:r>
            <a:r>
              <a:rPr lang="cs-CZ" sz="2800" dirty="0" smtClean="0">
                <a:solidFill>
                  <a:schemeClr val="tx2"/>
                </a:solidFill>
                <a:latin typeface="+mn-lt"/>
              </a:rPr>
              <a:t>	externími </a:t>
            </a:r>
            <a:r>
              <a:rPr lang="cs-CZ" sz="2800" dirty="0">
                <a:solidFill>
                  <a:schemeClr val="tx2"/>
                </a:solidFill>
                <a:latin typeface="+mn-lt"/>
              </a:rPr>
              <a:t>experty!</a:t>
            </a:r>
          </a:p>
          <a:p>
            <a:pPr algn="l"/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>
          <a:xfrm>
            <a:off x="683569" y="6356350"/>
            <a:ext cx="7992888" cy="365125"/>
          </a:xfrm>
        </p:spPr>
        <p:txBody>
          <a:bodyPr/>
          <a:lstStyle/>
          <a:p>
            <a:r>
              <a:rPr lang="pl-PL" dirty="0" err="1" smtClean="0"/>
              <a:t>Interreg</a:t>
            </a:r>
            <a:r>
              <a:rPr lang="pl-PL" dirty="0" smtClean="0"/>
              <a:t> V-A </a:t>
            </a:r>
            <a:r>
              <a:rPr lang="pl-PL" dirty="0" err="1" smtClean="0"/>
              <a:t>Česká</a:t>
            </a:r>
            <a:r>
              <a:rPr lang="pl-PL" dirty="0" smtClean="0"/>
              <a:t> republika – Polsko   		   </a:t>
            </a:r>
            <a:r>
              <a:rPr lang="pl-PL" dirty="0" err="1" smtClean="0"/>
              <a:t>Společný</a:t>
            </a:r>
            <a:r>
              <a:rPr lang="pl-PL" dirty="0" smtClean="0"/>
              <a:t> </a:t>
            </a:r>
            <a:r>
              <a:rPr lang="pl-PL" dirty="0" err="1" smtClean="0"/>
              <a:t>sekretariát</a:t>
            </a:r>
            <a:r>
              <a:rPr lang="pl-PL" dirty="0" smtClean="0"/>
              <a:t>, </a:t>
            </a:r>
            <a:r>
              <a:rPr lang="pl-PL" dirty="0" err="1" smtClean="0"/>
              <a:t>Hálkova</a:t>
            </a:r>
            <a:r>
              <a:rPr lang="pl-PL" dirty="0" smtClean="0"/>
              <a:t> 2, Olomouc  </a:t>
            </a:r>
            <a:r>
              <a:rPr lang="pl-PL" b="1" dirty="0" smtClean="0"/>
              <a:t>www.cz-pl.eu    		</a:t>
            </a:r>
            <a:r>
              <a:rPr lang="pl-PL" b="1" dirty="0"/>
              <a:t> </a:t>
            </a:r>
            <a:r>
              <a:rPr lang="pl-PL" b="1" dirty="0" smtClean="0"/>
              <a:t>                                             </a:t>
            </a:r>
            <a:r>
              <a:rPr lang="pl-PL" dirty="0" smtClean="0"/>
              <a:t>email: js.olomouc@crr.cz </a:t>
            </a:r>
          </a:p>
        </p:txBody>
      </p:sp>
    </p:spTree>
    <p:extLst>
      <p:ext uri="{BB962C8B-B14F-4D97-AF65-F5344CB8AC3E}">
        <p14:creationId xmlns:p14="http://schemas.microsoft.com/office/powerpoint/2010/main" val="58196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11560" y="875891"/>
            <a:ext cx="7846640" cy="824917"/>
          </a:xfrm>
        </p:spPr>
        <p:txBody>
          <a:bodyPr/>
          <a:lstStyle/>
          <a:p>
            <a:pPr>
              <a:spcBef>
                <a:spcPts val="3000"/>
              </a:spcBef>
              <a:spcAft>
                <a:spcPts val="600"/>
              </a:spcAft>
            </a:pP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3400" b="1" u="sng" dirty="0" err="1" smtClean="0">
                <a:effectLst/>
              </a:rPr>
              <a:t>Prioritní</a:t>
            </a:r>
            <a:r>
              <a:rPr lang="pl-PL" altLang="pl-PL" sz="3400" b="1" u="sng" dirty="0" smtClean="0">
                <a:effectLst/>
              </a:rPr>
              <a:t> osa 4 – </a:t>
            </a:r>
            <a:r>
              <a:rPr lang="pl-PL" altLang="pl-PL" sz="3400" b="1" u="sng" dirty="0" err="1" smtClean="0">
                <a:effectLst/>
              </a:rPr>
              <a:t>zkušenosti</a:t>
            </a:r>
            <a:r>
              <a:rPr lang="pl-PL" altLang="pl-PL" sz="3400" b="1" u="sng" dirty="0" smtClean="0">
                <a:effectLst/>
              </a:rPr>
              <a:t/>
            </a:r>
            <a:br>
              <a:rPr lang="pl-PL" altLang="pl-PL" sz="3400" b="1" u="sng" dirty="0" smtClean="0">
                <a:effectLst/>
              </a:rPr>
            </a:br>
            <a:r>
              <a:rPr lang="pl-PL" altLang="pl-PL" sz="3400" b="1" u="sng" dirty="0">
                <a:effectLst/>
              </a:rPr>
              <a:t/>
            </a:r>
            <a:br>
              <a:rPr lang="pl-PL" altLang="pl-PL" sz="3400" b="1" u="sng" dirty="0">
                <a:effectLst/>
              </a:rPr>
            </a:br>
            <a:r>
              <a:rPr lang="pl-PL" altLang="pl-PL" sz="3400" b="1" u="sng" dirty="0" smtClean="0">
                <a:effectLst/>
              </a:rPr>
              <a:t/>
            </a:r>
            <a:br>
              <a:rPr lang="pl-PL" altLang="pl-PL" sz="3400" b="1" u="sng" dirty="0" smtClean="0">
                <a:effectLst/>
              </a:rPr>
            </a:br>
            <a:r>
              <a:rPr lang="pl-PL" altLang="pl-PL" sz="3400" b="1" u="sng" dirty="0">
                <a:effectLst/>
              </a:rPr>
              <a:t/>
            </a:r>
            <a:br>
              <a:rPr lang="pl-PL" altLang="pl-PL" sz="3400" b="1" u="sng" dirty="0">
                <a:effectLst/>
              </a:rPr>
            </a:br>
            <a:r>
              <a:rPr lang="pl-PL" altLang="pl-PL" sz="3400" b="1" u="sng" dirty="0" smtClean="0">
                <a:effectLst/>
              </a:rPr>
              <a:t/>
            </a:r>
            <a:br>
              <a:rPr lang="pl-PL" altLang="pl-PL" sz="3400" b="1" u="sng" dirty="0" smtClean="0">
                <a:effectLst/>
              </a:rPr>
            </a:br>
            <a:r>
              <a:rPr lang="pl-PL" altLang="pl-PL" sz="3400" b="1" u="sng" dirty="0">
                <a:effectLst/>
              </a:rPr>
              <a:t/>
            </a:r>
            <a:br>
              <a:rPr lang="pl-PL" altLang="pl-PL" sz="3400" b="1" u="sng" dirty="0">
                <a:effectLst/>
              </a:rPr>
            </a:br>
            <a:r>
              <a:rPr lang="pl-PL" altLang="pl-PL" sz="3400" b="1" u="sng" dirty="0" smtClean="0">
                <a:effectLst/>
              </a:rPr>
              <a:t/>
            </a:r>
            <a:br>
              <a:rPr lang="pl-PL" altLang="pl-PL" sz="3400" b="1" u="sng" dirty="0" smtClean="0">
                <a:effectLst/>
              </a:rPr>
            </a:br>
            <a:r>
              <a:rPr lang="pl-PL" altLang="pl-PL" sz="3400" b="1" u="sng" dirty="0" smtClean="0">
                <a:effectLst/>
              </a:rPr>
              <a:t/>
            </a:r>
            <a:br>
              <a:rPr lang="pl-PL" altLang="pl-PL" sz="3400" b="1" u="sng" dirty="0" smtClean="0">
                <a:effectLst/>
              </a:rPr>
            </a:br>
            <a:r>
              <a:rPr lang="pl-PL" altLang="pl-PL" sz="3400" b="1" u="sng" dirty="0" smtClean="0">
                <a:effectLst/>
              </a:rPr>
              <a:t> </a:t>
            </a: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1600" dirty="0" smtClean="0">
                <a:effectLst/>
              </a:rPr>
              <a:t/>
            </a:r>
            <a:br>
              <a:rPr lang="pl-PL" altLang="pl-PL" sz="1600" dirty="0" smtClean="0">
                <a:effectLst/>
              </a:rPr>
            </a:br>
            <a:r>
              <a:rPr lang="pl-PL" altLang="pl-PL" sz="3400" b="1" u="sng" dirty="0" err="1">
                <a:effectLst/>
              </a:rPr>
              <a:t>Prioritní</a:t>
            </a:r>
            <a:r>
              <a:rPr lang="pl-PL" altLang="pl-PL" sz="3400" b="1" u="sng" dirty="0">
                <a:effectLst/>
              </a:rPr>
              <a:t> osa </a:t>
            </a:r>
            <a:r>
              <a:rPr lang="pl-PL" altLang="pl-PL" sz="3400" b="1" u="sng" dirty="0" smtClean="0">
                <a:effectLst/>
              </a:rPr>
              <a:t>4 </a:t>
            </a:r>
            <a:r>
              <a:rPr lang="pl-PL" altLang="pl-PL" sz="3400" b="1" u="sng" dirty="0">
                <a:effectLst/>
              </a:rPr>
              <a:t>– </a:t>
            </a:r>
            <a:r>
              <a:rPr lang="pl-PL" altLang="pl-PL" sz="3400" b="1" u="sng" dirty="0" err="1">
                <a:effectLst/>
              </a:rPr>
              <a:t>zkušenosti</a:t>
            </a:r>
            <a:endParaRPr lang="pl-PL" sz="3400" b="1" u="sng" dirty="0">
              <a:effectLst/>
            </a:endParaRP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95536" y="1844824"/>
            <a:ext cx="8640960" cy="3888432"/>
          </a:xfrm>
        </p:spPr>
        <p:txBody>
          <a:bodyPr>
            <a:normAutofit lnSpcReduction="10000"/>
          </a:bodyPr>
          <a:lstStyle/>
          <a:p>
            <a:pPr algn="l"/>
            <a:r>
              <a:rPr lang="cs-CZ" sz="2800" b="1" dirty="0" smtClean="0">
                <a:solidFill>
                  <a:schemeClr val="tx2"/>
                </a:solidFill>
                <a:latin typeface="+mn-lt"/>
              </a:rPr>
              <a:t>Studie, </a:t>
            </a:r>
            <a:r>
              <a:rPr lang="cs-CZ" sz="2800" b="1" dirty="0" smtClean="0">
                <a:solidFill>
                  <a:schemeClr val="tx2"/>
                </a:solidFill>
                <a:latin typeface="+mn-lt"/>
              </a:rPr>
              <a:t>strategie, koncepce</a:t>
            </a:r>
            <a:r>
              <a:rPr lang="cs-CZ" sz="2800" b="1" dirty="0" smtClean="0">
                <a:solidFill>
                  <a:schemeClr val="tx2"/>
                </a:solidFill>
                <a:latin typeface="+mn-lt"/>
              </a:rPr>
              <a:t>, </a:t>
            </a:r>
            <a:r>
              <a:rPr lang="cs-CZ" sz="2800" b="1" dirty="0" smtClean="0">
                <a:solidFill>
                  <a:schemeClr val="tx2"/>
                </a:solidFill>
                <a:latin typeface="+mn-lt"/>
              </a:rPr>
              <a:t>analýzy</a:t>
            </a:r>
          </a:p>
          <a:p>
            <a:pPr algn="l">
              <a:spcBef>
                <a:spcPts val="1200"/>
              </a:spcBef>
            </a:pPr>
            <a:r>
              <a:rPr lang="cs-CZ" sz="2800" dirty="0" smtClean="0">
                <a:solidFill>
                  <a:schemeClr val="tx2"/>
                </a:solidFill>
                <a:latin typeface="+mn-lt"/>
              </a:rPr>
              <a:t>	a) </a:t>
            </a:r>
            <a:r>
              <a:rPr lang="cs-CZ" sz="2800" dirty="0" smtClean="0">
                <a:solidFill>
                  <a:schemeClr val="tx2"/>
                </a:solidFill>
                <a:latin typeface="+mn-lt"/>
              </a:rPr>
              <a:t>Závazek </a:t>
            </a:r>
            <a:r>
              <a:rPr lang="cs-CZ" sz="2800" dirty="0">
                <a:solidFill>
                  <a:schemeClr val="tx2"/>
                </a:solidFill>
                <a:latin typeface="+mn-lt"/>
              </a:rPr>
              <a:t>žadatele zajistit praktickou </a:t>
            </a:r>
            <a:r>
              <a:rPr lang="cs-CZ" sz="2800" dirty="0" smtClean="0">
                <a:solidFill>
                  <a:schemeClr val="tx2"/>
                </a:solidFill>
                <a:latin typeface="+mn-lt"/>
              </a:rPr>
              <a:t>	využitelnost výstupů - </a:t>
            </a:r>
            <a:r>
              <a:rPr lang="cs-CZ" sz="2800" dirty="0">
                <a:solidFill>
                  <a:schemeClr val="tx2"/>
                </a:solidFill>
                <a:latin typeface="+mn-lt"/>
              </a:rPr>
              <a:t>příloha č. 42,43,44 </a:t>
            </a:r>
            <a:r>
              <a:rPr lang="cs-CZ" sz="2800" dirty="0" smtClean="0">
                <a:solidFill>
                  <a:schemeClr val="tx2"/>
                </a:solidFill>
                <a:latin typeface="+mn-lt"/>
              </a:rPr>
              <a:t>PPŽ </a:t>
            </a:r>
            <a:r>
              <a:rPr lang="cs-CZ" sz="2800" b="1" dirty="0" smtClean="0">
                <a:solidFill>
                  <a:srgbClr val="FF0000"/>
                </a:solidFill>
                <a:latin typeface="+mn-lt"/>
              </a:rPr>
              <a:t>*</a:t>
            </a:r>
          </a:p>
          <a:p>
            <a:pPr algn="l">
              <a:spcBef>
                <a:spcPts val="1200"/>
              </a:spcBef>
            </a:pPr>
            <a:r>
              <a:rPr lang="cs-CZ" sz="2800" b="1" dirty="0">
                <a:solidFill>
                  <a:srgbClr val="FF0000"/>
                </a:solidFill>
                <a:latin typeface="+mn-lt"/>
              </a:rPr>
              <a:t>	</a:t>
            </a:r>
            <a:r>
              <a:rPr lang="cs-CZ" sz="2800" dirty="0">
                <a:solidFill>
                  <a:schemeClr val="tx2"/>
                </a:solidFill>
                <a:latin typeface="+mn-lt"/>
              </a:rPr>
              <a:t>b) </a:t>
            </a:r>
            <a:r>
              <a:rPr lang="cs-CZ" sz="2800" dirty="0" smtClean="0">
                <a:solidFill>
                  <a:schemeClr val="tx2"/>
                </a:solidFill>
                <a:latin typeface="+mn-lt"/>
              </a:rPr>
              <a:t>Potvrzení </a:t>
            </a:r>
            <a:r>
              <a:rPr lang="cs-CZ" sz="2800" dirty="0">
                <a:solidFill>
                  <a:schemeClr val="tx2"/>
                </a:solidFill>
                <a:latin typeface="+mn-lt"/>
              </a:rPr>
              <a:t>třetích subjektů, že mají o daný </a:t>
            </a:r>
            <a:r>
              <a:rPr lang="cs-CZ" sz="2800" dirty="0" smtClean="0">
                <a:solidFill>
                  <a:schemeClr val="tx2"/>
                </a:solidFill>
                <a:latin typeface="+mn-lt"/>
              </a:rPr>
              <a:t>	materiál zájem + </a:t>
            </a:r>
            <a:r>
              <a:rPr lang="cs-CZ" sz="2800" dirty="0">
                <a:solidFill>
                  <a:schemeClr val="tx2"/>
                </a:solidFill>
                <a:latin typeface="+mn-lt"/>
              </a:rPr>
              <a:t>způsob, jak </a:t>
            </a:r>
            <a:r>
              <a:rPr lang="cs-CZ" sz="2800" dirty="0" smtClean="0">
                <a:solidFill>
                  <a:schemeClr val="tx2"/>
                </a:solidFill>
                <a:latin typeface="+mn-lt"/>
              </a:rPr>
              <a:t>jej budou využívat </a:t>
            </a:r>
            <a:endParaRPr lang="cs-CZ" sz="2800" dirty="0">
              <a:solidFill>
                <a:schemeClr val="tx2"/>
              </a:solidFill>
              <a:latin typeface="+mn-lt"/>
            </a:endParaRPr>
          </a:p>
          <a:p>
            <a:pPr algn="l"/>
            <a:endParaRPr lang="cs-CZ" sz="2800" dirty="0" smtClean="0">
              <a:solidFill>
                <a:srgbClr val="FF0000"/>
              </a:solidFill>
              <a:latin typeface="+mn-lt"/>
            </a:endParaRPr>
          </a:p>
          <a:p>
            <a:pPr algn="l"/>
            <a:r>
              <a:rPr lang="cs-CZ" sz="2600" dirty="0">
                <a:solidFill>
                  <a:srgbClr val="FF0000"/>
                </a:solidFill>
              </a:rPr>
              <a:t>kritérium </a:t>
            </a:r>
            <a:r>
              <a:rPr lang="cs-CZ" sz="2600" dirty="0" smtClean="0">
                <a:solidFill>
                  <a:srgbClr val="FF0000"/>
                </a:solidFill>
              </a:rPr>
              <a:t>30 a 31 </a:t>
            </a:r>
            <a:r>
              <a:rPr lang="cs-CZ" sz="2600" dirty="0">
                <a:solidFill>
                  <a:srgbClr val="FF0000"/>
                </a:solidFill>
              </a:rPr>
              <a:t>kontroly </a:t>
            </a:r>
            <a:r>
              <a:rPr lang="cs-CZ" sz="2600" dirty="0" smtClean="0">
                <a:solidFill>
                  <a:srgbClr val="FF0000"/>
                </a:solidFill>
              </a:rPr>
              <a:t>přijatelnosti </a:t>
            </a:r>
            <a:r>
              <a:rPr lang="cs-CZ" sz="2800" dirty="0" smtClean="0">
                <a:solidFill>
                  <a:schemeClr val="tx2"/>
                </a:solidFill>
                <a:latin typeface="+mn-lt"/>
              </a:rPr>
              <a:t>– </a:t>
            </a:r>
            <a:r>
              <a:rPr lang="cs-CZ" sz="2600" dirty="0">
                <a:solidFill>
                  <a:schemeClr val="tx2"/>
                </a:solidFill>
                <a:latin typeface="+mn-lt"/>
              </a:rPr>
              <a:t>hodnoceno externími experty!</a:t>
            </a:r>
            <a:endParaRPr lang="cs-CZ" sz="26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>
          <a:xfrm>
            <a:off x="683569" y="6356350"/>
            <a:ext cx="7992888" cy="365125"/>
          </a:xfrm>
        </p:spPr>
        <p:txBody>
          <a:bodyPr/>
          <a:lstStyle/>
          <a:p>
            <a:r>
              <a:rPr lang="pl-PL" dirty="0" err="1" smtClean="0"/>
              <a:t>Interreg</a:t>
            </a:r>
            <a:r>
              <a:rPr lang="pl-PL" dirty="0" smtClean="0"/>
              <a:t> V-A </a:t>
            </a:r>
            <a:r>
              <a:rPr lang="pl-PL" dirty="0" err="1" smtClean="0"/>
              <a:t>Česká</a:t>
            </a:r>
            <a:r>
              <a:rPr lang="pl-PL" dirty="0" smtClean="0"/>
              <a:t> republika – Polsko   		   </a:t>
            </a:r>
            <a:r>
              <a:rPr lang="pl-PL" dirty="0" err="1" smtClean="0"/>
              <a:t>Společný</a:t>
            </a:r>
            <a:r>
              <a:rPr lang="pl-PL" dirty="0" smtClean="0"/>
              <a:t> </a:t>
            </a:r>
            <a:r>
              <a:rPr lang="pl-PL" dirty="0" err="1" smtClean="0"/>
              <a:t>sekretariát</a:t>
            </a:r>
            <a:r>
              <a:rPr lang="pl-PL" dirty="0" smtClean="0"/>
              <a:t>, </a:t>
            </a:r>
            <a:r>
              <a:rPr lang="pl-PL" dirty="0" err="1" smtClean="0"/>
              <a:t>Hálkova</a:t>
            </a:r>
            <a:r>
              <a:rPr lang="pl-PL" dirty="0" smtClean="0"/>
              <a:t> 2, Olomouc  </a:t>
            </a:r>
            <a:r>
              <a:rPr lang="pl-PL" b="1" dirty="0" smtClean="0"/>
              <a:t>www.cz-pl.eu    		</a:t>
            </a:r>
            <a:r>
              <a:rPr lang="pl-PL" b="1" dirty="0"/>
              <a:t> </a:t>
            </a:r>
            <a:r>
              <a:rPr lang="pl-PL" b="1" dirty="0" smtClean="0"/>
              <a:t>                                             </a:t>
            </a:r>
            <a:r>
              <a:rPr lang="pl-PL" dirty="0" smtClean="0"/>
              <a:t>email: js.olomouc@crr.cz </a:t>
            </a:r>
          </a:p>
        </p:txBody>
      </p:sp>
    </p:spTree>
    <p:extLst>
      <p:ext uri="{BB962C8B-B14F-4D97-AF65-F5344CB8AC3E}">
        <p14:creationId xmlns:p14="http://schemas.microsoft.com/office/powerpoint/2010/main" val="185365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11560" y="609601"/>
            <a:ext cx="7846640" cy="875183"/>
          </a:xfrm>
        </p:spPr>
        <p:txBody>
          <a:bodyPr/>
          <a:lstStyle/>
          <a:p>
            <a:pPr>
              <a:spcBef>
                <a:spcPts val="3000"/>
              </a:spcBef>
              <a:spcAft>
                <a:spcPts val="600"/>
              </a:spcAft>
            </a:pP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3400" b="1" u="sng" dirty="0" err="1" smtClean="0">
                <a:effectLst/>
              </a:rPr>
              <a:t>Prioritní</a:t>
            </a:r>
            <a:r>
              <a:rPr lang="pl-PL" altLang="pl-PL" sz="3400" b="1" u="sng" dirty="0" smtClean="0">
                <a:effectLst/>
              </a:rPr>
              <a:t> osa 4 – </a:t>
            </a:r>
            <a:r>
              <a:rPr lang="pl-PL" altLang="pl-PL" sz="3400" b="1" u="sng" dirty="0" err="1" smtClean="0">
                <a:effectLst/>
              </a:rPr>
              <a:t>zkušenosti</a:t>
            </a:r>
            <a:r>
              <a:rPr lang="pl-PL" altLang="pl-PL" sz="3400" b="1" u="sng" dirty="0" smtClean="0">
                <a:effectLst/>
              </a:rPr>
              <a:t/>
            </a:r>
            <a:br>
              <a:rPr lang="pl-PL" altLang="pl-PL" sz="3400" b="1" u="sng" dirty="0" smtClean="0">
                <a:effectLst/>
              </a:rPr>
            </a:br>
            <a:r>
              <a:rPr lang="pl-PL" altLang="pl-PL" sz="3400" b="1" u="sng" dirty="0">
                <a:effectLst/>
              </a:rPr>
              <a:t/>
            </a:r>
            <a:br>
              <a:rPr lang="pl-PL" altLang="pl-PL" sz="3400" b="1" u="sng" dirty="0">
                <a:effectLst/>
              </a:rPr>
            </a:br>
            <a:r>
              <a:rPr lang="pl-PL" altLang="pl-PL" sz="3400" b="1" u="sng" dirty="0" smtClean="0">
                <a:effectLst/>
              </a:rPr>
              <a:t/>
            </a:r>
            <a:br>
              <a:rPr lang="pl-PL" altLang="pl-PL" sz="3400" b="1" u="sng" dirty="0" smtClean="0">
                <a:effectLst/>
              </a:rPr>
            </a:br>
            <a:r>
              <a:rPr lang="pl-PL" altLang="pl-PL" sz="3400" b="1" u="sng" dirty="0">
                <a:effectLst/>
              </a:rPr>
              <a:t/>
            </a:r>
            <a:br>
              <a:rPr lang="pl-PL" altLang="pl-PL" sz="3400" b="1" u="sng" dirty="0">
                <a:effectLst/>
              </a:rPr>
            </a:br>
            <a:r>
              <a:rPr lang="pl-PL" altLang="pl-PL" sz="3400" b="1" u="sng" dirty="0" smtClean="0">
                <a:effectLst/>
              </a:rPr>
              <a:t/>
            </a:r>
            <a:br>
              <a:rPr lang="pl-PL" altLang="pl-PL" sz="3400" b="1" u="sng" dirty="0" smtClean="0">
                <a:effectLst/>
              </a:rPr>
            </a:br>
            <a:r>
              <a:rPr lang="pl-PL" altLang="pl-PL" sz="3400" b="1" u="sng" dirty="0">
                <a:effectLst/>
              </a:rPr>
              <a:t/>
            </a:r>
            <a:br>
              <a:rPr lang="pl-PL" altLang="pl-PL" sz="3400" b="1" u="sng" dirty="0">
                <a:effectLst/>
              </a:rPr>
            </a:br>
            <a:r>
              <a:rPr lang="pl-PL" altLang="pl-PL" sz="3400" b="1" u="sng" dirty="0" smtClean="0">
                <a:effectLst/>
              </a:rPr>
              <a:t/>
            </a:r>
            <a:br>
              <a:rPr lang="pl-PL" altLang="pl-PL" sz="3400" b="1" u="sng" dirty="0" smtClean="0">
                <a:effectLst/>
              </a:rPr>
            </a:br>
            <a:r>
              <a:rPr lang="pl-PL" altLang="pl-PL" sz="3400" b="1" u="sng" dirty="0" smtClean="0">
                <a:effectLst/>
              </a:rPr>
              <a:t/>
            </a:r>
            <a:br>
              <a:rPr lang="pl-PL" altLang="pl-PL" sz="3400" b="1" u="sng" dirty="0" smtClean="0">
                <a:effectLst/>
              </a:rPr>
            </a:br>
            <a:r>
              <a:rPr lang="pl-PL" altLang="pl-PL" sz="3400" b="1" u="sng" dirty="0" smtClean="0">
                <a:effectLst/>
              </a:rPr>
              <a:t> </a:t>
            </a: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1600" dirty="0" smtClean="0">
                <a:effectLst/>
              </a:rPr>
              <a:t/>
            </a:r>
            <a:br>
              <a:rPr lang="pl-PL" altLang="pl-PL" sz="1600" dirty="0" smtClean="0">
                <a:effectLst/>
              </a:rPr>
            </a:br>
            <a:r>
              <a:rPr lang="pl-PL" altLang="pl-PL" sz="3400" b="1" u="sng" dirty="0" err="1">
                <a:effectLst/>
              </a:rPr>
              <a:t>Prioritní</a:t>
            </a:r>
            <a:r>
              <a:rPr lang="pl-PL" altLang="pl-PL" sz="3400" b="1" u="sng" dirty="0">
                <a:effectLst/>
              </a:rPr>
              <a:t> osa </a:t>
            </a:r>
            <a:r>
              <a:rPr lang="pl-PL" altLang="pl-PL" sz="3400" b="1" u="sng" dirty="0" smtClean="0">
                <a:effectLst/>
              </a:rPr>
              <a:t>3 </a:t>
            </a:r>
            <a:r>
              <a:rPr lang="pl-PL" altLang="pl-PL" sz="3400" b="1" u="sng" dirty="0">
                <a:effectLst/>
              </a:rPr>
              <a:t>– </a:t>
            </a:r>
            <a:r>
              <a:rPr lang="pl-PL" altLang="pl-PL" sz="3400" b="1" u="sng" dirty="0" err="1">
                <a:effectLst/>
              </a:rPr>
              <a:t>zkušenosti</a:t>
            </a:r>
            <a:endParaRPr lang="pl-PL" sz="3400" b="1" u="sng" dirty="0">
              <a:effectLst/>
            </a:endParaRP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39552" y="1556792"/>
            <a:ext cx="8352928" cy="4752528"/>
          </a:xfrm>
        </p:spPr>
        <p:txBody>
          <a:bodyPr>
            <a:normAutofit fontScale="85000" lnSpcReduction="10000"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tx2"/>
                </a:solidFill>
                <a:latin typeface="+mn-lt"/>
              </a:rPr>
              <a:t>řešení v konkrétní oblasti (nikoli obecná témata) reagující na konkrétní potřeby na přeshraničním trhu práce (zdravotní sestry)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tx2"/>
                </a:solidFill>
                <a:latin typeface="+mn-lt"/>
              </a:rPr>
              <a:t>investice vč. vybavení omezeny na max. 50 % a musí být bezprostředně spojené se vzdělávacími aktivitami v rámci projektu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tx2"/>
                </a:solidFill>
                <a:latin typeface="+mn-lt"/>
              </a:rPr>
              <a:t>zaměření na stávající studenty - </a:t>
            </a:r>
            <a:r>
              <a:rPr lang="cs-CZ" sz="2800" u="sng" dirty="0" smtClean="0">
                <a:solidFill>
                  <a:schemeClr val="tx2"/>
                </a:solidFill>
                <a:latin typeface="+mn-lt"/>
              </a:rPr>
              <a:t>budoucí absolventy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tx2"/>
                </a:solidFill>
                <a:latin typeface="+mn-lt"/>
              </a:rPr>
              <a:t>účastník </a:t>
            </a:r>
            <a:r>
              <a:rPr lang="cs-CZ" sz="2800" dirty="0">
                <a:solidFill>
                  <a:schemeClr val="tx2"/>
                </a:solidFill>
                <a:latin typeface="+mn-lt"/>
              </a:rPr>
              <a:t>školení v rámci projektu může být počítán pouze jednou</a:t>
            </a:r>
            <a:r>
              <a:rPr lang="cs-CZ" sz="2800" dirty="0" smtClean="0">
                <a:solidFill>
                  <a:schemeClr val="tx2"/>
                </a:solidFill>
                <a:latin typeface="+mn-lt"/>
              </a:rPr>
              <a:t>, i když se účastní více seminářů/školení</a:t>
            </a:r>
            <a:r>
              <a:rPr lang="cs-CZ" sz="2800" dirty="0" smtClean="0"/>
              <a:t> </a:t>
            </a:r>
            <a:endParaRPr lang="cs-CZ" sz="2800" u="sng" dirty="0" smtClean="0">
              <a:solidFill>
                <a:schemeClr val="tx2"/>
              </a:solidFill>
              <a:latin typeface="+mn-lt"/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tx2"/>
                </a:solidFill>
                <a:latin typeface="+mn-lt"/>
              </a:rPr>
              <a:t>první čtyři strategická kritéria kvality – dobrý popis problému a jeho řešení vč. popisu ukazatelů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FF0000"/>
                </a:solidFill>
                <a:latin typeface="+mn-lt"/>
              </a:rPr>
              <a:t>NE</a:t>
            </a:r>
            <a:r>
              <a:rPr lang="cs-CZ" sz="2800" dirty="0" smtClean="0">
                <a:solidFill>
                  <a:schemeClr val="tx2"/>
                </a:solidFill>
                <a:latin typeface="+mn-lt"/>
              </a:rPr>
              <a:t> celoživotní učení, „setkávání/poznávání“, angličtina</a:t>
            </a:r>
            <a:endParaRPr lang="cs-CZ" sz="2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>
          <a:xfrm>
            <a:off x="683569" y="6356350"/>
            <a:ext cx="7992888" cy="365125"/>
          </a:xfrm>
        </p:spPr>
        <p:txBody>
          <a:bodyPr/>
          <a:lstStyle/>
          <a:p>
            <a:r>
              <a:rPr lang="pl-PL" dirty="0" err="1" smtClean="0"/>
              <a:t>Interreg</a:t>
            </a:r>
            <a:r>
              <a:rPr lang="pl-PL" dirty="0" smtClean="0"/>
              <a:t> V-A </a:t>
            </a:r>
            <a:r>
              <a:rPr lang="pl-PL" dirty="0" err="1" smtClean="0"/>
              <a:t>Česká</a:t>
            </a:r>
            <a:r>
              <a:rPr lang="pl-PL" dirty="0" smtClean="0"/>
              <a:t> republika – Polsko   		   </a:t>
            </a:r>
            <a:r>
              <a:rPr lang="pl-PL" dirty="0" err="1" smtClean="0"/>
              <a:t>Společný</a:t>
            </a:r>
            <a:r>
              <a:rPr lang="pl-PL" dirty="0" smtClean="0"/>
              <a:t> </a:t>
            </a:r>
            <a:r>
              <a:rPr lang="pl-PL" dirty="0" err="1" smtClean="0"/>
              <a:t>sekretariát</a:t>
            </a:r>
            <a:r>
              <a:rPr lang="pl-PL" dirty="0" smtClean="0"/>
              <a:t>, </a:t>
            </a:r>
            <a:r>
              <a:rPr lang="pl-PL" dirty="0" err="1" smtClean="0"/>
              <a:t>Hálkova</a:t>
            </a:r>
            <a:r>
              <a:rPr lang="pl-PL" dirty="0" smtClean="0"/>
              <a:t> 2, Olomouc  </a:t>
            </a:r>
            <a:r>
              <a:rPr lang="pl-PL" b="1" dirty="0" smtClean="0"/>
              <a:t>www.cz-pl.eu    		</a:t>
            </a:r>
            <a:r>
              <a:rPr lang="pl-PL" b="1" dirty="0"/>
              <a:t> </a:t>
            </a:r>
            <a:r>
              <a:rPr lang="pl-PL" b="1" dirty="0" smtClean="0"/>
              <a:t>                                             </a:t>
            </a:r>
            <a:r>
              <a:rPr lang="pl-PL" dirty="0" smtClean="0"/>
              <a:t>email: js.olomouc@crr.cz </a:t>
            </a:r>
          </a:p>
        </p:txBody>
      </p:sp>
    </p:spTree>
    <p:extLst>
      <p:ext uri="{BB962C8B-B14F-4D97-AF65-F5344CB8AC3E}">
        <p14:creationId xmlns:p14="http://schemas.microsoft.com/office/powerpoint/2010/main" val="142266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11560" y="609601"/>
            <a:ext cx="7846640" cy="875183"/>
          </a:xfrm>
        </p:spPr>
        <p:txBody>
          <a:bodyPr/>
          <a:lstStyle/>
          <a:p>
            <a:pPr>
              <a:spcBef>
                <a:spcPts val="3000"/>
              </a:spcBef>
              <a:spcAft>
                <a:spcPts val="600"/>
              </a:spcAft>
            </a:pP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3400" b="1" u="sng" dirty="0" err="1" smtClean="0">
                <a:effectLst/>
              </a:rPr>
              <a:t>Prioritní</a:t>
            </a:r>
            <a:r>
              <a:rPr lang="pl-PL" altLang="pl-PL" sz="3400" b="1" u="sng" dirty="0" smtClean="0">
                <a:effectLst/>
              </a:rPr>
              <a:t> osa 4 – </a:t>
            </a:r>
            <a:r>
              <a:rPr lang="pl-PL" altLang="pl-PL" sz="3400" b="1" u="sng" dirty="0" err="1" smtClean="0">
                <a:effectLst/>
              </a:rPr>
              <a:t>zkušenosti</a:t>
            </a:r>
            <a:r>
              <a:rPr lang="pl-PL" altLang="pl-PL" sz="3400" b="1" u="sng" dirty="0" smtClean="0">
                <a:effectLst/>
              </a:rPr>
              <a:t/>
            </a:r>
            <a:br>
              <a:rPr lang="pl-PL" altLang="pl-PL" sz="3400" b="1" u="sng" dirty="0" smtClean="0">
                <a:effectLst/>
              </a:rPr>
            </a:br>
            <a:r>
              <a:rPr lang="pl-PL" altLang="pl-PL" sz="3400" b="1" u="sng" dirty="0">
                <a:effectLst/>
              </a:rPr>
              <a:t/>
            </a:r>
            <a:br>
              <a:rPr lang="pl-PL" altLang="pl-PL" sz="3400" b="1" u="sng" dirty="0">
                <a:effectLst/>
              </a:rPr>
            </a:br>
            <a:r>
              <a:rPr lang="pl-PL" altLang="pl-PL" sz="3400" b="1" u="sng" dirty="0" smtClean="0">
                <a:effectLst/>
              </a:rPr>
              <a:t/>
            </a:r>
            <a:br>
              <a:rPr lang="pl-PL" altLang="pl-PL" sz="3400" b="1" u="sng" dirty="0" smtClean="0">
                <a:effectLst/>
              </a:rPr>
            </a:br>
            <a:r>
              <a:rPr lang="pl-PL" altLang="pl-PL" sz="3400" b="1" u="sng" dirty="0">
                <a:effectLst/>
              </a:rPr>
              <a:t/>
            </a:r>
            <a:br>
              <a:rPr lang="pl-PL" altLang="pl-PL" sz="3400" b="1" u="sng" dirty="0">
                <a:effectLst/>
              </a:rPr>
            </a:br>
            <a:r>
              <a:rPr lang="pl-PL" altLang="pl-PL" sz="3400" b="1" u="sng" dirty="0" smtClean="0">
                <a:effectLst/>
              </a:rPr>
              <a:t/>
            </a:r>
            <a:br>
              <a:rPr lang="pl-PL" altLang="pl-PL" sz="3400" b="1" u="sng" dirty="0" smtClean="0">
                <a:effectLst/>
              </a:rPr>
            </a:br>
            <a:r>
              <a:rPr lang="pl-PL" altLang="pl-PL" sz="3400" b="1" u="sng" dirty="0">
                <a:effectLst/>
              </a:rPr>
              <a:t/>
            </a:r>
            <a:br>
              <a:rPr lang="pl-PL" altLang="pl-PL" sz="3400" b="1" u="sng" dirty="0">
                <a:effectLst/>
              </a:rPr>
            </a:br>
            <a:r>
              <a:rPr lang="pl-PL" altLang="pl-PL" sz="3400" b="1" u="sng" dirty="0" smtClean="0">
                <a:effectLst/>
              </a:rPr>
              <a:t/>
            </a:r>
            <a:br>
              <a:rPr lang="pl-PL" altLang="pl-PL" sz="3400" b="1" u="sng" dirty="0" smtClean="0">
                <a:effectLst/>
              </a:rPr>
            </a:br>
            <a:r>
              <a:rPr lang="pl-PL" altLang="pl-PL" sz="3400" b="1" u="sng" dirty="0" smtClean="0">
                <a:effectLst/>
              </a:rPr>
              <a:t/>
            </a:r>
            <a:br>
              <a:rPr lang="pl-PL" altLang="pl-PL" sz="3400" b="1" u="sng" dirty="0" smtClean="0">
                <a:effectLst/>
              </a:rPr>
            </a:br>
            <a:r>
              <a:rPr lang="pl-PL" altLang="pl-PL" sz="3400" b="1" u="sng" dirty="0" smtClean="0">
                <a:effectLst/>
              </a:rPr>
              <a:t> </a:t>
            </a: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1600" dirty="0" smtClean="0">
                <a:effectLst/>
              </a:rPr>
              <a:t/>
            </a:r>
            <a:br>
              <a:rPr lang="pl-PL" altLang="pl-PL" sz="1600" dirty="0" smtClean="0">
                <a:effectLst/>
              </a:rPr>
            </a:br>
            <a:r>
              <a:rPr lang="pl-PL" altLang="pl-PL" sz="3400" b="1" u="sng" dirty="0" err="1">
                <a:effectLst/>
              </a:rPr>
              <a:t>Prioritní</a:t>
            </a:r>
            <a:r>
              <a:rPr lang="pl-PL" altLang="pl-PL" sz="3400" b="1" u="sng" dirty="0">
                <a:effectLst/>
              </a:rPr>
              <a:t> osa </a:t>
            </a:r>
            <a:r>
              <a:rPr lang="pl-PL" altLang="pl-PL" sz="3400" b="1" u="sng" dirty="0" smtClean="0">
                <a:effectLst/>
              </a:rPr>
              <a:t>2 </a:t>
            </a:r>
            <a:r>
              <a:rPr lang="pl-PL" altLang="pl-PL" sz="3400" b="1" u="sng" dirty="0">
                <a:effectLst/>
              </a:rPr>
              <a:t>– </a:t>
            </a:r>
            <a:r>
              <a:rPr lang="pl-PL" altLang="pl-PL" sz="3400" b="1" u="sng" dirty="0" err="1">
                <a:effectLst/>
              </a:rPr>
              <a:t>zkušenosti</a:t>
            </a:r>
            <a:endParaRPr lang="pl-PL" sz="3400" b="1" u="sng" dirty="0">
              <a:effectLst/>
            </a:endParaRP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39552" y="1556792"/>
            <a:ext cx="8208912" cy="4608512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90000"/>
              </a:lnSpc>
              <a:buFont typeface="Arial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  <a:latin typeface="+mn-lt"/>
              </a:rPr>
              <a:t>2 </a:t>
            </a:r>
            <a:r>
              <a:rPr lang="cs-CZ" dirty="0">
                <a:solidFill>
                  <a:schemeClr val="tx2"/>
                </a:solidFill>
                <a:latin typeface="+mn-lt"/>
              </a:rPr>
              <a:t>části projektu, která by jedna bez druhé nemohla plnohodnotně fungovat (ne „zrcadlové“ projekty)</a:t>
            </a:r>
          </a:p>
          <a:p>
            <a:pPr marL="342900" indent="-342900" algn="l">
              <a:lnSpc>
                <a:spcPct val="90000"/>
              </a:lnSpc>
              <a:buFont typeface="Arial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  <a:latin typeface="+mn-lt"/>
              </a:rPr>
              <a:t>společné </a:t>
            </a:r>
            <a:r>
              <a:rPr lang="cs-CZ" dirty="0">
                <a:solidFill>
                  <a:schemeClr val="tx2"/>
                </a:solidFill>
                <a:latin typeface="+mn-lt"/>
              </a:rPr>
              <a:t>téma, </a:t>
            </a:r>
            <a:r>
              <a:rPr lang="cs-CZ" dirty="0" smtClean="0">
                <a:solidFill>
                  <a:schemeClr val="tx2"/>
                </a:solidFill>
                <a:latin typeface="+mn-lt"/>
              </a:rPr>
              <a:t>myšlenka</a:t>
            </a:r>
          </a:p>
          <a:p>
            <a:pPr marL="342900" indent="-342900" algn="l">
              <a:lnSpc>
                <a:spcPct val="90000"/>
              </a:lnSpc>
              <a:buFont typeface="Arial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  <a:latin typeface="+mn-lt"/>
              </a:rPr>
              <a:t>rekonstrukce, revitalizace – nová </a:t>
            </a:r>
            <a:r>
              <a:rPr lang="cs-CZ" dirty="0" err="1" smtClean="0">
                <a:solidFill>
                  <a:schemeClr val="tx2"/>
                </a:solidFill>
                <a:latin typeface="+mn-lt"/>
              </a:rPr>
              <a:t>infr</a:t>
            </a:r>
            <a:r>
              <a:rPr lang="cs-CZ" dirty="0" smtClean="0">
                <a:solidFill>
                  <a:schemeClr val="tx2"/>
                </a:solidFill>
                <a:latin typeface="+mn-lt"/>
              </a:rPr>
              <a:t>. omezená</a:t>
            </a:r>
          </a:p>
          <a:p>
            <a:pPr marL="342900" indent="-342900" algn="l">
              <a:lnSpc>
                <a:spcPct val="90000"/>
              </a:lnSpc>
              <a:buFont typeface="Arial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  <a:latin typeface="+mn-lt"/>
              </a:rPr>
              <a:t>infrastrukturu není třeba doplňovat měkkými aktivitami</a:t>
            </a:r>
          </a:p>
          <a:p>
            <a:pPr marL="342900" indent="-342900" algn="l">
              <a:lnSpc>
                <a:spcPct val="90000"/>
              </a:lnSpc>
              <a:buFont typeface="Arial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  <a:latin typeface="+mn-lt"/>
              </a:rPr>
              <a:t>ukazatel výstupu – zvýšení očekávaného počtu návštěvníků rok po ukončení projektu! </a:t>
            </a:r>
          </a:p>
          <a:p>
            <a:pPr marL="342900" indent="-342900" algn="l">
              <a:lnSpc>
                <a:spcPct val="90000"/>
              </a:lnSpc>
              <a:buFont typeface="Arial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  <a:latin typeface="+mn-lt"/>
              </a:rPr>
              <a:t>cyklotrasy pouze s vyloučením automobilové dopravy</a:t>
            </a:r>
            <a:endParaRPr lang="cs-CZ" dirty="0">
              <a:solidFill>
                <a:schemeClr val="tx2"/>
              </a:solidFill>
              <a:latin typeface="+mn-lt"/>
            </a:endParaRPr>
          </a:p>
          <a:p>
            <a:pPr marL="342900" indent="-342900" algn="l">
              <a:lnSpc>
                <a:spcPct val="90000"/>
              </a:lnSpc>
              <a:buFont typeface="Arial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  <a:latin typeface="+mn-lt"/>
              </a:rPr>
              <a:t>projekty s více partnery často skončily již na přijatelnosti </a:t>
            </a:r>
          </a:p>
          <a:p>
            <a:pPr marL="342900" indent="-342900" algn="l">
              <a:lnSpc>
                <a:spcPct val="90000"/>
              </a:lnSpc>
              <a:buFont typeface="Arial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  <a:latin typeface="+mn-lt"/>
              </a:rPr>
              <a:t>sakrální </a:t>
            </a:r>
            <a:r>
              <a:rPr lang="cs-CZ" dirty="0">
                <a:solidFill>
                  <a:schemeClr val="tx2"/>
                </a:solidFill>
                <a:latin typeface="+mn-lt"/>
              </a:rPr>
              <a:t>turistika </a:t>
            </a:r>
            <a:r>
              <a:rPr lang="cs-CZ" dirty="0" smtClean="0">
                <a:solidFill>
                  <a:schemeClr val="tx2"/>
                </a:solidFill>
                <a:latin typeface="+mn-lt"/>
              </a:rPr>
              <a:t>s ohledem na ukazatel výsledku – </a:t>
            </a:r>
            <a:r>
              <a:rPr lang="cs-CZ" dirty="0" smtClean="0">
                <a:solidFill>
                  <a:srgbClr val="FF0000"/>
                </a:solidFill>
                <a:latin typeface="+mn-lt"/>
              </a:rPr>
              <a:t>zvýšení návštěvnosti hromadných ubytovacích zařízení </a:t>
            </a:r>
            <a:r>
              <a:rPr lang="cs-CZ" dirty="0" smtClean="0">
                <a:solidFill>
                  <a:schemeClr val="tx2"/>
                </a:solidFill>
                <a:latin typeface="+mn-lt"/>
              </a:rPr>
              <a:t>-v proběhlé výzvě neuspěla</a:t>
            </a:r>
            <a:endParaRPr lang="cs-CZ" dirty="0">
              <a:solidFill>
                <a:schemeClr val="tx2"/>
              </a:solidFill>
              <a:latin typeface="+mn-lt"/>
            </a:endParaRPr>
          </a:p>
          <a:p>
            <a:pPr marL="342900" indent="-342900" algn="l"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>
          <a:xfrm>
            <a:off x="683569" y="6356350"/>
            <a:ext cx="7992888" cy="365125"/>
          </a:xfrm>
        </p:spPr>
        <p:txBody>
          <a:bodyPr/>
          <a:lstStyle/>
          <a:p>
            <a:r>
              <a:rPr lang="pl-PL" dirty="0" err="1" smtClean="0"/>
              <a:t>Interreg</a:t>
            </a:r>
            <a:r>
              <a:rPr lang="pl-PL" dirty="0" smtClean="0"/>
              <a:t> V-A </a:t>
            </a:r>
            <a:r>
              <a:rPr lang="pl-PL" dirty="0" err="1" smtClean="0"/>
              <a:t>Česká</a:t>
            </a:r>
            <a:r>
              <a:rPr lang="pl-PL" dirty="0" smtClean="0"/>
              <a:t> republika – Polsko   		   </a:t>
            </a:r>
            <a:r>
              <a:rPr lang="pl-PL" dirty="0" err="1" smtClean="0"/>
              <a:t>Společný</a:t>
            </a:r>
            <a:r>
              <a:rPr lang="pl-PL" dirty="0" smtClean="0"/>
              <a:t> </a:t>
            </a:r>
            <a:r>
              <a:rPr lang="pl-PL" dirty="0" err="1" smtClean="0"/>
              <a:t>sekretariát</a:t>
            </a:r>
            <a:r>
              <a:rPr lang="pl-PL" dirty="0" smtClean="0"/>
              <a:t>, </a:t>
            </a:r>
            <a:r>
              <a:rPr lang="pl-PL" dirty="0" err="1" smtClean="0"/>
              <a:t>Hálkova</a:t>
            </a:r>
            <a:r>
              <a:rPr lang="pl-PL" dirty="0" smtClean="0"/>
              <a:t> 2, Olomouc  </a:t>
            </a:r>
            <a:r>
              <a:rPr lang="pl-PL" b="1" dirty="0" smtClean="0"/>
              <a:t>www.cz-pl.eu    		</a:t>
            </a:r>
            <a:r>
              <a:rPr lang="pl-PL" b="1" dirty="0"/>
              <a:t> </a:t>
            </a:r>
            <a:r>
              <a:rPr lang="pl-PL" b="1" dirty="0" smtClean="0"/>
              <a:t>                                             </a:t>
            </a:r>
            <a:r>
              <a:rPr lang="pl-PL" dirty="0" smtClean="0"/>
              <a:t>email: js.olomouc@crr.cz </a:t>
            </a:r>
          </a:p>
        </p:txBody>
      </p:sp>
    </p:spTree>
    <p:extLst>
      <p:ext uri="{BB962C8B-B14F-4D97-AF65-F5344CB8AC3E}">
        <p14:creationId xmlns:p14="http://schemas.microsoft.com/office/powerpoint/2010/main" val="343816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3177</TotalTime>
  <Words>453</Words>
  <Application>Microsoft Office PowerPoint</Application>
  <PresentationFormat>Předvádění na obrazovce (4:3)</PresentationFormat>
  <Paragraphs>87</Paragraphs>
  <Slides>9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Exekutivní</vt:lpstr>
      <vt:lpstr>                     </vt:lpstr>
      <vt:lpstr>             Prioritní osa 3/Oś priorytetowa 3  1. výzva – 2,5 mil €, do 29. 2. 2016, 23 žádostí 1. nabór – 2,5 mil €, do 29. 2. 2016, 23 wnioski  kontrolu přijatelnosti splnilo 7 projektů (!) kontrolę kwalifikowalności spełniło 7 projektów   MV doporučil 2 projekty – celkem 529 tis € KM rekomendował 2 projkety – w sumie 529 tyś €  </vt:lpstr>
      <vt:lpstr>             Prioritní osa 2/Oś priorytetowa 2  1. výzva – 22,1 mil €, do 31. 5. 2016, 80 žádostí  1. nabór – 22,1 mil €, do 31. 5. 2016, 80 wnioski  kontrolu přijatelnosti splnilo 48 projektů  kontrolę kwalifikowalności spełniło 48 projektów   MV doporučil 21 projektů +  4 náhradní KM rekomendował 21 projektów + 4  rezerwowe </vt:lpstr>
      <vt:lpstr>             Prioritní osa 4/ Oś priorytetowa 4  1. výzva – 7,4 mil €, do 7. 3. 2016, 71 žádostí 1. nabór 7,4 mil €, do 7. 3. 2016, 71 wniosków  kontrolu přijatelnosti splnilo 44 projektů kontrolę kwalifikowalności spełniły 44 projekty   MV doporučil 28 projektů (vč. 1 náhradního), průměrná výše dotace  265 tis €/ KM rekomendował 28 projektów (wraz z 1 rezerwowym), średnia wysokość dotacji 265 tyś €  </vt:lpstr>
      <vt:lpstr>     Prioritní osa 4 – zkušenosti           Zkušenosti z prvních příjmů</vt:lpstr>
      <vt:lpstr>     Prioritní osa 4 – zkušenosti           Prioritní osa 4 – zkušenosti</vt:lpstr>
      <vt:lpstr>     Prioritní osa 4 – zkušenosti           Prioritní osa 4 – zkušenosti</vt:lpstr>
      <vt:lpstr>     Prioritní osa 4 – zkušenosti           Prioritní osa 3 – zkušenosti</vt:lpstr>
      <vt:lpstr>     Prioritní osa 4 – zkušenosti           Prioritní osa 2 – zkušenosti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Kořínek Arnošt</dc:creator>
  <cp:lastModifiedBy>Jarnotová Lenka</cp:lastModifiedBy>
  <cp:revision>188</cp:revision>
  <cp:lastPrinted>2017-01-20T12:17:56Z</cp:lastPrinted>
  <dcterms:created xsi:type="dcterms:W3CDTF">2015-07-27T08:43:00Z</dcterms:created>
  <dcterms:modified xsi:type="dcterms:W3CDTF">2017-01-20T12:45:36Z</dcterms:modified>
</cp:coreProperties>
</file>