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65" r:id="rId6"/>
    <p:sldId id="411" r:id="rId7"/>
    <p:sldId id="412" r:id="rId8"/>
    <p:sldId id="436" r:id="rId9"/>
    <p:sldId id="437" r:id="rId10"/>
    <p:sldId id="432" r:id="rId11"/>
    <p:sldId id="429" r:id="rId12"/>
    <p:sldId id="428" r:id="rId13"/>
    <p:sldId id="426" r:id="rId14"/>
    <p:sldId id="425" r:id="rId15"/>
    <p:sldId id="420" r:id="rId16"/>
    <p:sldId id="424" r:id="rId17"/>
    <p:sldId id="423" r:id="rId18"/>
    <p:sldId id="422" r:id="rId19"/>
    <p:sldId id="417" r:id="rId20"/>
    <p:sldId id="416" r:id="rId21"/>
    <p:sldId id="439" r:id="rId22"/>
    <p:sldId id="541" r:id="rId23"/>
    <p:sldId id="552" r:id="rId24"/>
    <p:sldId id="554" r:id="rId25"/>
    <p:sldId id="555" r:id="rId26"/>
    <p:sldId id="557" r:id="rId27"/>
    <p:sldId id="558" r:id="rId28"/>
    <p:sldId id="564" r:id="rId29"/>
    <p:sldId id="484" r:id="rId30"/>
    <p:sldId id="483" r:id="rId31"/>
    <p:sldId id="486" r:id="rId32"/>
    <p:sldId id="542" r:id="rId33"/>
    <p:sldId id="440" r:id="rId34"/>
    <p:sldId id="540" r:id="rId35"/>
    <p:sldId id="565" r:id="rId36"/>
    <p:sldId id="485" r:id="rId37"/>
    <p:sldId id="482" r:id="rId38"/>
    <p:sldId id="481" r:id="rId39"/>
    <p:sldId id="476" r:id="rId40"/>
    <p:sldId id="475" r:id="rId41"/>
    <p:sldId id="539" r:id="rId42"/>
    <p:sldId id="455" r:id="rId43"/>
    <p:sldId id="506" r:id="rId44"/>
    <p:sldId id="471" r:id="rId45"/>
    <p:sldId id="470" r:id="rId46"/>
    <p:sldId id="469" r:id="rId47"/>
    <p:sldId id="550" r:id="rId48"/>
    <p:sldId id="467" r:id="rId49"/>
    <p:sldId id="462" r:id="rId50"/>
    <p:sldId id="454" r:id="rId51"/>
    <p:sldId id="453" r:id="rId52"/>
    <p:sldId id="543" r:id="rId53"/>
    <p:sldId id="566" r:id="rId54"/>
    <p:sldId id="451" r:id="rId55"/>
    <p:sldId id="450" r:id="rId56"/>
    <p:sldId id="449" r:id="rId57"/>
    <p:sldId id="448" r:id="rId58"/>
    <p:sldId id="447" r:id="rId59"/>
    <p:sldId id="443" r:id="rId60"/>
    <p:sldId id="504" r:id="rId61"/>
    <p:sldId id="497" r:id="rId62"/>
    <p:sldId id="537" r:id="rId63"/>
    <p:sldId id="559" r:id="rId64"/>
    <p:sldId id="495" r:id="rId65"/>
    <p:sldId id="492" r:id="rId66"/>
    <p:sldId id="441" r:id="rId67"/>
    <p:sldId id="442" r:id="rId68"/>
    <p:sldId id="551" r:id="rId69"/>
    <p:sldId id="515" r:id="rId70"/>
    <p:sldId id="513" r:id="rId71"/>
    <p:sldId id="560" r:id="rId72"/>
    <p:sldId id="544" r:id="rId73"/>
    <p:sldId id="511" r:id="rId74"/>
    <p:sldId id="528" r:id="rId75"/>
    <p:sldId id="561" r:id="rId76"/>
    <p:sldId id="562" r:id="rId77"/>
    <p:sldId id="546" r:id="rId78"/>
    <p:sldId id="563" r:id="rId79"/>
    <p:sldId id="536" r:id="rId80"/>
    <p:sldId id="526" r:id="rId81"/>
    <p:sldId id="524" r:id="rId82"/>
    <p:sldId id="508" r:id="rId83"/>
    <p:sldId id="523" r:id="rId84"/>
    <p:sldId id="360" r:id="rId8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6" autoAdjust="0"/>
    <p:restoredTop sz="94660"/>
  </p:normalViewPr>
  <p:slideViewPr>
    <p:cSldViewPr>
      <p:cViewPr varScale="1">
        <p:scale>
          <a:sx n="101" d="100"/>
          <a:sy n="101" d="100"/>
        </p:scale>
        <p:origin x="183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4500"/>
            </a:lvl1pPr>
          </a:lstStyle>
          <a:p>
            <a:r>
              <a:rPr lang="cs-CZ"/>
              <a:t>Kliknutím lze upravit styl.</a:t>
            </a:r>
          </a:p>
        </p:txBody>
      </p:sp>
      <p:sp>
        <p:nvSpPr>
          <p:cNvPr id="3" name="Podnadpis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196184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3983511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0"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1838860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3900517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9"/>
            <a:ext cx="7886700" cy="2852737"/>
          </a:xfrm>
        </p:spPr>
        <p:txBody>
          <a:bodyPr anchor="b"/>
          <a:lstStyle>
            <a:lvl1pPr>
              <a:defRPr sz="4500"/>
            </a:lvl1pPr>
          </a:lstStyle>
          <a:p>
            <a:r>
              <a:rPr lang="cs-CZ"/>
              <a:t>Kliknutím lze upravit styl.</a:t>
            </a:r>
          </a:p>
        </p:txBody>
      </p:sp>
      <p:sp>
        <p:nvSpPr>
          <p:cNvPr id="3" name="Zástupný symbol pro text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4146042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68A5477A-945D-4956-A6E0-1C78CA5DC261}" type="datetimeFigureOut">
              <a:rPr lang="cs-CZ" smtClean="0"/>
              <a:t>30.10.2025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2867273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6"/>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cs-CZ"/>
              <a:t>Upravte styly předlohy textu.</a:t>
            </a:r>
          </a:p>
        </p:txBody>
      </p:sp>
      <p:sp>
        <p:nvSpPr>
          <p:cNvPr id="6" name="Zástupný symbol pro obsah 5"/>
          <p:cNvSpPr>
            <a:spLocks noGrp="1"/>
          </p:cNvSpPr>
          <p:nvPr>
            <p:ph sz="quarter" idx="4"/>
          </p:nvPr>
        </p:nvSpPr>
        <p:spPr>
          <a:xfrm>
            <a:off x="4629150"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68A5477A-945D-4956-A6E0-1C78CA5DC261}" type="datetimeFigureOut">
              <a:rPr lang="cs-CZ" smtClean="0"/>
              <a:t>30.10.2025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1956860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68A5477A-945D-4956-A6E0-1C78CA5DC261}" type="datetimeFigureOut">
              <a:rPr lang="cs-CZ" smtClean="0"/>
              <a:t>30.10.2025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4089093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68A5477A-945D-4956-A6E0-1C78CA5DC261}" type="datetimeFigureOut">
              <a:rPr lang="cs-CZ" smtClean="0"/>
              <a:t>30.10.2025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283268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68A5477A-945D-4956-A6E0-1C78CA5DC261}" type="datetimeFigureOut">
              <a:rPr lang="cs-CZ" smtClean="0"/>
              <a:t>30.10.2025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2924077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cs-CZ"/>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68A5477A-945D-4956-A6E0-1C78CA5DC261}" type="datetimeFigureOut">
              <a:rPr lang="cs-CZ" smtClean="0"/>
              <a:t>30.10.2025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33289DBE-6895-40E2-9AB1-26CDDC697F88}" type="slidenum">
              <a:rPr lang="cs-CZ" smtClean="0"/>
              <a:t>‹#›</a:t>
            </a:fld>
            <a:endParaRPr lang="cs-CZ"/>
          </a:p>
        </p:txBody>
      </p:sp>
    </p:spTree>
    <p:extLst>
      <p:ext uri="{BB962C8B-B14F-4D97-AF65-F5344CB8AC3E}">
        <p14:creationId xmlns:p14="http://schemas.microsoft.com/office/powerpoint/2010/main" val="1143360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A5477A-945D-4956-A6E0-1C78CA5DC261}" type="datetimeFigureOut">
              <a:rPr lang="cs-CZ" smtClean="0"/>
              <a:t>30.10.2025</a:t>
            </a:fld>
            <a:endParaRPr lang="cs-CZ"/>
          </a:p>
        </p:txBody>
      </p:sp>
      <p:sp>
        <p:nvSpPr>
          <p:cNvPr id="5" name="Zástupný symbol pro zápatí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3289DBE-6895-40E2-9AB1-26CDDC697F88}" type="slidenum">
              <a:rPr lang="cs-CZ" smtClean="0"/>
              <a:t>‹#›</a:t>
            </a:fld>
            <a:endParaRPr lang="cs-CZ"/>
          </a:p>
        </p:txBody>
      </p:sp>
    </p:spTree>
    <p:extLst>
      <p:ext uri="{BB962C8B-B14F-4D97-AF65-F5344CB8AC3E}">
        <p14:creationId xmlns:p14="http://schemas.microsoft.com/office/powerpoint/2010/main" val="346859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3568" y="1124744"/>
            <a:ext cx="7488832" cy="2547715"/>
          </a:xfrm>
        </p:spPr>
        <p:txBody>
          <a:bodyPr>
            <a:normAutofit/>
          </a:bodyPr>
          <a:lstStyle/>
          <a:p>
            <a:r>
              <a:rPr lang="cs-CZ" b="1" dirty="0"/>
              <a:t>Místní poplatky </a:t>
            </a:r>
            <a:br>
              <a:rPr lang="cs-CZ" b="1" dirty="0"/>
            </a:br>
            <a:r>
              <a:rPr lang="cs-CZ" b="1" dirty="0"/>
              <a:t> v insolvenčním řízení v roce 2025</a:t>
            </a:r>
          </a:p>
        </p:txBody>
      </p:sp>
      <p:sp>
        <p:nvSpPr>
          <p:cNvPr id="3" name="Podnadpis 2"/>
          <p:cNvSpPr>
            <a:spLocks noGrp="1"/>
          </p:cNvSpPr>
          <p:nvPr>
            <p:ph type="subTitle" idx="1"/>
          </p:nvPr>
        </p:nvSpPr>
        <p:spPr>
          <a:xfrm>
            <a:off x="1475656" y="5157192"/>
            <a:ext cx="6360850" cy="1057671"/>
          </a:xfrm>
        </p:spPr>
        <p:txBody>
          <a:bodyPr>
            <a:normAutofit/>
          </a:bodyPr>
          <a:lstStyle/>
          <a:p>
            <a:r>
              <a:rPr lang="cs-CZ" sz="2400" dirty="0"/>
              <a:t>Mgr. Ing. Jana Josífková</a:t>
            </a:r>
          </a:p>
          <a:p>
            <a:r>
              <a:rPr lang="cs-CZ" sz="2400" dirty="0"/>
              <a:t>říjen 2025</a:t>
            </a:r>
          </a:p>
        </p:txBody>
      </p:sp>
    </p:spTree>
    <p:extLst>
      <p:ext uri="{BB962C8B-B14F-4D97-AF65-F5344CB8AC3E}">
        <p14:creationId xmlns:p14="http://schemas.microsoft.com/office/powerpoint/2010/main" val="1031257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Zahájení insolvenčního řízení</a:t>
            </a:r>
          </a:p>
        </p:txBody>
      </p:sp>
      <p:sp>
        <p:nvSpPr>
          <p:cNvPr id="3" name="Zástupný symbol pro obsah 2"/>
          <p:cNvSpPr>
            <a:spLocks noGrp="1"/>
          </p:cNvSpPr>
          <p:nvPr>
            <p:ph idx="1"/>
          </p:nvPr>
        </p:nvSpPr>
        <p:spPr>
          <a:xfrm>
            <a:off x="457200" y="1844824"/>
            <a:ext cx="8229600" cy="4536504"/>
          </a:xfrm>
        </p:spPr>
        <p:txBody>
          <a:bodyPr>
            <a:normAutofit/>
          </a:bodyPr>
          <a:lstStyle/>
          <a:p>
            <a:pPr fontAlgn="base">
              <a:spcAft>
                <a:spcPts val="600"/>
              </a:spcAft>
              <a:buClr>
                <a:srgbClr val="AA1D4B"/>
              </a:buClr>
              <a:buFont typeface="Wingdings" pitchFamily="2" charset="2"/>
              <a:buChar char="§"/>
              <a:defRPr/>
            </a:pPr>
            <a:r>
              <a:rPr lang="cs-CZ" sz="1800" dirty="0">
                <a:solidFill>
                  <a:srgbClr val="000000"/>
                </a:solidFill>
                <a:latin typeface="Arial" pitchFamily="34" charset="0"/>
                <a:cs typeface="Arial" pitchFamily="34" charset="0"/>
              </a:rPr>
              <a:t>Na</a:t>
            </a:r>
            <a:r>
              <a:rPr lang="cs-CZ" sz="1800" b="1" dirty="0">
                <a:solidFill>
                  <a:srgbClr val="000000"/>
                </a:solidFill>
                <a:latin typeface="Arial" pitchFamily="34" charset="0"/>
                <a:cs typeface="Arial" pitchFamily="34" charset="0"/>
              </a:rPr>
              <a:t> návrh </a:t>
            </a:r>
            <a:r>
              <a:rPr lang="cs-CZ" sz="1800" dirty="0">
                <a:solidFill>
                  <a:srgbClr val="000000"/>
                </a:solidFill>
                <a:latin typeface="Arial" pitchFamily="34" charset="0"/>
                <a:cs typeface="Arial" pitchFamily="34" charset="0"/>
              </a:rPr>
              <a:t>dlužníka / věřitele (§ 97 a násl. IZ)</a:t>
            </a:r>
          </a:p>
          <a:p>
            <a:pPr lvl="0" fontAlgn="base">
              <a:spcAft>
                <a:spcPts val="600"/>
              </a:spcAft>
              <a:buClr>
                <a:srgbClr val="AA1D4B"/>
              </a:buClr>
              <a:buFont typeface="Wingdings" pitchFamily="2" charset="2"/>
              <a:buChar char="§"/>
              <a:defRPr/>
            </a:pPr>
            <a:r>
              <a:rPr lang="cs-CZ" sz="1800" dirty="0">
                <a:solidFill>
                  <a:srgbClr val="000000"/>
                </a:solidFill>
                <a:latin typeface="Arial" charset="0"/>
                <a:cs typeface="Arial" charset="0"/>
                <a:sym typeface="Wingdings" panose="05000000000000000000" pitchFamily="2" charset="2"/>
              </a:rPr>
              <a:t>Oznámení</a:t>
            </a:r>
            <a:r>
              <a:rPr lang="cs-CZ" sz="1800" b="1" dirty="0">
                <a:solidFill>
                  <a:srgbClr val="000000"/>
                </a:solidFill>
                <a:latin typeface="Arial" charset="0"/>
                <a:cs typeface="Arial" charset="0"/>
                <a:sym typeface="Wingdings" panose="05000000000000000000" pitchFamily="2" charset="2"/>
              </a:rPr>
              <a:t> vyhláškou </a:t>
            </a:r>
            <a:r>
              <a:rPr lang="cs-CZ" sz="1800" dirty="0">
                <a:solidFill>
                  <a:srgbClr val="000000"/>
                </a:solidFill>
                <a:latin typeface="Arial" charset="0"/>
                <a:cs typeface="Arial" charset="0"/>
                <a:sym typeface="Wingdings" panose="05000000000000000000" pitchFamily="2" charset="2"/>
              </a:rPr>
              <a:t>(§ 101 IZ)</a:t>
            </a:r>
            <a:endParaRPr lang="cs-CZ" sz="1800" b="1" dirty="0">
              <a:solidFill>
                <a:srgbClr val="000000"/>
              </a:solidFill>
              <a:latin typeface="Arial" charset="0"/>
              <a:cs typeface="Arial" charset="0"/>
              <a:sym typeface="Wingdings" panose="05000000000000000000" pitchFamily="2" charset="2"/>
            </a:endParaRPr>
          </a:p>
          <a:p>
            <a:pPr lvl="1" fontAlgn="base">
              <a:spcAft>
                <a:spcPts val="600"/>
              </a:spcAft>
              <a:buClr>
                <a:srgbClr val="3E788E"/>
              </a:buClr>
              <a:buFont typeface="Wingdings" panose="05000000000000000000" pitchFamily="2" charset="2"/>
              <a:buChar char="Ø"/>
              <a:defRPr/>
            </a:pPr>
            <a:r>
              <a:rPr lang="cs-CZ" altLang="cs-CZ" b="1" dirty="0">
                <a:solidFill>
                  <a:srgbClr val="000000"/>
                </a:solidFill>
                <a:latin typeface="Arial" charset="0"/>
                <a:cs typeface="Arial" charset="0"/>
              </a:rPr>
              <a:t>do 2 hodin </a:t>
            </a:r>
            <a:r>
              <a:rPr lang="cs-CZ" altLang="cs-CZ" dirty="0">
                <a:solidFill>
                  <a:srgbClr val="000000"/>
                </a:solidFill>
                <a:latin typeface="Arial" charset="0"/>
                <a:cs typeface="Arial" charset="0"/>
              </a:rPr>
              <a:t>poté</a:t>
            </a:r>
          </a:p>
          <a:p>
            <a:pPr lvl="2" fontAlgn="base">
              <a:spcAft>
                <a:spcPts val="600"/>
              </a:spcAft>
              <a:buClr>
                <a:srgbClr val="AA1D4B"/>
              </a:buClr>
              <a:buFont typeface="Wingdings" pitchFamily="2" charset="2"/>
              <a:buChar char="§"/>
              <a:defRPr/>
            </a:pPr>
            <a:r>
              <a:rPr lang="cs-CZ" altLang="cs-CZ" sz="1800" dirty="0">
                <a:solidFill>
                  <a:srgbClr val="000000"/>
                </a:solidFill>
                <a:latin typeface="Arial" charset="0"/>
                <a:cs typeface="Arial" charset="0"/>
              </a:rPr>
              <a:t>kdy došel návrh (dlužník)</a:t>
            </a:r>
          </a:p>
          <a:p>
            <a:pPr lvl="2" fontAlgn="base">
              <a:spcAft>
                <a:spcPts val="600"/>
              </a:spcAft>
              <a:buClr>
                <a:srgbClr val="AA1D4B"/>
              </a:buClr>
              <a:buFont typeface="Wingdings" pitchFamily="2" charset="2"/>
              <a:buChar char="§"/>
              <a:defRPr/>
            </a:pPr>
            <a:r>
              <a:rPr lang="cs-CZ" altLang="cs-CZ" sz="1800" dirty="0">
                <a:solidFill>
                  <a:srgbClr val="000000"/>
                </a:solidFill>
                <a:latin typeface="Arial" charset="0"/>
                <a:cs typeface="Arial" charset="0"/>
              </a:rPr>
              <a:t>kdy byl učiněn záznam do spisu (§ 100a odst. 5; předběžné posouzení návrhu)</a:t>
            </a:r>
          </a:p>
          <a:p>
            <a:pPr lvl="2" fontAlgn="base">
              <a:spcAft>
                <a:spcPts val="600"/>
              </a:spcAft>
              <a:buClr>
                <a:srgbClr val="AA1D4B"/>
              </a:buClr>
              <a:buFont typeface="Wingdings" pitchFamily="2" charset="2"/>
              <a:buChar char="§"/>
              <a:defRPr/>
            </a:pPr>
            <a:r>
              <a:rPr lang="cs-CZ" altLang="cs-CZ" sz="1800" dirty="0">
                <a:solidFill>
                  <a:srgbClr val="000000"/>
                </a:solidFill>
                <a:latin typeface="Arial" charset="0"/>
                <a:cs typeface="Arial" charset="0"/>
              </a:rPr>
              <a:t>zahájení pracovního dne po uplynutí lhůty dle § 128a odst. 1, pokud nedošlo k odmítnutí návrhu pro zjevnou bezdůvodnost</a:t>
            </a:r>
          </a:p>
          <a:p>
            <a:pPr lvl="1" fontAlgn="base">
              <a:spcAft>
                <a:spcPts val="600"/>
              </a:spcAft>
              <a:buClr>
                <a:srgbClr val="3E788E"/>
              </a:buClr>
              <a:buFont typeface="Wingdings" panose="05000000000000000000" pitchFamily="2" charset="2"/>
              <a:buChar char="Ø"/>
              <a:defRPr/>
            </a:pPr>
            <a:r>
              <a:rPr lang="cs-CZ" altLang="cs-CZ" b="1" dirty="0">
                <a:solidFill>
                  <a:srgbClr val="000000"/>
                </a:solidFill>
                <a:latin typeface="Arial" charset="0"/>
                <a:cs typeface="Arial" charset="0"/>
              </a:rPr>
              <a:t>do 3 pracovních dnů</a:t>
            </a:r>
          </a:p>
          <a:p>
            <a:pPr lvl="2" fontAlgn="base">
              <a:spcAft>
                <a:spcPts val="600"/>
              </a:spcAft>
              <a:buClr>
                <a:srgbClr val="AA1D4B"/>
              </a:buClr>
              <a:buFont typeface="Wingdings" pitchFamily="2" charset="2"/>
              <a:buChar char="§"/>
              <a:defRPr/>
            </a:pPr>
            <a:r>
              <a:rPr lang="cs-CZ" altLang="cs-CZ" sz="1800" dirty="0">
                <a:solidFill>
                  <a:srgbClr val="000000"/>
                </a:solidFill>
                <a:latin typeface="Arial" charset="0"/>
                <a:cs typeface="Arial" charset="0"/>
              </a:rPr>
              <a:t>kdy došel insolvenční návrh spojený s návrhem na oddlužení</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Účinky </a:t>
            </a:r>
            <a:r>
              <a:rPr lang="cs-CZ" sz="1800" dirty="0">
                <a:latin typeface="Arial" pitchFamily="34" charset="0"/>
                <a:cs typeface="Arial" pitchFamily="34" charset="0"/>
              </a:rPr>
              <a:t>okamžikem zveřejnění vyhlášky </a:t>
            </a:r>
            <a:r>
              <a:rPr lang="cs-CZ" sz="1800" dirty="0">
                <a:solidFill>
                  <a:srgbClr val="000000"/>
                </a:solidFill>
                <a:latin typeface="Arial" pitchFamily="34" charset="0"/>
                <a:cs typeface="Arial" pitchFamily="34" charset="0"/>
              </a:rPr>
              <a:t>v insolvenčním rejstříku</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den, hodina, minuta</a:t>
            </a:r>
          </a:p>
          <a:p>
            <a:pPr lvl="0" fontAlgn="base">
              <a:spcAft>
                <a:spcPct val="0"/>
              </a:spcAft>
              <a:buClr>
                <a:srgbClr val="AA1D4B"/>
              </a:buClr>
              <a:buFont typeface="Wingdings" pitchFamily="2" charset="2"/>
              <a:buChar char="§"/>
            </a:pPr>
            <a:endParaRPr lang="cs-CZ" sz="1800" b="1" dirty="0">
              <a:solidFill>
                <a:srgbClr val="FF0000"/>
              </a:solidFill>
              <a:latin typeface="Arial" pitchFamily="34" charset="0"/>
              <a:cs typeface="Arial" pitchFamily="34" charset="0"/>
            </a:endParaRPr>
          </a:p>
        </p:txBody>
      </p:sp>
      <p:cxnSp>
        <p:nvCxnSpPr>
          <p:cNvPr id="5" name="Pravoúhlá spojnice 4"/>
          <p:cNvCxnSpPr/>
          <p:nvPr/>
        </p:nvCxnSpPr>
        <p:spPr>
          <a:xfrm>
            <a:off x="2483768" y="5805264"/>
            <a:ext cx="1296144" cy="144016"/>
          </a:xfrm>
          <a:prstGeom prst="bentConnector3">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135677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Správa poplatků – účinky zahájení IŘ</a:t>
            </a:r>
          </a:p>
        </p:txBody>
      </p:sp>
      <p:sp>
        <p:nvSpPr>
          <p:cNvPr id="3" name="Zástupný symbol pro obsah 2"/>
          <p:cNvSpPr>
            <a:spLocks noGrp="1"/>
          </p:cNvSpPr>
          <p:nvPr>
            <p:ph idx="1"/>
          </p:nvPr>
        </p:nvSpPr>
        <p:spPr>
          <a:xfrm>
            <a:off x="539552" y="1916832"/>
            <a:ext cx="8229600" cy="4237931"/>
          </a:xfrm>
        </p:spPr>
        <p:txBody>
          <a:bodyPr>
            <a:normAutofit/>
          </a:bodyPr>
          <a:lstStyle/>
          <a:p>
            <a:pPr lvl="0" fontAlgn="base">
              <a:spcAft>
                <a:spcPct val="0"/>
              </a:spcAft>
              <a:buClr>
                <a:srgbClr val="AA1D4B"/>
              </a:buClr>
              <a:buFont typeface="Wingdings" pitchFamily="2" charset="2"/>
              <a:buChar char="§"/>
            </a:pPr>
            <a:endParaRPr lang="cs-CZ" sz="2000" b="1" dirty="0">
              <a:solidFill>
                <a:srgbClr val="000000"/>
              </a:solidFill>
              <a:latin typeface="Arial" pitchFamily="34" charset="0"/>
              <a:cs typeface="Arial" pitchFamily="34" charset="0"/>
            </a:endParaRPr>
          </a:p>
          <a:p>
            <a:pPr lvl="0" fontAlgn="base">
              <a:spcAft>
                <a:spcPts val="1200"/>
              </a:spcAft>
              <a:buClr>
                <a:srgbClr val="AA1D4B"/>
              </a:buClr>
              <a:buFont typeface="Wingdings" pitchFamily="2" charset="2"/>
              <a:buChar char="§"/>
            </a:pPr>
            <a:r>
              <a:rPr lang="cs-CZ" sz="1800" b="1" dirty="0">
                <a:solidFill>
                  <a:srgbClr val="000000"/>
                </a:solidFill>
                <a:latin typeface="Arial" pitchFamily="34" charset="0"/>
                <a:cs typeface="Arial" pitchFamily="34" charset="0"/>
              </a:rPr>
              <a:t>Lze přihlašovat pohledávky </a:t>
            </a:r>
            <a:r>
              <a:rPr lang="cs-CZ" sz="1800"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r>
              <a:rPr lang="cs-CZ" sz="1800" b="1" dirty="0">
                <a:solidFill>
                  <a:schemeClr val="accent2"/>
                </a:solidFill>
                <a:latin typeface="Arial" pitchFamily="34" charset="0"/>
                <a:cs typeface="Arial" pitchFamily="34" charset="0"/>
              </a:rPr>
              <a:t>Usnesení NS ze dne 23.8.2017, zn. 29 </a:t>
            </a:r>
            <a:r>
              <a:rPr lang="cs-CZ" sz="1800" b="1" dirty="0" err="1">
                <a:solidFill>
                  <a:schemeClr val="accent2"/>
                </a:solidFill>
                <a:latin typeface="Arial" pitchFamily="34" charset="0"/>
                <a:cs typeface="Arial" pitchFamily="34" charset="0"/>
              </a:rPr>
              <a:t>Cdo</a:t>
            </a:r>
            <a:r>
              <a:rPr lang="cs-CZ" sz="1800" b="1" dirty="0">
                <a:solidFill>
                  <a:schemeClr val="accent2"/>
                </a:solidFill>
                <a:latin typeface="Arial" pitchFamily="34" charset="0"/>
                <a:cs typeface="Arial" pitchFamily="34" charset="0"/>
              </a:rPr>
              <a:t> 3559/2017</a:t>
            </a:r>
            <a:endParaRPr lang="cs-CZ" sz="1800" dirty="0">
              <a:solidFill>
                <a:schemeClr val="accent2"/>
              </a:solidFill>
              <a:latin typeface="Arial" pitchFamily="34" charset="0"/>
              <a:cs typeface="Arial" pitchFamily="34" charset="0"/>
            </a:endParaRPr>
          </a:p>
          <a:p>
            <a:pPr marL="457200" lvl="1" indent="0" fontAlgn="base">
              <a:spcAft>
                <a:spcPct val="0"/>
              </a:spcAft>
              <a:buClr>
                <a:srgbClr val="3E788E"/>
              </a:buClr>
              <a:buNone/>
            </a:pPr>
            <a:r>
              <a:rPr lang="cs-CZ" i="1" dirty="0">
                <a:solidFill>
                  <a:srgbClr val="000000"/>
                </a:solidFill>
                <a:latin typeface="Arial" pitchFamily="34" charset="0"/>
                <a:cs typeface="Arial" pitchFamily="34" charset="0"/>
              </a:rPr>
              <a:t>Věřitelé dlužníka jsou </a:t>
            </a:r>
            <a:r>
              <a:rPr lang="cs-CZ" i="1" u="sng" dirty="0">
                <a:solidFill>
                  <a:srgbClr val="000000"/>
                </a:solidFill>
                <a:latin typeface="Arial" pitchFamily="34" charset="0"/>
                <a:cs typeface="Arial" pitchFamily="34" charset="0"/>
              </a:rPr>
              <a:t>od zahájení insolvenčního řízení </a:t>
            </a:r>
            <a:r>
              <a:rPr lang="cs-CZ" i="1" dirty="0">
                <a:solidFill>
                  <a:srgbClr val="000000"/>
                </a:solidFill>
                <a:latin typeface="Arial" pitchFamily="34" charset="0"/>
                <a:cs typeface="Arial" pitchFamily="34" charset="0"/>
              </a:rPr>
              <a:t>     </a:t>
            </a:r>
          </a:p>
          <a:p>
            <a:pPr marL="457200" lvl="1" indent="0" fontAlgn="base">
              <a:spcAft>
                <a:spcPct val="0"/>
              </a:spcAft>
              <a:buClr>
                <a:srgbClr val="3E788E"/>
              </a:buClr>
              <a:buNone/>
            </a:pPr>
            <a:r>
              <a:rPr lang="cs-CZ" i="1" dirty="0">
                <a:solidFill>
                  <a:srgbClr val="000000"/>
                </a:solidFill>
                <a:latin typeface="Arial" pitchFamily="34" charset="0"/>
                <a:cs typeface="Arial" pitchFamily="34" charset="0"/>
              </a:rPr>
              <a:t>oprávněni  uplatnit v něm své pohledávky přihláškou, a to i v   </a:t>
            </a:r>
          </a:p>
          <a:p>
            <a:pPr marL="457200" lvl="1" indent="0" fontAlgn="base">
              <a:spcAft>
                <a:spcPct val="0"/>
              </a:spcAft>
              <a:buClr>
                <a:srgbClr val="3E788E"/>
              </a:buClr>
              <a:buNone/>
            </a:pPr>
            <a:r>
              <a:rPr lang="cs-CZ" i="1" dirty="0">
                <a:solidFill>
                  <a:srgbClr val="000000"/>
                </a:solidFill>
                <a:latin typeface="Arial" pitchFamily="34" charset="0"/>
                <a:cs typeface="Arial" pitchFamily="34" charset="0"/>
              </a:rPr>
              <a:t>případě, že insolvenční soud ještě </a:t>
            </a:r>
            <a:r>
              <a:rPr lang="cs-CZ" i="1" u="sng" dirty="0">
                <a:solidFill>
                  <a:srgbClr val="000000"/>
                </a:solidFill>
                <a:latin typeface="Arial" pitchFamily="34" charset="0"/>
                <a:cs typeface="Arial" pitchFamily="34" charset="0"/>
              </a:rPr>
              <a:t>nezveřejnil výzvu </a:t>
            </a:r>
            <a:r>
              <a:rPr lang="cs-CZ" i="1" dirty="0">
                <a:solidFill>
                  <a:srgbClr val="000000"/>
                </a:solidFill>
                <a:latin typeface="Arial" pitchFamily="34" charset="0"/>
                <a:cs typeface="Arial" pitchFamily="34" charset="0"/>
              </a:rPr>
              <a:t>k podávání </a:t>
            </a:r>
          </a:p>
          <a:p>
            <a:pPr marL="457200" lvl="1" indent="0" fontAlgn="base">
              <a:spcAft>
                <a:spcPct val="0"/>
              </a:spcAft>
              <a:buClr>
                <a:srgbClr val="3E788E"/>
              </a:buClr>
              <a:buNone/>
            </a:pPr>
            <a:r>
              <a:rPr lang="cs-CZ" i="1" dirty="0">
                <a:solidFill>
                  <a:srgbClr val="000000"/>
                </a:solidFill>
                <a:latin typeface="Arial" pitchFamily="34" charset="0"/>
                <a:cs typeface="Arial" pitchFamily="34" charset="0"/>
              </a:rPr>
              <a:t>přihlášek. </a:t>
            </a:r>
            <a:endParaRPr lang="cs-CZ" b="1" i="1" dirty="0">
              <a:solidFill>
                <a:srgbClr val="000000"/>
              </a:solidFill>
              <a:latin typeface="Arial" pitchFamily="34" charset="0"/>
              <a:cs typeface="Arial" pitchFamily="34" charset="0"/>
            </a:endParaRPr>
          </a:p>
          <a:p>
            <a:pPr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marL="0" indent="0" fontAlgn="base">
              <a:spcAft>
                <a:spcPct val="0"/>
              </a:spcAft>
              <a:buClr>
                <a:srgbClr val="AA1D4B"/>
              </a:buClr>
              <a:buNone/>
            </a:pPr>
            <a:r>
              <a:rPr lang="cs-CZ" sz="1800" b="1" dirty="0">
                <a:solidFill>
                  <a:srgbClr val="000000"/>
                </a:solidFill>
                <a:latin typeface="Arial" pitchFamily="34" charset="0"/>
                <a:cs typeface="Arial" pitchFamily="34" charset="0"/>
              </a:rPr>
              <a:t>             provést úkony k včasnému stanovení poplatků </a:t>
            </a:r>
          </a:p>
          <a:p>
            <a:pPr marL="0" lvl="0" indent="0" fontAlgn="base">
              <a:spcAft>
                <a:spcPct val="0"/>
              </a:spcAft>
              <a:buClr>
                <a:srgbClr val="AA1D4B"/>
              </a:buClr>
              <a:buNone/>
            </a:pPr>
            <a:endParaRPr lang="cs-CZ" sz="2000" b="1" dirty="0">
              <a:solidFill>
                <a:srgbClr val="000000"/>
              </a:solidFill>
              <a:latin typeface="Arial" pitchFamily="34" charset="0"/>
              <a:cs typeface="Arial" pitchFamily="34" charset="0"/>
            </a:endParaRPr>
          </a:p>
          <a:p>
            <a:endParaRPr lang="cs-CZ" dirty="0"/>
          </a:p>
        </p:txBody>
      </p:sp>
      <p:sp>
        <p:nvSpPr>
          <p:cNvPr id="5" name="Obdélník 4"/>
          <p:cNvSpPr/>
          <p:nvPr/>
        </p:nvSpPr>
        <p:spPr>
          <a:xfrm>
            <a:off x="1187624" y="4509120"/>
            <a:ext cx="5616624"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180146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11560" y="2348880"/>
            <a:ext cx="8075240" cy="3600400"/>
          </a:xfrm>
        </p:spPr>
        <p:txBody>
          <a:bodyPr>
            <a:normAutofit/>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Daňovou exekuci </a:t>
            </a:r>
            <a:r>
              <a:rPr lang="cs-CZ" sz="1800" dirty="0">
                <a:solidFill>
                  <a:srgbClr val="000000"/>
                </a:solidFill>
                <a:latin typeface="Arial" pitchFamily="34" charset="0"/>
                <a:cs typeface="Arial" pitchFamily="34" charset="0"/>
              </a:rPr>
              <a:t>k postižení majetku dlužníka (majetek náležející do majetkové podstaty)</a:t>
            </a:r>
            <a:r>
              <a:rPr lang="cs-CZ" sz="1800" b="1" dirty="0">
                <a:solidFill>
                  <a:srgbClr val="000000"/>
                </a:solidFill>
                <a:latin typeface="Arial" pitchFamily="34" charset="0"/>
                <a:cs typeface="Arial" pitchFamily="34" charset="0"/>
              </a:rPr>
              <a:t> </a:t>
            </a:r>
          </a:p>
          <a:p>
            <a:pPr lvl="1" fontAlgn="base">
              <a:spcAft>
                <a:spcPct val="0"/>
              </a:spcAft>
              <a:buClr>
                <a:srgbClr val="0070C0"/>
              </a:buClr>
              <a:buFont typeface="Wingdings" panose="05000000000000000000" pitchFamily="2" charset="2"/>
              <a:buChar char="Ø"/>
            </a:pPr>
            <a:r>
              <a:rPr lang="cs-CZ" b="1" dirty="0">
                <a:latin typeface="Arial" pitchFamily="34" charset="0"/>
                <a:cs typeface="Arial" pitchFamily="34" charset="0"/>
              </a:rPr>
              <a:t>lze nařídit</a:t>
            </a:r>
            <a:r>
              <a:rPr lang="cs-CZ" b="1" dirty="0">
                <a:solidFill>
                  <a:srgbClr val="000000"/>
                </a:solidFill>
                <a:latin typeface="Arial" pitchFamily="34" charset="0"/>
                <a:cs typeface="Arial" pitchFamily="34" charset="0"/>
              </a:rPr>
              <a:t> </a:t>
            </a:r>
            <a:r>
              <a:rPr lang="cs-CZ" dirty="0">
                <a:solidFill>
                  <a:srgbClr val="000000"/>
                </a:solidFill>
                <a:latin typeface="Arial" pitchFamily="34" charset="0"/>
                <a:cs typeface="Arial" pitchFamily="34" charset="0"/>
              </a:rPr>
              <a:t>(§ 109 odst. 1 písm. c) IZ) </a:t>
            </a:r>
          </a:p>
          <a:p>
            <a:pPr lvl="1" fontAlgn="base">
              <a:spcAft>
                <a:spcPct val="0"/>
              </a:spcAft>
              <a:buClr>
                <a:srgbClr val="0070C0"/>
              </a:buClr>
              <a:buFont typeface="Wingdings" panose="05000000000000000000" pitchFamily="2" charset="2"/>
              <a:buChar char="Ø"/>
            </a:pPr>
            <a:endParaRPr lang="cs-CZ"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Probíhající exekuce</a:t>
            </a:r>
          </a:p>
          <a:p>
            <a:pPr lvl="1" fontAlgn="base">
              <a:spcAft>
                <a:spcPct val="0"/>
              </a:spcAft>
              <a:buClr>
                <a:srgbClr val="0070C0"/>
              </a:buClr>
              <a:buFont typeface="Wingdings" panose="05000000000000000000" pitchFamily="2" charset="2"/>
              <a:buChar char="Ø"/>
            </a:pPr>
            <a:r>
              <a:rPr lang="cs-CZ" b="1" dirty="0">
                <a:solidFill>
                  <a:srgbClr val="000000"/>
                </a:solidFill>
                <a:latin typeface="Arial" pitchFamily="34" charset="0"/>
                <a:cs typeface="Arial" pitchFamily="34" charset="0"/>
              </a:rPr>
              <a:t>neprovádí se výplata </a:t>
            </a:r>
            <a:r>
              <a:rPr lang="cs-CZ" dirty="0">
                <a:solidFill>
                  <a:srgbClr val="000000"/>
                </a:solidFill>
                <a:latin typeface="Arial" pitchFamily="34" charset="0"/>
                <a:cs typeface="Arial" pitchFamily="34" charset="0"/>
              </a:rPr>
              <a:t>mzdy či jiných příjmů z probíhajících exekucí</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 plnění poddlužníků </a:t>
            </a:r>
            <a:r>
              <a:rPr lang="cs-CZ" dirty="0">
                <a:solidFill>
                  <a:srgbClr val="FF0000"/>
                </a:solidFill>
                <a:latin typeface="Arial" pitchFamily="34" charset="0"/>
                <a:cs typeface="Arial" pitchFamily="34" charset="0"/>
              </a:rPr>
              <a:t>nelze </a:t>
            </a:r>
            <a:r>
              <a:rPr lang="cs-CZ" dirty="0">
                <a:latin typeface="Arial" pitchFamily="34" charset="0"/>
                <a:cs typeface="Arial" pitchFamily="34" charset="0"/>
              </a:rPr>
              <a:t>zaúčtovat na nedoplatky </a:t>
            </a:r>
            <a:r>
              <a:rPr lang="cs-CZ" dirty="0">
                <a:solidFill>
                  <a:srgbClr val="000000"/>
                </a:solidFill>
                <a:latin typeface="Arial" pitchFamily="34" charset="0"/>
                <a:cs typeface="Arial" pitchFamily="34" charset="0"/>
              </a:rPr>
              <a:t>aj. </a:t>
            </a:r>
          </a:p>
          <a:p>
            <a:pPr marL="0" lvl="0" indent="0" fontAlgn="base">
              <a:spcAft>
                <a:spcPct val="0"/>
              </a:spcAft>
              <a:buClr>
                <a:srgbClr val="AA1D4B"/>
              </a:buClr>
              <a:buNone/>
            </a:pPr>
            <a:endParaRPr lang="cs-CZ" sz="20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1700" b="1"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2497013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Projednání a rozhodnutí o insolvenčním návrhu</a:t>
            </a:r>
          </a:p>
        </p:txBody>
      </p:sp>
      <p:sp>
        <p:nvSpPr>
          <p:cNvPr id="3" name="Zástupný symbol pro obsah 2"/>
          <p:cNvSpPr>
            <a:spLocks noGrp="1"/>
          </p:cNvSpPr>
          <p:nvPr>
            <p:ph idx="1"/>
          </p:nvPr>
        </p:nvSpPr>
        <p:spPr>
          <a:xfrm>
            <a:off x="611560" y="2276872"/>
            <a:ext cx="7903790" cy="3888432"/>
          </a:xfrm>
        </p:spPr>
        <p:txBody>
          <a:bodyPr>
            <a:normAutofit/>
          </a:bodyPr>
          <a:lstStyle/>
          <a:p>
            <a:pPr fontAlgn="base">
              <a:spcAft>
                <a:spcPct val="0"/>
              </a:spcAft>
              <a:buClr>
                <a:srgbClr val="AA1D4B"/>
              </a:buClr>
              <a:buFont typeface="Wingdings" pitchFamily="2" charset="2"/>
              <a:buChar char="§"/>
            </a:pPr>
            <a:endParaRPr lang="cs-CZ" sz="2000" dirty="0">
              <a:solidFill>
                <a:srgbClr val="000000"/>
              </a:solidFill>
              <a:latin typeface="Arial" pitchFamily="34" charset="0"/>
              <a:cs typeface="Arial" pitchFamily="34" charset="0"/>
            </a:endParaRPr>
          </a:p>
          <a:p>
            <a:pPr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128 a násl. IZ</a:t>
            </a:r>
          </a:p>
          <a:p>
            <a:pPr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Rozhodnutí o odmítnutí návrhu</a:t>
            </a:r>
          </a:p>
          <a:p>
            <a:pPr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Rozhodnutí o zpětvzetí návrhu =&gt; do rozhodnutí o úpadku</a:t>
            </a:r>
          </a:p>
          <a:p>
            <a:pPr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Rozhodnutí o úpadku</a:t>
            </a:r>
          </a:p>
          <a:p>
            <a:pPr lvl="1" fontAlgn="base">
              <a:spcAft>
                <a:spcPct val="0"/>
              </a:spcAft>
              <a:buClr>
                <a:srgbClr val="0070C0"/>
              </a:buClr>
              <a:buFont typeface="Wingdings" panose="05000000000000000000" pitchFamily="2" charset="2"/>
              <a:buChar char="Ø"/>
            </a:pPr>
            <a:r>
              <a:rPr lang="cs-CZ" i="1" dirty="0">
                <a:latin typeface="Arial" pitchFamily="34" charset="0"/>
                <a:cs typeface="Arial" pitchFamily="34" charset="0"/>
              </a:rPr>
              <a:t>Insolvenční soud vydá usnesení o zjištění úpadku, je-li zjištěno, že dlužník je v úpadku </a:t>
            </a:r>
            <a:r>
              <a:rPr lang="cs-CZ" dirty="0">
                <a:latin typeface="Arial" pitchFamily="34" charset="0"/>
                <a:cs typeface="Arial" pitchFamily="34" charset="0"/>
              </a:rPr>
              <a:t>(§ 136 a násl. IZ)</a:t>
            </a:r>
          </a:p>
          <a:p>
            <a:pPr lvl="1" fontAlgn="base">
              <a:spcAft>
                <a:spcPct val="0"/>
              </a:spcAft>
              <a:buClr>
                <a:srgbClr val="0070C0"/>
              </a:buClr>
              <a:buFont typeface="Wingdings" panose="05000000000000000000" pitchFamily="2" charset="2"/>
              <a:buChar char="Ø"/>
            </a:pPr>
            <a:endParaRPr lang="cs-CZ" sz="2000" i="1" dirty="0"/>
          </a:p>
        </p:txBody>
      </p:sp>
    </p:spTree>
    <p:extLst>
      <p:ext uri="{BB962C8B-B14F-4D97-AF65-F5344CB8AC3E}">
        <p14:creationId xmlns:p14="http://schemas.microsoft.com/office/powerpoint/2010/main" val="2473125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Náležitosti rozhodnutí o úpadku</a:t>
            </a:r>
          </a:p>
        </p:txBody>
      </p:sp>
      <p:sp>
        <p:nvSpPr>
          <p:cNvPr id="3" name="Zástupný symbol pro obsah 2"/>
          <p:cNvSpPr>
            <a:spLocks noGrp="1"/>
          </p:cNvSpPr>
          <p:nvPr>
            <p:ph idx="1"/>
          </p:nvPr>
        </p:nvSpPr>
        <p:spPr>
          <a:xfrm>
            <a:off x="467544" y="1690689"/>
            <a:ext cx="8208912" cy="4762646"/>
          </a:xfrm>
        </p:spPr>
        <p:txBody>
          <a:bodyPr>
            <a:normAutofit/>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Náležitosti rozhodnutí </a:t>
            </a:r>
            <a:r>
              <a:rPr lang="cs-CZ" sz="1800" dirty="0">
                <a:solidFill>
                  <a:srgbClr val="000000"/>
                </a:solidFill>
                <a:latin typeface="Arial" pitchFamily="34" charset="0"/>
                <a:cs typeface="Arial" pitchFamily="34" charset="0"/>
              </a:rPr>
              <a:t>(výběr):</a:t>
            </a:r>
          </a:p>
          <a:p>
            <a:pPr lvl="0" fontAlgn="base">
              <a:spcAft>
                <a:spcPct val="0"/>
              </a:spcAft>
              <a:buClr>
                <a:srgbClr val="AA1D4B"/>
              </a:buClr>
              <a:buFont typeface="Wingdings" pitchFamily="2" charset="2"/>
              <a:buChar char="§"/>
            </a:pPr>
            <a:endParaRPr lang="cs-CZ" sz="800" dirty="0">
              <a:solidFill>
                <a:srgbClr val="000000"/>
              </a:solidFill>
              <a:latin typeface="Arial" pitchFamily="34" charset="0"/>
              <a:cs typeface="Arial" pitchFamily="34" charset="0"/>
            </a:endParaRPr>
          </a:p>
          <a:p>
            <a:pPr lvl="0" fontAlgn="base">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Výrok o zjištění r. o úpadku</a:t>
            </a:r>
          </a:p>
          <a:p>
            <a:pPr lvl="0" fontAlgn="base">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Výrok o účinnosti r. o úpadku</a:t>
            </a:r>
          </a:p>
          <a:p>
            <a:pPr lvl="0" fontAlgn="base">
              <a:spcAft>
                <a:spcPct val="0"/>
              </a:spcAft>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Výrok o ustanovení insolvenčního správce</a:t>
            </a:r>
          </a:p>
          <a:p>
            <a:pPr lvl="1" fontAlgn="base">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navazuje na činnost předběžného správce, byl-li ustanoven (i jiná osoba)</a:t>
            </a:r>
          </a:p>
          <a:p>
            <a:pPr lvl="0" fontAlgn="base">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Rozhodnutí o způsobu řešení úpadku (§ 4, § 148 IZ) =&gt; nebo samostatné rozhodnutí = do 3 měsíců po rozhodnutí o úpadku / oddlužení = do 30 dnů   (§ 149 IZ)</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rozhodnutí o prohlášení konkursu / o povolení oddlužení / o povolení reorganizace</a:t>
            </a:r>
          </a:p>
          <a:p>
            <a:pPr lvl="0" fontAlgn="base">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Výzva věřitelům k přihlášení pohledávek</a:t>
            </a:r>
          </a:p>
          <a:p>
            <a:pPr lvl="0" fontAlgn="base">
              <a:spcAft>
                <a:spcPct val="0"/>
              </a:spcAft>
              <a:buClr>
                <a:srgbClr val="AA1D4B"/>
              </a:buClr>
              <a:buFont typeface="Wingdings" panose="05000000000000000000" pitchFamily="2" charset="2"/>
              <a:buChar char="Ø"/>
            </a:pPr>
            <a:r>
              <a:rPr lang="cs-CZ" sz="1800" dirty="0">
                <a:solidFill>
                  <a:srgbClr val="000000"/>
                </a:solidFill>
                <a:latin typeface="Arial" pitchFamily="34" charset="0"/>
                <a:cs typeface="Arial" pitchFamily="34" charset="0"/>
              </a:rPr>
              <a:t>Výrok o určení místa a termínu konání schůze věřitelů a přezkumného jednání </a:t>
            </a:r>
          </a:p>
          <a:p>
            <a:pPr lvl="1" fontAlgn="base">
              <a:spcAft>
                <a:spcPct val="0"/>
              </a:spcAft>
              <a:buClr>
                <a:schemeClr val="accent5"/>
              </a:buClr>
              <a:buFont typeface="Wingdings" panose="05000000000000000000" pitchFamily="2" charset="2"/>
              <a:buChar char="Ø"/>
            </a:pPr>
            <a:r>
              <a:rPr lang="cs-CZ" u="sng" dirty="0">
                <a:latin typeface="Arial" pitchFamily="34" charset="0"/>
                <a:cs typeface="Arial" pitchFamily="34" charset="0"/>
              </a:rPr>
              <a:t>není-li současně rozhodnuto o povolení oddlužení</a:t>
            </a:r>
            <a:endParaRPr lang="cs-CZ" u="sng" dirty="0"/>
          </a:p>
        </p:txBody>
      </p:sp>
    </p:spTree>
    <p:extLst>
      <p:ext uri="{BB962C8B-B14F-4D97-AF65-F5344CB8AC3E}">
        <p14:creationId xmlns:p14="http://schemas.microsoft.com/office/powerpoint/2010/main" val="2327272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Osoba s dispozičními oprávněními </a:t>
            </a:r>
          </a:p>
        </p:txBody>
      </p:sp>
      <p:sp>
        <p:nvSpPr>
          <p:cNvPr id="3" name="Zástupný symbol pro obsah 2"/>
          <p:cNvSpPr>
            <a:spLocks noGrp="1"/>
          </p:cNvSpPr>
          <p:nvPr>
            <p:ph idx="1"/>
          </p:nvPr>
        </p:nvSpPr>
        <p:spPr>
          <a:xfrm>
            <a:off x="457200" y="1628800"/>
            <a:ext cx="8229600" cy="4497363"/>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229 IZ</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Dlužník</a:t>
            </a:r>
          </a:p>
          <a:p>
            <a:pPr lvl="1" fontAlgn="base">
              <a:spcAft>
                <a:spcPct val="0"/>
              </a:spcAft>
              <a:buClr>
                <a:srgbClr val="3E788E"/>
              </a:buClr>
              <a:buFont typeface="Wingdings" pitchFamily="2" charset="2"/>
              <a:buChar char="§"/>
            </a:pPr>
            <a:r>
              <a:rPr lang="cs-CZ" sz="1800" dirty="0">
                <a:solidFill>
                  <a:srgbClr val="000000"/>
                </a:solidFill>
                <a:latin typeface="Arial" pitchFamily="34" charset="0"/>
                <a:cs typeface="Arial" pitchFamily="34" charset="0"/>
              </a:rPr>
              <a:t>do rozhodnutí o úpadku</a:t>
            </a:r>
          </a:p>
          <a:p>
            <a:pPr lvl="1" fontAlgn="base">
              <a:spcAft>
                <a:spcPct val="0"/>
              </a:spcAft>
              <a:buClr>
                <a:srgbClr val="3E788E"/>
              </a:buClr>
              <a:buFont typeface="Wingdings" pitchFamily="2" charset="2"/>
              <a:buChar char="§"/>
            </a:pPr>
            <a:r>
              <a:rPr lang="cs-CZ" sz="1800" dirty="0">
                <a:solidFill>
                  <a:srgbClr val="000000"/>
                </a:solidFill>
                <a:latin typeface="Arial" pitchFamily="34" charset="0"/>
                <a:cs typeface="Arial" pitchFamily="34" charset="0"/>
              </a:rPr>
              <a:t>od rozhodnutí o úpadku do rozhodnutí o způsobu řešení úpadku</a:t>
            </a:r>
          </a:p>
          <a:p>
            <a:pPr lvl="1" fontAlgn="base">
              <a:spcAft>
                <a:spcPct val="0"/>
              </a:spcAft>
              <a:buClr>
                <a:srgbClr val="3E788E"/>
              </a:buClr>
              <a:buFont typeface="Wingdings" pitchFamily="2" charset="2"/>
              <a:buChar char="§"/>
            </a:pPr>
            <a:r>
              <a:rPr lang="cs-CZ" sz="1800" dirty="0">
                <a:solidFill>
                  <a:srgbClr val="000000"/>
                </a:solidFill>
                <a:latin typeface="Arial" pitchFamily="34" charset="0"/>
                <a:cs typeface="Arial" pitchFamily="34" charset="0"/>
              </a:rPr>
              <a:t>od rozhodnutí o povolení reorganizace</a:t>
            </a:r>
          </a:p>
          <a:p>
            <a:pPr lvl="1" fontAlgn="base">
              <a:spcAft>
                <a:spcPct val="0"/>
              </a:spcAft>
              <a:buClr>
                <a:srgbClr val="3E788E"/>
              </a:buClr>
              <a:buFont typeface="Wingdings" pitchFamily="2" charset="2"/>
              <a:buChar char="§"/>
            </a:pPr>
            <a:r>
              <a:rPr lang="cs-CZ" sz="1800" dirty="0">
                <a:solidFill>
                  <a:srgbClr val="000000"/>
                </a:solidFill>
                <a:latin typeface="Arial" pitchFamily="34" charset="0"/>
                <a:cs typeface="Arial" pitchFamily="34" charset="0"/>
              </a:rPr>
              <a:t>od rozhodnutí o povolení oddlužení, resp. při způsobu oddlužení plněním splátkového kalendáře</a:t>
            </a:r>
          </a:p>
          <a:p>
            <a:pPr lvl="1" fontAlgn="base">
              <a:spcAft>
                <a:spcPct val="0"/>
              </a:spcAft>
              <a:buClr>
                <a:srgbClr val="3E788E"/>
              </a:buClr>
              <a:buFont typeface="Wingdings" pitchFamily="2" charset="2"/>
              <a:buChar char="§"/>
            </a:pPr>
            <a:r>
              <a:rPr lang="cs-CZ" sz="1800" dirty="0">
                <a:solidFill>
                  <a:srgbClr val="000000"/>
                </a:solidFill>
                <a:latin typeface="Arial" pitchFamily="34" charset="0"/>
                <a:cs typeface="Arial" pitchFamily="34" charset="0"/>
              </a:rPr>
              <a:t>od schválení oddlužení zpeněžením majetkové podstaty k majetku, který dlužník nabyl poté, co nastaly účinky schválení oddlužení</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Insolvenční správce </a:t>
            </a:r>
          </a:p>
          <a:p>
            <a:pPr lvl="1" fontAlgn="base">
              <a:spcAft>
                <a:spcPct val="0"/>
              </a:spcAft>
              <a:buClr>
                <a:srgbClr val="3E788E"/>
              </a:buClr>
              <a:buFont typeface="Wingdings" panose="05000000000000000000" pitchFamily="2" charset="2"/>
              <a:buChar char="§"/>
            </a:pPr>
            <a:r>
              <a:rPr lang="cs-CZ" sz="1800" dirty="0">
                <a:solidFill>
                  <a:srgbClr val="000000"/>
                </a:solidFill>
                <a:latin typeface="Arial" pitchFamily="34" charset="0"/>
                <a:cs typeface="Arial" pitchFamily="34" charset="0"/>
              </a:rPr>
              <a:t>prohlášením konkursu </a:t>
            </a:r>
          </a:p>
          <a:p>
            <a:pPr lvl="1" fontAlgn="base">
              <a:spcAft>
                <a:spcPct val="0"/>
              </a:spcAft>
              <a:buClr>
                <a:srgbClr val="3E788E"/>
              </a:buClr>
              <a:buFont typeface="Wingdings" panose="05000000000000000000" pitchFamily="2" charset="2"/>
              <a:buChar char="§"/>
            </a:pPr>
            <a:r>
              <a:rPr lang="cs-CZ" sz="1800" dirty="0">
                <a:solidFill>
                  <a:srgbClr val="000000"/>
                </a:solidFill>
                <a:latin typeface="Arial" pitchFamily="34" charset="0"/>
                <a:cs typeface="Arial" pitchFamily="34" charset="0"/>
              </a:rPr>
              <a:t>při způsobu oddlužení zpeněžením majetkové podstaty (pokud jde o majetek, který tvoří majetkovou podstatu)</a:t>
            </a:r>
          </a:p>
          <a:p>
            <a:pPr lvl="1" fontAlgn="base">
              <a:spcAft>
                <a:spcPct val="0"/>
              </a:spcAft>
              <a:buClr>
                <a:srgbClr val="3E788E"/>
              </a:buClr>
              <a:buFont typeface="Wingdings" panose="05000000000000000000" pitchFamily="2" charset="2"/>
              <a:buChar char="§"/>
            </a:pPr>
            <a:r>
              <a:rPr lang="cs-CZ" sz="1800" dirty="0">
                <a:solidFill>
                  <a:srgbClr val="000000"/>
                </a:solidFill>
                <a:latin typeface="Arial" pitchFamily="34" charset="0"/>
                <a:cs typeface="Arial" pitchFamily="34" charset="0"/>
              </a:rPr>
              <a:t>od schválení oddlužení plněním splátkového kalendáře se zpeněžením majetkové podstaty (majetek sloužící k zajištění, vydaný…)</a:t>
            </a:r>
            <a:endParaRPr lang="cs-CZ" sz="1800" u="sng"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41497111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Správa daní – klasifikace pohledávek</a:t>
            </a:r>
          </a:p>
        </p:txBody>
      </p:sp>
      <p:sp>
        <p:nvSpPr>
          <p:cNvPr id="3" name="Zástupný symbol pro obsah 2"/>
          <p:cNvSpPr>
            <a:spLocks noGrp="1"/>
          </p:cNvSpPr>
          <p:nvPr>
            <p:ph idx="1"/>
          </p:nvPr>
        </p:nvSpPr>
        <p:spPr>
          <a:xfrm>
            <a:off x="457200" y="1844824"/>
            <a:ext cx="8229600" cy="4608512"/>
          </a:xfrm>
        </p:spPr>
        <p:txBody>
          <a:bodyPr>
            <a:normAutofit/>
          </a:bodyPr>
          <a:lstStyle/>
          <a:p>
            <a:pPr lvl="0" fontAlgn="base">
              <a:spcAft>
                <a:spcPct val="0"/>
              </a:spcAft>
              <a:buClr>
                <a:srgbClr val="AA1D4B"/>
              </a:buClr>
              <a:buAutoNum type="arabicPeriod"/>
            </a:pPr>
            <a:r>
              <a:rPr lang="cs-CZ" sz="1800" dirty="0">
                <a:solidFill>
                  <a:srgbClr val="000000"/>
                </a:solidFill>
                <a:latin typeface="Arial" pitchFamily="34" charset="0"/>
                <a:cs typeface="Arial" pitchFamily="34" charset="0"/>
              </a:rPr>
              <a:t>Pohledávky vzniklé ode dne účinnosti </a:t>
            </a:r>
            <a:r>
              <a:rPr lang="cs-CZ" sz="1800" dirty="0" err="1">
                <a:solidFill>
                  <a:srgbClr val="000000"/>
                </a:solidFill>
                <a:latin typeface="Arial" pitchFamily="34" charset="0"/>
                <a:cs typeface="Arial" pitchFamily="34" charset="0"/>
              </a:rPr>
              <a:t>rozh</a:t>
            </a:r>
            <a:r>
              <a:rPr lang="cs-CZ" sz="1800" dirty="0">
                <a:solidFill>
                  <a:srgbClr val="000000"/>
                </a:solidFill>
                <a:latin typeface="Arial" pitchFamily="34" charset="0"/>
                <a:cs typeface="Arial" pitchFamily="34" charset="0"/>
              </a:rPr>
              <a:t>. o úpadku (§ 242/1 DŘ) –</a:t>
            </a:r>
            <a:r>
              <a:rPr lang="cs-CZ" sz="1800" b="1" dirty="0">
                <a:solidFill>
                  <a:srgbClr val="000000"/>
                </a:solidFill>
                <a:latin typeface="Arial" pitchFamily="34" charset="0"/>
                <a:cs typeface="Arial" pitchFamily="34" charset="0"/>
              </a:rPr>
              <a:t> za  majetkovou podstatou </a:t>
            </a:r>
            <a:endParaRPr lang="cs-CZ" sz="1800" b="1" dirty="0">
              <a:solidFill>
                <a:srgbClr val="FF0000"/>
              </a:solidFill>
              <a:latin typeface="Arial" pitchFamily="34" charset="0"/>
              <a:cs typeface="Arial" pitchFamily="34" charset="0"/>
            </a:endParaRP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Pohledávky</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vzniklé do dne předcházejícího dni účinnosti </a:t>
            </a:r>
            <a:r>
              <a:rPr lang="cs-CZ" sz="1800" dirty="0" err="1">
                <a:solidFill>
                  <a:srgbClr val="000000"/>
                </a:solidFill>
                <a:latin typeface="Arial" pitchFamily="34" charset="0"/>
                <a:cs typeface="Arial" pitchFamily="34" charset="0"/>
              </a:rPr>
              <a:t>rozh</a:t>
            </a:r>
            <a:r>
              <a:rPr lang="cs-CZ" sz="1800" dirty="0">
                <a:solidFill>
                  <a:srgbClr val="000000"/>
                </a:solidFill>
                <a:latin typeface="Arial" pitchFamily="34" charset="0"/>
                <a:cs typeface="Arial" pitchFamily="34" charset="0"/>
              </a:rPr>
              <a:t>. o úpadku</a:t>
            </a:r>
            <a:r>
              <a:rPr lang="cs-CZ" sz="1800" b="1" dirty="0">
                <a:solidFill>
                  <a:srgbClr val="000000"/>
                </a:solidFill>
                <a:latin typeface="Arial" pitchFamily="34" charset="0"/>
                <a:cs typeface="Arial" pitchFamily="34" charset="0"/>
              </a:rPr>
              <a:t> – </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uplatněné přihláškou pohledávky </a:t>
            </a:r>
          </a:p>
          <a:p>
            <a:pPr marL="0" lvl="0" indent="0" fontAlgn="base">
              <a:spcAft>
                <a:spcPct val="0"/>
              </a:spcAft>
              <a:buClr>
                <a:srgbClr val="AA1D4B"/>
              </a:buClr>
              <a:buNone/>
            </a:pPr>
            <a:endParaRPr lang="cs-CZ" sz="1800" dirty="0">
              <a:solidFill>
                <a:srgbClr val="000000"/>
              </a:solidFill>
              <a:latin typeface="Arial" pitchFamily="34" charset="0"/>
              <a:cs typeface="Arial" pitchFamily="34" charset="0"/>
            </a:endParaRPr>
          </a:p>
          <a:p>
            <a:pPr lvl="0" fontAlgn="base">
              <a:spcAft>
                <a:spcPct val="0"/>
              </a:spcAft>
              <a:buClr>
                <a:srgbClr val="AA1D4B"/>
              </a:buClr>
              <a:buFont typeface="+mj-lt"/>
              <a:buAutoNum type="arabicPeriod" startAt="2"/>
            </a:pPr>
            <a:r>
              <a:rPr lang="cs-CZ" sz="1800" b="1" dirty="0">
                <a:solidFill>
                  <a:srgbClr val="000000"/>
                </a:solidFill>
                <a:latin typeface="Arial" pitchFamily="34" charset="0"/>
                <a:cs typeface="Arial" pitchFamily="34" charset="0"/>
              </a:rPr>
              <a:t>Zajištěné – </a:t>
            </a:r>
            <a:r>
              <a:rPr lang="cs-CZ" sz="1800" dirty="0">
                <a:solidFill>
                  <a:srgbClr val="000000"/>
                </a:solidFill>
                <a:latin typeface="Arial" pitchFamily="34" charset="0"/>
                <a:cs typeface="Arial" pitchFamily="34" charset="0"/>
              </a:rPr>
              <a:t>uspokojení zajištěné pohledávky zpeněžením věci, práva,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pohledávky nebo jiné majetkové hodnoty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vznik zajištění =&gt; pořadí uspokojení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Je-li dle ZP hodnota zajištění nižší než výše zajištěné pohledávky, =&gt; ve   </a:t>
            </a:r>
          </a:p>
          <a:p>
            <a:pPr marL="0" lvl="0" indent="0" fontAlgn="base">
              <a:spcAft>
                <a:spcPts val="600"/>
              </a:spcAft>
              <a:buClr>
                <a:srgbClr val="AA1D4B"/>
              </a:buClr>
              <a:buNone/>
            </a:pPr>
            <a:r>
              <a:rPr lang="cs-CZ" sz="1800" dirty="0">
                <a:solidFill>
                  <a:srgbClr val="000000"/>
                </a:solidFill>
                <a:latin typeface="Arial" pitchFamily="34" charset="0"/>
                <a:cs typeface="Arial" pitchFamily="34" charset="0"/>
              </a:rPr>
              <a:t>     </a:t>
            </a:r>
            <a:r>
              <a:rPr lang="cs-CZ" sz="1800" dirty="0" err="1">
                <a:solidFill>
                  <a:srgbClr val="000000"/>
                </a:solidFill>
                <a:latin typeface="Arial" pitchFamily="34" charset="0"/>
                <a:cs typeface="Arial" pitchFamily="34" charset="0"/>
              </a:rPr>
              <a:t>zbýv</a:t>
            </a:r>
            <a:r>
              <a:rPr lang="cs-CZ" sz="1800" dirty="0">
                <a:solidFill>
                  <a:srgbClr val="000000"/>
                </a:solidFill>
                <a:latin typeface="Arial" pitchFamily="34" charset="0"/>
                <a:cs typeface="Arial" pitchFamily="34" charset="0"/>
              </a:rPr>
              <a:t>. výši pohledávka nezajištěná =&gt; </a:t>
            </a:r>
            <a:r>
              <a:rPr lang="cs-CZ" sz="1800" u="sng" dirty="0">
                <a:solidFill>
                  <a:srgbClr val="000000"/>
                </a:solidFill>
                <a:latin typeface="Arial" pitchFamily="34" charset="0"/>
                <a:cs typeface="Arial" pitchFamily="34" charset="0"/>
              </a:rPr>
              <a:t>odlišná právní úprava v oddlužení</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Nezajištěné – </a:t>
            </a:r>
            <a:r>
              <a:rPr lang="cs-CZ" sz="1800" dirty="0">
                <a:solidFill>
                  <a:srgbClr val="000000"/>
                </a:solidFill>
                <a:latin typeface="Arial" pitchFamily="34" charset="0"/>
                <a:cs typeface="Arial" pitchFamily="34" charset="0"/>
              </a:rPr>
              <a:t>uspokojení z výtěžku zpeněžení </a:t>
            </a:r>
            <a:r>
              <a:rPr lang="cs-CZ" sz="1800" dirty="0" err="1">
                <a:solidFill>
                  <a:srgbClr val="000000"/>
                </a:solidFill>
                <a:latin typeface="Arial" pitchFamily="34" charset="0"/>
                <a:cs typeface="Arial" pitchFamily="34" charset="0"/>
              </a:rPr>
              <a:t>majetk</a:t>
            </a:r>
            <a:r>
              <a:rPr lang="cs-CZ" sz="1800" dirty="0">
                <a:solidFill>
                  <a:srgbClr val="000000"/>
                </a:solidFill>
                <a:latin typeface="Arial" pitchFamily="34" charset="0"/>
                <a:cs typeface="Arial" pitchFamily="34" charset="0"/>
              </a:rPr>
              <a:t>. podstaty poměrem</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Vyloučené </a:t>
            </a:r>
            <a:r>
              <a:rPr lang="cs-CZ" sz="1800" dirty="0">
                <a:solidFill>
                  <a:srgbClr val="000000"/>
                </a:solidFill>
                <a:latin typeface="Arial" pitchFamily="34" charset="0"/>
                <a:cs typeface="Arial" pitchFamily="34" charset="0"/>
              </a:rPr>
              <a:t>ze všech způsobů řešení úpadku </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 170 IZ</a:t>
            </a:r>
            <a:endParaRPr lang="cs-CZ" sz="1800" dirty="0"/>
          </a:p>
        </p:txBody>
      </p:sp>
      <p:cxnSp>
        <p:nvCxnSpPr>
          <p:cNvPr id="5" name="Přímá spojnice se šipkou 4"/>
          <p:cNvCxnSpPr/>
          <p:nvPr/>
        </p:nvCxnSpPr>
        <p:spPr>
          <a:xfrm>
            <a:off x="1115616" y="3789040"/>
            <a:ext cx="1080120" cy="576064"/>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808338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052736"/>
            <a:ext cx="8229600" cy="5073427"/>
          </a:xfrm>
        </p:spPr>
        <p:txBody>
          <a:bodyPr>
            <a:normAutofit/>
          </a:bodyPr>
          <a:lstStyle/>
          <a:p>
            <a:pPr lvl="0" fontAlgn="base">
              <a:spcAft>
                <a:spcPct val="0"/>
              </a:spcAft>
              <a:buClr>
                <a:srgbClr val="AA1D4B"/>
              </a:buClr>
              <a:buFont typeface="Wingdings" pitchFamily="2" charset="2"/>
              <a:buAutoNum type="arabicPeriod" startAt="3"/>
            </a:pPr>
            <a:r>
              <a:rPr lang="cs-CZ" sz="1800" b="1" dirty="0">
                <a:solidFill>
                  <a:srgbClr val="000000"/>
                </a:solidFill>
                <a:latin typeface="Arial" pitchFamily="34" charset="0"/>
                <a:cs typeface="Arial" pitchFamily="34" charset="0"/>
              </a:rPr>
              <a:t>Splatné </a:t>
            </a:r>
            <a:r>
              <a:rPr lang="cs-CZ" sz="1800" dirty="0">
                <a:solidFill>
                  <a:srgbClr val="000000"/>
                </a:solidFill>
                <a:latin typeface="Arial" pitchFamily="34" charset="0"/>
                <a:cs typeface="Arial" pitchFamily="34" charset="0"/>
              </a:rPr>
              <a:t>x</a:t>
            </a:r>
            <a:r>
              <a:rPr lang="cs-CZ" sz="1800" b="1" dirty="0">
                <a:solidFill>
                  <a:srgbClr val="000000"/>
                </a:solidFill>
                <a:latin typeface="Arial" pitchFamily="34" charset="0"/>
                <a:cs typeface="Arial" pitchFamily="34" charset="0"/>
              </a:rPr>
              <a:t> Nesplatné</a:t>
            </a:r>
          </a:p>
          <a:p>
            <a:pPr marL="0" lvl="0" indent="0" fontAlgn="base">
              <a:spcAft>
                <a:spcPct val="0"/>
              </a:spcAft>
              <a:buClr>
                <a:srgbClr val="AA1D4B"/>
              </a:buClr>
              <a:buNone/>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AutoNum type="arabicPeriod" startAt="4"/>
            </a:pPr>
            <a:r>
              <a:rPr lang="cs-CZ" sz="1800" b="1" dirty="0">
                <a:solidFill>
                  <a:srgbClr val="000000"/>
                </a:solidFill>
                <a:latin typeface="Arial" pitchFamily="34" charset="0"/>
                <a:cs typeface="Arial" pitchFamily="34" charset="0"/>
              </a:rPr>
              <a:t>Vykonatelné </a:t>
            </a:r>
            <a:r>
              <a:rPr lang="cs-CZ" sz="1800" dirty="0">
                <a:solidFill>
                  <a:srgbClr val="000000"/>
                </a:solidFill>
                <a:latin typeface="Arial" pitchFamily="34" charset="0"/>
                <a:cs typeface="Arial" pitchFamily="34" charset="0"/>
              </a:rPr>
              <a:t>x</a:t>
            </a:r>
            <a:r>
              <a:rPr lang="cs-CZ" sz="1800" b="1" dirty="0">
                <a:solidFill>
                  <a:srgbClr val="000000"/>
                </a:solidFill>
                <a:latin typeface="Arial" pitchFamily="34" charset="0"/>
                <a:cs typeface="Arial" pitchFamily="34" charset="0"/>
              </a:rPr>
              <a:t> Nevykonatelné</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 103 DŘ)</a:t>
            </a:r>
          </a:p>
          <a:p>
            <a:pPr marL="0" lvl="0" indent="0" fontAlgn="base">
              <a:spcAft>
                <a:spcPct val="0"/>
              </a:spcAft>
              <a:buClr>
                <a:srgbClr val="AA1D4B"/>
              </a:buClr>
              <a:buNone/>
            </a:pPr>
            <a:endParaRPr lang="cs-CZ" sz="18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AutoNum type="arabicPeriod" startAt="5"/>
            </a:pPr>
            <a:r>
              <a:rPr lang="cs-CZ" sz="1800" b="1" dirty="0">
                <a:solidFill>
                  <a:srgbClr val="000000"/>
                </a:solidFill>
                <a:latin typeface="Arial" pitchFamily="34" charset="0"/>
                <a:cs typeface="Arial" pitchFamily="34" charset="0"/>
              </a:rPr>
              <a:t>Podmíněné</a:t>
            </a:r>
            <a:r>
              <a:rPr lang="cs-CZ" sz="1800" dirty="0">
                <a:solidFill>
                  <a:srgbClr val="000000"/>
                </a:solidFill>
                <a:latin typeface="Arial" pitchFamily="34" charset="0"/>
                <a:cs typeface="Arial" pitchFamily="34" charset="0"/>
              </a:rPr>
              <a:t>  x</a:t>
            </a:r>
            <a:r>
              <a:rPr lang="cs-CZ" sz="1800" b="1" dirty="0">
                <a:solidFill>
                  <a:srgbClr val="000000"/>
                </a:solidFill>
                <a:latin typeface="Arial" pitchFamily="34" charset="0"/>
                <a:cs typeface="Arial" pitchFamily="34" charset="0"/>
              </a:rPr>
              <a:t>  Nepodmíněné</a:t>
            </a:r>
            <a:r>
              <a:rPr lang="cs-CZ" sz="1800" dirty="0">
                <a:solidFill>
                  <a:srgbClr val="000000"/>
                </a:solidFill>
                <a:latin typeface="Arial" pitchFamily="34" charset="0"/>
                <a:cs typeface="Arial" pitchFamily="34" charset="0"/>
              </a:rPr>
              <a:t> </a:t>
            </a:r>
            <a:endParaRPr lang="cs-CZ" sz="1800" b="1" dirty="0">
              <a:solidFill>
                <a:srgbClr val="000000"/>
              </a:solidFill>
              <a:latin typeface="Arial" pitchFamily="34" charset="0"/>
              <a:cs typeface="Arial" pitchFamily="34" charset="0"/>
            </a:endParaRPr>
          </a:p>
          <a:p>
            <a:pPr marL="0" lvl="0" indent="0" fontAlgn="base">
              <a:spcAft>
                <a:spcPct val="0"/>
              </a:spcAft>
              <a:buClr>
                <a:srgbClr val="AA1D4B"/>
              </a:buClr>
              <a:buNone/>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mj-lt"/>
              <a:buAutoNum type="arabicPeriod" startAt="6"/>
            </a:pPr>
            <a:r>
              <a:rPr lang="cs-CZ" sz="1800" b="1" dirty="0">
                <a:solidFill>
                  <a:srgbClr val="000000"/>
                </a:solidFill>
                <a:latin typeface="Arial" pitchFamily="34" charset="0"/>
                <a:cs typeface="Arial" pitchFamily="34" charset="0"/>
              </a:rPr>
              <a:t>Podřízené </a:t>
            </a:r>
            <a:r>
              <a:rPr lang="cs-CZ" sz="1800" dirty="0">
                <a:solidFill>
                  <a:srgbClr val="000000"/>
                </a:solidFill>
                <a:latin typeface="Arial" pitchFamily="34" charset="0"/>
                <a:cs typeface="Arial" pitchFamily="34" charset="0"/>
              </a:rPr>
              <a:t>x</a:t>
            </a:r>
            <a:r>
              <a:rPr lang="cs-CZ" sz="1800" b="1" dirty="0">
                <a:solidFill>
                  <a:srgbClr val="000000"/>
                </a:solidFill>
                <a:latin typeface="Arial" pitchFamily="34" charset="0"/>
                <a:cs typeface="Arial" pitchFamily="34" charset="0"/>
              </a:rPr>
              <a:t> Nepodřízené</a:t>
            </a:r>
          </a:p>
          <a:p>
            <a:pPr marL="0" indent="0">
              <a:buNone/>
            </a:pPr>
            <a:r>
              <a:rPr lang="cs-CZ" sz="1800" b="1" i="1" dirty="0">
                <a:solidFill>
                  <a:schemeClr val="accent2"/>
                </a:solidFill>
                <a:latin typeface="Arial" panose="020B0604020202020204" pitchFamily="34" charset="0"/>
                <a:cs typeface="Arial" panose="020B0604020202020204" pitchFamily="34" charset="0"/>
              </a:rPr>
              <a:t>	NSS 29 </a:t>
            </a:r>
            <a:r>
              <a:rPr lang="cs-CZ" sz="1800" b="1" i="1" dirty="0" err="1">
                <a:solidFill>
                  <a:schemeClr val="accent2"/>
                </a:solidFill>
                <a:latin typeface="Arial" panose="020B0604020202020204" pitchFamily="34" charset="0"/>
                <a:cs typeface="Arial" panose="020B0604020202020204" pitchFamily="34" charset="0"/>
              </a:rPr>
              <a:t>ICdo</a:t>
            </a:r>
            <a:r>
              <a:rPr lang="cs-CZ" sz="1800" b="1" i="1" dirty="0">
                <a:solidFill>
                  <a:schemeClr val="accent2"/>
                </a:solidFill>
                <a:latin typeface="Arial" panose="020B0604020202020204" pitchFamily="34" charset="0"/>
                <a:cs typeface="Arial" panose="020B0604020202020204" pitchFamily="34" charset="0"/>
              </a:rPr>
              <a:t> 43/2021 ze dne 19. 7. 2022:</a:t>
            </a:r>
          </a:p>
          <a:p>
            <a:pPr marL="0" indent="0">
              <a:buNone/>
            </a:pPr>
            <a:r>
              <a:rPr lang="cs-CZ" sz="1800" i="1" dirty="0">
                <a:latin typeface="Arial" panose="020B0604020202020204" pitchFamily="34" charset="0"/>
                <a:cs typeface="Arial" panose="020B0604020202020204" pitchFamily="34" charset="0"/>
              </a:rPr>
              <a:t>„je-li příslušenstvím daňové pohledávky úrok z prodlení, pak neexistuje žádný důvod, pro který by takové (§ 172 odst. 2 věta druhá insolvenčního zákona výslovně označené) příslušenství nemohlo být podřízenou pohledávkou jen proto, že jde o příslušenství pohledávky veřejnoprávní…“ </a:t>
            </a:r>
          </a:p>
        </p:txBody>
      </p:sp>
    </p:spTree>
    <p:extLst>
      <p:ext uri="{BB962C8B-B14F-4D97-AF65-F5344CB8AC3E}">
        <p14:creationId xmlns:p14="http://schemas.microsoft.com/office/powerpoint/2010/main" val="1646226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Účinky úpadku na správu poplatků</a:t>
            </a:r>
          </a:p>
        </p:txBody>
      </p:sp>
      <p:sp>
        <p:nvSpPr>
          <p:cNvPr id="3" name="Zástupný symbol pro obsah 2"/>
          <p:cNvSpPr>
            <a:spLocks noGrp="1"/>
          </p:cNvSpPr>
          <p:nvPr>
            <p:ph idx="1"/>
          </p:nvPr>
        </p:nvSpPr>
        <p:spPr>
          <a:xfrm>
            <a:off x="457200" y="1628800"/>
            <a:ext cx="8229600" cy="4497363"/>
          </a:xfrm>
        </p:spPr>
        <p:txBody>
          <a:bodyPr>
            <a:normAutofit/>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Pozbytí účinnosti rozhodnutí o posečkání /splátkách </a:t>
            </a:r>
            <a:r>
              <a:rPr lang="cs-CZ" sz="1800" dirty="0">
                <a:solidFill>
                  <a:srgbClr val="000000"/>
                </a:solidFill>
                <a:latin typeface="Arial" pitchFamily="34" charset="0"/>
                <a:cs typeface="Arial" pitchFamily="34" charset="0"/>
              </a:rPr>
              <a:t>(uplynutím dne předcházejícího dni účinnosti r. o úpadku  =&gt; § 157 odst. 2 DŘ)</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Nelze nařídit exekuci, </a:t>
            </a:r>
            <a:r>
              <a:rPr lang="cs-CZ" sz="1800" dirty="0">
                <a:solidFill>
                  <a:srgbClr val="000000"/>
                </a:solidFill>
                <a:latin typeface="Arial" pitchFamily="34" charset="0"/>
                <a:cs typeface="Arial" pitchFamily="34" charset="0"/>
              </a:rPr>
              <a:t>která by postihovala majetek dlužníka či jiný majetek náležející do majetkové podstaty 	</a:t>
            </a:r>
            <a:r>
              <a:rPr lang="cs-CZ" sz="1800" b="1" dirty="0">
                <a:solidFill>
                  <a:srgbClr val="000000"/>
                </a:solidFill>
                <a:latin typeface="Arial" pitchFamily="34" charset="0"/>
                <a:cs typeface="Arial" pitchFamily="34" charset="0"/>
              </a:rPr>
              <a:t>                        </a:t>
            </a:r>
          </a:p>
          <a:p>
            <a:pPr marL="800100" lvl="1" indent="-342900" fontAlgn="base">
              <a:spcAft>
                <a:spcPct val="0"/>
              </a:spcAft>
              <a:buClr>
                <a:srgbClr val="3E788E"/>
              </a:buClr>
              <a:buFont typeface="Symbol" panose="05050102010706020507" pitchFamily="18" charset="2"/>
              <a:buChar char="Þ"/>
            </a:pPr>
            <a:r>
              <a:rPr lang="cs-CZ" dirty="0">
                <a:solidFill>
                  <a:srgbClr val="000000"/>
                </a:solidFill>
                <a:latin typeface="Arial" pitchFamily="34" charset="0"/>
                <a:cs typeface="Arial" pitchFamily="34" charset="0"/>
              </a:rPr>
              <a:t>§ 140e IZ: </a:t>
            </a:r>
            <a:r>
              <a:rPr lang="cs-CZ" i="1" dirty="0">
                <a:solidFill>
                  <a:srgbClr val="000000"/>
                </a:solidFill>
                <a:latin typeface="Arial" pitchFamily="34" charset="0"/>
                <a:cs typeface="Arial" pitchFamily="34" charset="0"/>
              </a:rPr>
              <a:t>V době, po kterou trvají účinky rozhodnutí o úpadku, </a:t>
            </a:r>
            <a:r>
              <a:rPr lang="cs-CZ" i="1" dirty="0">
                <a:latin typeface="Arial" pitchFamily="34" charset="0"/>
                <a:cs typeface="Arial" pitchFamily="34" charset="0"/>
              </a:rPr>
              <a:t>nelze nařídit nebo zahájit exekuci</a:t>
            </a:r>
            <a:r>
              <a:rPr lang="cs-CZ" i="1" dirty="0">
                <a:solidFill>
                  <a:srgbClr val="000000"/>
                </a:solidFill>
                <a:latin typeface="Arial" pitchFamily="34" charset="0"/>
                <a:cs typeface="Arial" pitchFamily="34" charset="0"/>
              </a:rPr>
              <a:t>, která by postihovala majetek náležející do majetkové podstaty (výjimka § 203 odst. 5 IZ)</a:t>
            </a:r>
          </a:p>
          <a:p>
            <a:pPr marL="800100" lvl="1" indent="-342900" fontAlgn="base">
              <a:spcAft>
                <a:spcPct val="0"/>
              </a:spcAft>
              <a:buClr>
                <a:srgbClr val="3E788E"/>
              </a:buClr>
              <a:buFont typeface="Symbol" panose="05050102010706020507" pitchFamily="18" charset="2"/>
              <a:buChar char="Þ"/>
            </a:pPr>
            <a:endParaRPr lang="cs-CZ" i="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Revize nedoplatků</a:t>
            </a:r>
            <a:endParaRPr lang="cs-CZ" sz="1800" dirty="0">
              <a:solidFill>
                <a:srgbClr val="000000"/>
              </a:solidFill>
              <a:latin typeface="Arial" pitchFamily="34" charset="0"/>
              <a:cs typeface="Arial" pitchFamily="34" charset="0"/>
            </a:endParaRP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 existence zajištění nedoplatků</a:t>
            </a:r>
            <a:r>
              <a:rPr lang="cs-CZ" b="1" dirty="0">
                <a:solidFill>
                  <a:srgbClr val="000000"/>
                </a:solidFill>
                <a:latin typeface="Arial" pitchFamily="34" charset="0"/>
                <a:cs typeface="Arial" pitchFamily="34" charset="0"/>
              </a:rPr>
              <a:t> </a:t>
            </a:r>
            <a:r>
              <a:rPr lang="cs-CZ" dirty="0">
                <a:solidFill>
                  <a:srgbClr val="000000"/>
                </a:solidFill>
                <a:latin typeface="Arial" pitchFamily="34" charset="0"/>
                <a:cs typeface="Arial" pitchFamily="34" charset="0"/>
              </a:rPr>
              <a:t>(např. účinky vzniku ZP, správnosti zřízeného ZP, zápis do registru apod.)</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 určení nedoplatků, které nebudou přihlášeny (vyloučené/prekluze)</a:t>
            </a:r>
          </a:p>
          <a:p>
            <a:pPr lvl="1" fontAlgn="base">
              <a:spcAft>
                <a:spcPct val="0"/>
              </a:spcAft>
              <a:buClr>
                <a:schemeClr val="accent5"/>
              </a:buClr>
              <a:buFont typeface="Wingdings" panose="05000000000000000000" pitchFamily="2" charset="2"/>
              <a:buChar char="Ø"/>
            </a:pPr>
            <a:endParaRPr lang="cs-CZ"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Kontrola existence přeplatků</a:t>
            </a:r>
            <a:endParaRPr lang="cs-CZ" sz="1800"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1074107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052736"/>
            <a:ext cx="8229600" cy="5073427"/>
          </a:xfrm>
        </p:spPr>
        <p:txBody>
          <a:bodyPr>
            <a:normAutofit fontScale="25000" lnSpcReduction="20000"/>
          </a:bodyPr>
          <a:lstStyle/>
          <a:p>
            <a:pPr lvl="0" fontAlgn="base">
              <a:spcAft>
                <a:spcPct val="0"/>
              </a:spcAft>
              <a:buClr>
                <a:srgbClr val="AA1D4B"/>
              </a:buClr>
              <a:buFont typeface="Wingdings" pitchFamily="2" charset="2"/>
              <a:buChar char="§"/>
            </a:pPr>
            <a:r>
              <a:rPr lang="cs-CZ" sz="8000" b="1" dirty="0">
                <a:solidFill>
                  <a:srgbClr val="000000"/>
                </a:solidFill>
                <a:latin typeface="Arial" pitchFamily="34" charset="0"/>
                <a:cs typeface="Arial" pitchFamily="34" charset="0"/>
              </a:rPr>
              <a:t>Přeplatek </a:t>
            </a:r>
            <a:r>
              <a:rPr lang="cs-CZ" sz="8000" dirty="0">
                <a:solidFill>
                  <a:srgbClr val="000000"/>
                </a:solidFill>
                <a:latin typeface="Arial" pitchFamily="34" charset="0"/>
                <a:cs typeface="Arial" pitchFamily="34" charset="0"/>
              </a:rPr>
              <a:t> (§ 242 DŘ)</a:t>
            </a:r>
          </a:p>
          <a:p>
            <a:pPr marL="0" lvl="0" indent="0" fontAlgn="base">
              <a:spcAft>
                <a:spcPct val="0"/>
              </a:spcAft>
              <a:buClr>
                <a:srgbClr val="AA1D4B"/>
              </a:buClr>
              <a:buNone/>
            </a:pPr>
            <a:endParaRPr lang="cs-CZ" sz="7200" b="1" dirty="0">
              <a:solidFill>
                <a:srgbClr val="000000"/>
              </a:solidFill>
              <a:latin typeface="Arial" pitchFamily="34" charset="0"/>
              <a:cs typeface="Arial" pitchFamily="34" charset="0"/>
            </a:endParaRPr>
          </a:p>
          <a:p>
            <a:pPr marL="0" lvl="0" indent="0" fontAlgn="base">
              <a:spcAft>
                <a:spcPct val="0"/>
              </a:spcAft>
              <a:buClr>
                <a:srgbClr val="AA1D4B"/>
              </a:buClr>
              <a:buNone/>
            </a:pPr>
            <a:endParaRPr lang="cs-CZ" sz="7200" b="1" dirty="0">
              <a:solidFill>
                <a:srgbClr val="000000"/>
              </a:solidFill>
              <a:latin typeface="Arial" pitchFamily="34" charset="0"/>
              <a:cs typeface="Arial" pitchFamily="34" charset="0"/>
            </a:endParaRPr>
          </a:p>
          <a:p>
            <a:pPr lvl="1" fontAlgn="base">
              <a:spcAft>
                <a:spcPct val="0"/>
              </a:spcAft>
              <a:buClr>
                <a:schemeClr val="accent5"/>
              </a:buClr>
              <a:buFont typeface="Wingdings" panose="05000000000000000000" pitchFamily="2" charset="2"/>
              <a:buChar char="Ø"/>
            </a:pPr>
            <a:r>
              <a:rPr lang="cs-CZ" sz="7200" dirty="0">
                <a:solidFill>
                  <a:srgbClr val="000000"/>
                </a:solidFill>
                <a:latin typeface="Arial" pitchFamily="34" charset="0"/>
                <a:cs typeface="Arial" pitchFamily="34" charset="0"/>
              </a:rPr>
              <a:t>Vznik na základě daňových povinností, vzniklých </a:t>
            </a:r>
            <a:r>
              <a:rPr lang="cs-CZ" sz="7200" b="1" dirty="0">
                <a:solidFill>
                  <a:srgbClr val="000000"/>
                </a:solidFill>
                <a:latin typeface="Arial" pitchFamily="34" charset="0"/>
                <a:cs typeface="Arial" pitchFamily="34" charset="0"/>
              </a:rPr>
              <a:t>do</a:t>
            </a:r>
            <a:r>
              <a:rPr lang="cs-CZ" sz="7200" dirty="0">
                <a:solidFill>
                  <a:srgbClr val="000000"/>
                </a:solidFill>
                <a:latin typeface="Arial" pitchFamily="34" charset="0"/>
                <a:cs typeface="Arial" pitchFamily="34" charset="0"/>
              </a:rPr>
              <a:t> dne předcházejícího dni </a:t>
            </a:r>
            <a:r>
              <a:rPr lang="cs-CZ" sz="7200" b="1" dirty="0">
                <a:solidFill>
                  <a:srgbClr val="000000"/>
                </a:solidFill>
                <a:latin typeface="Arial" pitchFamily="34" charset="0"/>
                <a:cs typeface="Arial" pitchFamily="34" charset="0"/>
              </a:rPr>
              <a:t>účinnosti</a:t>
            </a:r>
            <a:r>
              <a:rPr lang="cs-CZ" sz="7200" dirty="0">
                <a:solidFill>
                  <a:srgbClr val="000000"/>
                </a:solidFill>
                <a:latin typeface="Arial" pitchFamily="34" charset="0"/>
                <a:cs typeface="Arial" pitchFamily="34" charset="0"/>
              </a:rPr>
              <a:t> rozhodnutí o úpadku</a:t>
            </a:r>
          </a:p>
          <a:p>
            <a:pPr marL="457200" lvl="1" indent="0" fontAlgn="base">
              <a:spcAft>
                <a:spcPct val="0"/>
              </a:spcAft>
              <a:buClr>
                <a:srgbClr val="3E788E"/>
              </a:buClr>
              <a:buNone/>
            </a:pPr>
            <a:r>
              <a:rPr lang="cs-CZ" sz="7200" dirty="0">
                <a:solidFill>
                  <a:srgbClr val="000000"/>
                </a:solidFill>
                <a:latin typeface="Arial" pitchFamily="34" charset="0"/>
                <a:cs typeface="Arial" pitchFamily="34" charset="0"/>
              </a:rPr>
              <a:t>               </a:t>
            </a:r>
          </a:p>
          <a:p>
            <a:pPr marL="457200" lvl="1" indent="0" fontAlgn="base">
              <a:spcAft>
                <a:spcPct val="0"/>
              </a:spcAft>
              <a:buClr>
                <a:srgbClr val="3E788E"/>
              </a:buClr>
              <a:buNone/>
            </a:pPr>
            <a:r>
              <a:rPr lang="cs-CZ" sz="7200" dirty="0">
                <a:solidFill>
                  <a:srgbClr val="000000"/>
                </a:solidFill>
                <a:latin typeface="Arial" pitchFamily="34" charset="0"/>
                <a:cs typeface="Arial" pitchFamily="34" charset="0"/>
              </a:rPr>
              <a:t>             úhrada splatných pohledávek, které nejsou pohled. za majetkovou podstatou, a to do jejich přezkoumání</a:t>
            </a:r>
          </a:p>
          <a:p>
            <a:pPr marL="457200" lvl="1" indent="0" fontAlgn="base">
              <a:spcAft>
                <a:spcPct val="0"/>
              </a:spcAft>
              <a:buClr>
                <a:srgbClr val="3E788E"/>
              </a:buClr>
              <a:buNone/>
            </a:pPr>
            <a:endParaRPr lang="cs-CZ" sz="7200" dirty="0">
              <a:solidFill>
                <a:srgbClr val="000000"/>
              </a:solidFill>
              <a:latin typeface="Arial" pitchFamily="34" charset="0"/>
              <a:cs typeface="Arial" pitchFamily="34" charset="0"/>
            </a:endParaRPr>
          </a:p>
          <a:p>
            <a:pPr lvl="1" fontAlgn="base">
              <a:spcAft>
                <a:spcPct val="0"/>
              </a:spcAft>
              <a:buClr>
                <a:schemeClr val="accent5"/>
              </a:buClr>
              <a:buFont typeface="Wingdings" panose="05000000000000000000" pitchFamily="2" charset="2"/>
              <a:buChar char="Ø"/>
            </a:pPr>
            <a:r>
              <a:rPr lang="cs-CZ" sz="7200" dirty="0">
                <a:solidFill>
                  <a:srgbClr val="000000"/>
                </a:solidFill>
                <a:latin typeface="Arial" pitchFamily="34" charset="0"/>
                <a:cs typeface="Arial" pitchFamily="34" charset="0"/>
              </a:rPr>
              <a:t>Vznik na základě daňových povinností, vzniklých </a:t>
            </a:r>
            <a:r>
              <a:rPr lang="cs-CZ" sz="7200" b="1" dirty="0">
                <a:solidFill>
                  <a:srgbClr val="000000"/>
                </a:solidFill>
                <a:latin typeface="Arial" pitchFamily="34" charset="0"/>
                <a:cs typeface="Arial" pitchFamily="34" charset="0"/>
              </a:rPr>
              <a:t>ode</a:t>
            </a:r>
            <a:r>
              <a:rPr lang="cs-CZ" sz="7200" dirty="0">
                <a:solidFill>
                  <a:srgbClr val="000000"/>
                </a:solidFill>
                <a:latin typeface="Arial" pitchFamily="34" charset="0"/>
                <a:cs typeface="Arial" pitchFamily="34" charset="0"/>
              </a:rPr>
              <a:t> dne účinnosti rozhodnutí o úpadku</a:t>
            </a:r>
          </a:p>
          <a:p>
            <a:pPr marL="457200" lvl="1" indent="0" fontAlgn="base">
              <a:spcAft>
                <a:spcPct val="0"/>
              </a:spcAft>
              <a:buClr>
                <a:srgbClr val="3E788E"/>
              </a:buClr>
              <a:buNone/>
            </a:pPr>
            <a:endParaRPr lang="cs-CZ" sz="7200"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7200" b="1" dirty="0">
                <a:solidFill>
                  <a:srgbClr val="000000"/>
                </a:solidFill>
                <a:latin typeface="Arial" pitchFamily="34" charset="0"/>
                <a:cs typeface="Arial" pitchFamily="34" charset="0"/>
              </a:rPr>
              <a:t>                    </a:t>
            </a:r>
            <a:r>
              <a:rPr lang="cs-CZ" sz="7200" dirty="0">
                <a:solidFill>
                  <a:srgbClr val="000000"/>
                </a:solidFill>
                <a:latin typeface="Arial" pitchFamily="34" charset="0"/>
                <a:cs typeface="Arial" pitchFamily="34" charset="0"/>
              </a:rPr>
              <a:t>úhrada splatných pohledávek za majetkovou podstatou</a:t>
            </a:r>
          </a:p>
          <a:p>
            <a:pPr marL="0" lvl="0" indent="0" fontAlgn="base">
              <a:spcAft>
                <a:spcPct val="0"/>
              </a:spcAft>
              <a:buClr>
                <a:srgbClr val="AA1D4B"/>
              </a:buClr>
              <a:buNone/>
            </a:pPr>
            <a:endParaRPr lang="cs-CZ" sz="7200" b="1" i="1"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7200" b="1" dirty="0">
                <a:latin typeface="Arial" pitchFamily="34" charset="0"/>
                <a:cs typeface="Arial" pitchFamily="34" charset="0"/>
              </a:rPr>
              <a:t>Není-li </a:t>
            </a:r>
            <a:r>
              <a:rPr lang="cs-CZ" sz="7200" dirty="0">
                <a:latin typeface="Arial" pitchFamily="34" charset="0"/>
                <a:cs typeface="Arial" pitchFamily="34" charset="0"/>
              </a:rPr>
              <a:t>takových pohledávek</a:t>
            </a:r>
          </a:p>
          <a:p>
            <a:pPr marL="0" lvl="0" indent="0" fontAlgn="base">
              <a:spcAft>
                <a:spcPct val="0"/>
              </a:spcAft>
              <a:buClr>
                <a:srgbClr val="AA1D4B"/>
              </a:buClr>
              <a:buNone/>
            </a:pPr>
            <a:r>
              <a:rPr lang="cs-CZ" sz="7200" b="1" dirty="0">
                <a:latin typeface="Arial" pitchFamily="34" charset="0"/>
                <a:cs typeface="Arial" pitchFamily="34" charset="0"/>
              </a:rPr>
              <a:t>                                                 </a:t>
            </a:r>
            <a:r>
              <a:rPr lang="cs-CZ" sz="7200" dirty="0">
                <a:latin typeface="Arial" pitchFamily="34" charset="0"/>
                <a:cs typeface="Arial" pitchFamily="34" charset="0"/>
              </a:rPr>
              <a:t>vratitelný přeplatek, vydat</a:t>
            </a:r>
            <a:endParaRPr lang="cs-CZ" sz="7200" dirty="0"/>
          </a:p>
        </p:txBody>
      </p:sp>
      <p:sp>
        <p:nvSpPr>
          <p:cNvPr id="5" name="Šipka doprava 4"/>
          <p:cNvSpPr/>
          <p:nvPr/>
        </p:nvSpPr>
        <p:spPr>
          <a:xfrm>
            <a:off x="1487548" y="2636912"/>
            <a:ext cx="215300" cy="134081"/>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800" b="0" i="0" u="none" strike="noStrike" kern="0" cap="none" spc="0" normalizeH="0" baseline="0" noProof="0" dirty="0">
                <a:ln>
                  <a:noFill/>
                </a:ln>
                <a:solidFill>
                  <a:srgbClr val="F2F2F2"/>
                </a:solidFill>
                <a:effectLst/>
                <a:uLnTx/>
                <a:uFillTx/>
                <a:latin typeface="Calibri"/>
                <a:ea typeface="+mn-ea"/>
                <a:cs typeface="+mn-cs"/>
              </a:rPr>
              <a:t>  </a:t>
            </a:r>
          </a:p>
        </p:txBody>
      </p:sp>
      <p:cxnSp>
        <p:nvCxnSpPr>
          <p:cNvPr id="9" name="Pravoúhlá spojnice 8"/>
          <p:cNvCxnSpPr/>
          <p:nvPr/>
        </p:nvCxnSpPr>
        <p:spPr>
          <a:xfrm>
            <a:off x="2195736" y="4869160"/>
            <a:ext cx="1440160" cy="144016"/>
          </a:xfrm>
          <a:prstGeom prst="bentConnector3">
            <a:avLst/>
          </a:prstGeom>
          <a:ln>
            <a:tailEnd type="arrow"/>
          </a:ln>
        </p:spPr>
        <p:style>
          <a:lnRef idx="3">
            <a:schemeClr val="accent2"/>
          </a:lnRef>
          <a:fillRef idx="0">
            <a:schemeClr val="accent2"/>
          </a:fillRef>
          <a:effectRef idx="2">
            <a:schemeClr val="accent2"/>
          </a:effectRef>
          <a:fontRef idx="minor">
            <a:schemeClr val="tx1"/>
          </a:fontRef>
        </p:style>
      </p:cxnSp>
      <p:sp>
        <p:nvSpPr>
          <p:cNvPr id="6" name="Šipka doprava 5"/>
          <p:cNvSpPr/>
          <p:nvPr/>
        </p:nvSpPr>
        <p:spPr>
          <a:xfrm>
            <a:off x="1499043" y="4077072"/>
            <a:ext cx="215300" cy="134081"/>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cs-CZ" sz="1800" b="0" i="0" u="none" strike="noStrike" kern="0" cap="none" spc="0" normalizeH="0" baseline="0" noProof="0" dirty="0">
                <a:ln>
                  <a:noFill/>
                </a:ln>
                <a:solidFill>
                  <a:srgbClr val="F2F2F2"/>
                </a:solidFill>
                <a:effectLst/>
                <a:uLnTx/>
                <a:uFillTx/>
                <a:latin typeface="Calibri"/>
                <a:ea typeface="+mn-ea"/>
                <a:cs typeface="+mn-cs"/>
              </a:rPr>
              <a:t>  </a:t>
            </a:r>
          </a:p>
        </p:txBody>
      </p:sp>
    </p:spTree>
    <p:extLst>
      <p:ext uri="{BB962C8B-B14F-4D97-AF65-F5344CB8AC3E}">
        <p14:creationId xmlns:p14="http://schemas.microsoft.com/office/powerpoint/2010/main" val="1404993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3"/>
          <p:cNvSpPr>
            <a:spLocks noGrp="1"/>
          </p:cNvSpPr>
          <p:nvPr>
            <p:ph type="title"/>
          </p:nvPr>
        </p:nvSpPr>
        <p:spPr>
          <a:xfrm>
            <a:off x="467544" y="648072"/>
            <a:ext cx="8208912" cy="1052736"/>
          </a:xfrm>
        </p:spPr>
        <p:txBody>
          <a:bodyPr>
            <a:normAutofit/>
          </a:bodyPr>
          <a:lstStyle/>
          <a:p>
            <a:pPr algn="ctr"/>
            <a:r>
              <a:rPr lang="cs-CZ" sz="3600" b="1" dirty="0"/>
              <a:t>Právní úprava</a:t>
            </a:r>
          </a:p>
        </p:txBody>
      </p:sp>
      <p:sp>
        <p:nvSpPr>
          <p:cNvPr id="3" name="Zástupný symbol pro obsah 2"/>
          <p:cNvSpPr>
            <a:spLocks noGrp="1"/>
          </p:cNvSpPr>
          <p:nvPr>
            <p:ph idx="1"/>
          </p:nvPr>
        </p:nvSpPr>
        <p:spPr>
          <a:xfrm>
            <a:off x="467544" y="2276872"/>
            <a:ext cx="8280920" cy="3816423"/>
          </a:xfrm>
        </p:spPr>
        <p:txBody>
          <a:bodyPr>
            <a:noAutofit/>
          </a:bodyPr>
          <a:lstStyle/>
          <a:p>
            <a:pPr>
              <a:buFont typeface="Wingdings" panose="05000000000000000000" pitchFamily="2" charset="2"/>
              <a:buChar char="q"/>
            </a:pPr>
            <a:endParaRPr lang="cs-CZ" sz="2400" b="1" dirty="0">
              <a:latin typeface="Arial" panose="020B0604020202020204" pitchFamily="34" charset="0"/>
              <a:cs typeface="Arial" panose="020B0604020202020204" pitchFamily="34" charset="0"/>
            </a:endParaRPr>
          </a:p>
          <a:p>
            <a:pPr>
              <a:buClr>
                <a:schemeClr val="accent5"/>
              </a:buClr>
              <a:buFont typeface="Wingdings" panose="05000000000000000000" pitchFamily="2" charset="2"/>
              <a:buChar char="Ø"/>
            </a:pPr>
            <a:r>
              <a:rPr lang="cs-CZ" sz="1800" b="1" dirty="0">
                <a:latin typeface="Arial" panose="020B0604020202020204" pitchFamily="34" charset="0"/>
                <a:cs typeface="Arial" panose="020B0604020202020204" pitchFamily="34" charset="0"/>
              </a:rPr>
              <a:t>Zákon č. 182/2006 Sb</a:t>
            </a:r>
            <a:r>
              <a:rPr lang="cs-CZ" sz="1800" dirty="0">
                <a:latin typeface="Arial" panose="020B0604020202020204" pitchFamily="34" charset="0"/>
                <a:cs typeface="Arial" panose="020B0604020202020204" pitchFamily="34" charset="0"/>
              </a:rPr>
              <a:t>., o úpadku a způsobech jeho řešení (insolvenční zákon), ve znění pozdějších předpisů</a:t>
            </a:r>
          </a:p>
          <a:p>
            <a:pPr lvl="1">
              <a:buClr>
                <a:schemeClr val="accent5"/>
              </a:buClr>
              <a:buFont typeface="Wingdings" panose="05000000000000000000" pitchFamily="2" charset="2"/>
              <a:buChar char="Ø"/>
            </a:pPr>
            <a:r>
              <a:rPr lang="cs-CZ" dirty="0" err="1">
                <a:latin typeface="Arial" panose="020B0604020202020204" pitchFamily="34" charset="0"/>
                <a:cs typeface="Arial" panose="020B0604020202020204" pitchFamily="34" charset="0"/>
              </a:rPr>
              <a:t>posl</a:t>
            </a:r>
            <a:r>
              <a:rPr lang="cs-CZ" dirty="0">
                <a:latin typeface="Arial" panose="020B0604020202020204" pitchFamily="34" charset="0"/>
                <a:cs typeface="Arial" panose="020B0604020202020204" pitchFamily="34" charset="0"/>
              </a:rPr>
              <a:t>. novela provedená zákonem č. 252/2024 Sb.; účinnost </a:t>
            </a:r>
            <a:r>
              <a:rPr lang="cs-CZ" dirty="0">
                <a:solidFill>
                  <a:srgbClr val="FF0000"/>
                </a:solidFill>
                <a:latin typeface="Arial" panose="020B0604020202020204" pitchFamily="34" charset="0"/>
                <a:cs typeface="Arial" panose="020B0604020202020204" pitchFamily="34" charset="0"/>
              </a:rPr>
              <a:t>od 1. 10. 2024</a:t>
            </a:r>
          </a:p>
          <a:p>
            <a:pPr>
              <a:buClr>
                <a:schemeClr val="accent5"/>
              </a:buClr>
              <a:buFont typeface="Wingdings" panose="05000000000000000000" pitchFamily="2" charset="2"/>
              <a:buChar char="Ø"/>
            </a:pPr>
            <a:r>
              <a:rPr lang="cs-CZ" sz="1800" b="1" dirty="0">
                <a:latin typeface="Arial" panose="020B0604020202020204" pitchFamily="34" charset="0"/>
                <a:cs typeface="Arial" panose="020B0604020202020204" pitchFamily="34" charset="0"/>
              </a:rPr>
              <a:t>Zákon č. 280/2009 Sb</a:t>
            </a:r>
            <a:r>
              <a:rPr lang="cs-CZ" sz="1800" dirty="0">
                <a:latin typeface="Arial" panose="020B0604020202020204" pitchFamily="34" charset="0"/>
                <a:cs typeface="Arial" panose="020B0604020202020204" pitchFamily="34" charset="0"/>
              </a:rPr>
              <a:t>., daňový řád, ve znění pozdějších předpisů</a:t>
            </a:r>
          </a:p>
          <a:p>
            <a:pPr lvl="1">
              <a:buClr>
                <a:schemeClr val="accent5"/>
              </a:buClr>
              <a:buFont typeface="Wingdings" panose="05000000000000000000" pitchFamily="2" charset="2"/>
              <a:buChar char="Ø"/>
            </a:pPr>
            <a:r>
              <a:rPr lang="cs-CZ" dirty="0" err="1">
                <a:latin typeface="Arial" panose="020B0604020202020204" pitchFamily="34" charset="0"/>
                <a:cs typeface="Arial" panose="020B0604020202020204" pitchFamily="34" charset="0"/>
              </a:rPr>
              <a:t>posl</a:t>
            </a:r>
            <a:r>
              <a:rPr lang="cs-CZ" dirty="0">
                <a:latin typeface="Arial" panose="020B0604020202020204" pitchFamily="34" charset="0"/>
                <a:cs typeface="Arial" panose="020B0604020202020204" pitchFamily="34" charset="0"/>
              </a:rPr>
              <a:t>. novela provedená zákonem č. 218/2025 Sb.; účinnost </a:t>
            </a:r>
            <a:r>
              <a:rPr lang="cs-CZ" dirty="0">
                <a:solidFill>
                  <a:srgbClr val="FF0000"/>
                </a:solidFill>
                <a:latin typeface="Arial" panose="020B0604020202020204" pitchFamily="34" charset="0"/>
                <a:cs typeface="Arial" panose="020B0604020202020204" pitchFamily="34" charset="0"/>
              </a:rPr>
              <a:t>od 1. 7.2025</a:t>
            </a:r>
          </a:p>
          <a:p>
            <a:pPr>
              <a:buClr>
                <a:schemeClr val="accent5"/>
              </a:buClr>
              <a:buFont typeface="Wingdings" panose="05000000000000000000" pitchFamily="2" charset="2"/>
              <a:buChar char="Ø"/>
            </a:pPr>
            <a:r>
              <a:rPr lang="cs-CZ" sz="1800" b="1" dirty="0">
                <a:latin typeface="Arial" panose="020B0604020202020204" pitchFamily="34" charset="0"/>
                <a:cs typeface="Arial" panose="020B0604020202020204" pitchFamily="34" charset="0"/>
              </a:rPr>
              <a:t>Zákon č. 565/1990 Sb.</a:t>
            </a:r>
            <a:r>
              <a:rPr lang="cs-CZ" sz="1800" dirty="0">
                <a:latin typeface="Arial" panose="020B0604020202020204" pitchFamily="34" charset="0"/>
                <a:cs typeface="Arial" panose="020B0604020202020204" pitchFamily="34" charset="0"/>
              </a:rPr>
              <a:t>, o místních poplatcích, ve znění pozdějších předpisů </a:t>
            </a:r>
          </a:p>
          <a:p>
            <a:pPr lvl="1">
              <a:buClr>
                <a:schemeClr val="accent5"/>
              </a:buClr>
              <a:buFont typeface="Wingdings" panose="05000000000000000000" pitchFamily="2" charset="2"/>
              <a:buChar char="Ø"/>
            </a:pPr>
            <a:r>
              <a:rPr lang="cs-CZ" dirty="0" err="1">
                <a:latin typeface="Arial" panose="020B0604020202020204" pitchFamily="34" charset="0"/>
                <a:cs typeface="Arial" panose="020B0604020202020204" pitchFamily="34" charset="0"/>
              </a:rPr>
              <a:t>posl</a:t>
            </a:r>
            <a:r>
              <a:rPr lang="cs-CZ" dirty="0">
                <a:latin typeface="Arial" panose="020B0604020202020204" pitchFamily="34" charset="0"/>
                <a:cs typeface="Arial" panose="020B0604020202020204" pitchFamily="34" charset="0"/>
              </a:rPr>
              <a:t>. novela provedená zákonem č. 252/2023 Sb.; účinnost </a:t>
            </a:r>
            <a:r>
              <a:rPr lang="cs-CZ" dirty="0">
                <a:solidFill>
                  <a:srgbClr val="FF0000"/>
                </a:solidFill>
                <a:latin typeface="Arial" panose="020B0604020202020204" pitchFamily="34" charset="0"/>
                <a:cs typeface="Arial" panose="020B0604020202020204" pitchFamily="34" charset="0"/>
              </a:rPr>
              <a:t>od 1. 1. 2024</a:t>
            </a:r>
            <a:endParaRPr lang="cs-CZ"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cs-CZ" sz="1800" dirty="0">
              <a:latin typeface="Arial" panose="020B0604020202020204" pitchFamily="34" charset="0"/>
              <a:cs typeface="Arial" panose="020B0604020202020204" pitchFamily="34" charset="0"/>
            </a:endParaRPr>
          </a:p>
          <a:p>
            <a:pPr marL="0" indent="0">
              <a:buNone/>
            </a:pPr>
            <a:endParaRPr lang="cs-CZ" sz="1800" dirty="0">
              <a:latin typeface="Arial" panose="020B0604020202020204" pitchFamily="34" charset="0"/>
              <a:cs typeface="Arial" panose="020B0604020202020204" pitchFamily="34" charset="0"/>
            </a:endParaRPr>
          </a:p>
          <a:p>
            <a:pPr marL="0" indent="0">
              <a:buNone/>
            </a:pPr>
            <a:endParaRPr lang="cs-CZ" sz="1800" dirty="0">
              <a:latin typeface="Arial" panose="020B0604020202020204" pitchFamily="34" charset="0"/>
              <a:cs typeface="Arial" panose="020B0604020202020204" pitchFamily="34" charset="0"/>
            </a:endParaRPr>
          </a:p>
          <a:p>
            <a:pPr>
              <a:buFont typeface="Wingdings" panose="05000000000000000000" pitchFamily="2" charset="2"/>
              <a:buChar char="q"/>
            </a:pPr>
            <a:endParaRPr lang="cs-CZ"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1704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Přihlášení pohledávek</a:t>
            </a:r>
          </a:p>
        </p:txBody>
      </p:sp>
      <p:sp>
        <p:nvSpPr>
          <p:cNvPr id="3" name="Zástupný symbol pro obsah 2"/>
          <p:cNvSpPr>
            <a:spLocks noGrp="1"/>
          </p:cNvSpPr>
          <p:nvPr>
            <p:ph idx="1"/>
          </p:nvPr>
        </p:nvSpPr>
        <p:spPr>
          <a:xfrm>
            <a:off x="457200" y="2204864"/>
            <a:ext cx="8229600" cy="3672408"/>
          </a:xfrm>
        </p:spPr>
        <p:txBody>
          <a:bodyPr>
            <a:normAutofit lnSpcReduction="10000"/>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Od zahájení insolvenčního řízení do uplynutí lhůty stanovené rozhodnutím o úpadku</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Lhůta stanovená v rozhodnutí úpadku</a:t>
            </a:r>
          </a:p>
          <a:p>
            <a:pPr lvl="2" fontAlgn="base">
              <a:spcAft>
                <a:spcPct val="0"/>
              </a:spcAft>
              <a:buClr>
                <a:schemeClr val="accent5"/>
              </a:buClr>
              <a:buFont typeface="Wingdings" panose="05000000000000000000" pitchFamily="2" charset="2"/>
              <a:buChar char="Ø"/>
            </a:pPr>
            <a:r>
              <a:rPr lang="cs-CZ" sz="1800" b="1" dirty="0">
                <a:solidFill>
                  <a:srgbClr val="000000"/>
                </a:solidFill>
                <a:latin typeface="Arial" pitchFamily="34" charset="0"/>
                <a:cs typeface="Arial" pitchFamily="34" charset="0"/>
              </a:rPr>
              <a:t>2 měsíce</a:t>
            </a:r>
          </a:p>
          <a:p>
            <a:pPr lvl="2" fontAlgn="base">
              <a:spcAft>
                <a:spcPct val="0"/>
              </a:spcAft>
              <a:buClr>
                <a:schemeClr val="accent5"/>
              </a:buClr>
              <a:buFont typeface="Wingdings" panose="05000000000000000000" pitchFamily="2" charset="2"/>
              <a:buChar char="Ø"/>
            </a:pPr>
            <a:r>
              <a:rPr lang="cs-CZ" sz="1800" b="1" dirty="0">
                <a:solidFill>
                  <a:srgbClr val="000000"/>
                </a:solidFill>
                <a:latin typeface="Arial" pitchFamily="34" charset="0"/>
                <a:cs typeface="Arial" pitchFamily="34" charset="0"/>
              </a:rPr>
              <a:t>počátek běhu lhůty </a:t>
            </a:r>
            <a:r>
              <a:rPr lang="cs-CZ" sz="1800" dirty="0">
                <a:solidFill>
                  <a:srgbClr val="000000"/>
                </a:solidFill>
                <a:latin typeface="Arial" pitchFamily="34" charset="0"/>
                <a:cs typeface="Arial" pitchFamily="34" charset="0"/>
              </a:rPr>
              <a:t>=</a:t>
            </a:r>
            <a:r>
              <a:rPr lang="cs-CZ" sz="1800" b="1" dirty="0">
                <a:solidFill>
                  <a:srgbClr val="000000"/>
                </a:solidFill>
                <a:latin typeface="Arial" pitchFamily="34" charset="0"/>
                <a:cs typeface="Arial" pitchFamily="34" charset="0"/>
              </a:rPr>
              <a:t> </a:t>
            </a:r>
            <a:r>
              <a:rPr lang="cs-CZ" sz="1800" u="sng" dirty="0">
                <a:solidFill>
                  <a:srgbClr val="000000"/>
                </a:solidFill>
                <a:latin typeface="Arial" pitchFamily="34" charset="0"/>
                <a:cs typeface="Arial" pitchFamily="34" charset="0"/>
              </a:rPr>
              <a:t>zveřejnění rozhodnutí</a:t>
            </a:r>
            <a:r>
              <a:rPr lang="cs-CZ" sz="1800" dirty="0">
                <a:solidFill>
                  <a:srgbClr val="000000"/>
                </a:solidFill>
                <a:latin typeface="Arial" pitchFamily="34" charset="0"/>
                <a:cs typeface="Arial" pitchFamily="34" charset="0"/>
              </a:rPr>
              <a:t> o úpadku</a:t>
            </a:r>
          </a:p>
          <a:p>
            <a:pPr lvl="2" fontAlgn="base">
              <a:spcAft>
                <a:spcPct val="0"/>
              </a:spcAft>
              <a:buClr>
                <a:srgbClr val="AA1D4B"/>
              </a:buClr>
              <a:buFont typeface="Wingdings" panose="05000000000000000000" pitchFamily="2" charset="2"/>
              <a:buChar char="Ø"/>
            </a:pPr>
            <a:endParaRPr lang="cs-CZ" sz="1800" dirty="0">
              <a:solidFill>
                <a:srgbClr val="000000"/>
              </a:solidFill>
              <a:latin typeface="Arial" pitchFamily="34" charset="0"/>
              <a:cs typeface="Arial" pitchFamily="34" charset="0"/>
            </a:endParaRPr>
          </a:p>
          <a:p>
            <a:pPr lvl="0" fontAlgn="base">
              <a:spcAft>
                <a:spcPct val="0"/>
              </a:spcAft>
              <a:buClr>
                <a:srgbClr val="AA1D4B"/>
              </a:buClr>
              <a:buFont typeface="Wingdings" panose="05000000000000000000" pitchFamily="2" charset="2"/>
              <a:buChar char="§"/>
            </a:pPr>
            <a:r>
              <a:rPr lang="cs-CZ" sz="1800" b="1" dirty="0">
                <a:solidFill>
                  <a:srgbClr val="000000"/>
                </a:solidFill>
                <a:latin typeface="Arial" pitchFamily="34" charset="0"/>
                <a:cs typeface="Arial" pitchFamily="34" charset="0"/>
              </a:rPr>
              <a:t>Zachování lhůty</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poslední den lhůty písemnost </a:t>
            </a:r>
            <a:r>
              <a:rPr lang="cs-CZ" u="sng" dirty="0">
                <a:solidFill>
                  <a:srgbClr val="000000"/>
                </a:solidFill>
                <a:latin typeface="Arial" pitchFamily="34" charset="0"/>
                <a:cs typeface="Arial" pitchFamily="34" charset="0"/>
              </a:rPr>
              <a:t>předána</a:t>
            </a:r>
            <a:r>
              <a:rPr lang="cs-CZ" dirty="0">
                <a:solidFill>
                  <a:srgbClr val="000000"/>
                </a:solidFill>
                <a:latin typeface="Arial" pitchFamily="34" charset="0"/>
                <a:cs typeface="Arial" pitchFamily="34" charset="0"/>
              </a:rPr>
              <a:t> orgánu, který má povinnost písemnost doručit; </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datová schránka =  den </a:t>
            </a:r>
            <a:r>
              <a:rPr lang="cs-CZ" u="sng" dirty="0">
                <a:solidFill>
                  <a:srgbClr val="000000"/>
                </a:solidFill>
                <a:latin typeface="Arial" pitchFamily="34" charset="0"/>
                <a:cs typeface="Arial" pitchFamily="34" charset="0"/>
              </a:rPr>
              <a:t>doručení</a:t>
            </a:r>
            <a:r>
              <a:rPr lang="cs-CZ" dirty="0">
                <a:solidFill>
                  <a:srgbClr val="000000"/>
                </a:solidFill>
                <a:latin typeface="Arial" pitchFamily="34" charset="0"/>
                <a:cs typeface="Arial" pitchFamily="34" charset="0"/>
              </a:rPr>
              <a:t> (příslušnému) insolvenčnímu soudu </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2000" b="1" dirty="0">
                <a:solidFill>
                  <a:srgbClr val="FF0000"/>
                </a:solidFill>
                <a:latin typeface="Arial" pitchFamily="34" charset="0"/>
                <a:cs typeface="Arial" pitchFamily="34" charset="0"/>
              </a:rPr>
              <a:t>                      </a:t>
            </a:r>
            <a:endParaRPr lang="cs-CZ" sz="2000" dirty="0"/>
          </a:p>
        </p:txBody>
      </p:sp>
    </p:spTree>
    <p:extLst>
      <p:ext uri="{BB962C8B-B14F-4D97-AF65-F5344CB8AC3E}">
        <p14:creationId xmlns:p14="http://schemas.microsoft.com/office/powerpoint/2010/main" val="2703738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Přihlášení pohledávek</a:t>
            </a:r>
          </a:p>
        </p:txBody>
      </p:sp>
      <p:sp>
        <p:nvSpPr>
          <p:cNvPr id="3" name="Zástupný symbol pro obsah 2"/>
          <p:cNvSpPr>
            <a:spLocks noGrp="1"/>
          </p:cNvSpPr>
          <p:nvPr>
            <p:ph idx="1"/>
          </p:nvPr>
        </p:nvSpPr>
        <p:spPr>
          <a:xfrm>
            <a:off x="457200" y="2204864"/>
            <a:ext cx="8229600" cy="3960440"/>
          </a:xfrm>
        </p:spPr>
        <p:txBody>
          <a:bodyPr>
            <a:normAutofit/>
          </a:bodyPr>
          <a:lstStyle/>
          <a:p>
            <a:pPr>
              <a:buClr>
                <a:schemeClr val="accent2">
                  <a:lumMod val="75000"/>
                </a:schemeClr>
              </a:buClr>
              <a:buFont typeface="Wingdings" panose="05000000000000000000" pitchFamily="2" charset="2"/>
              <a:buChar char="§"/>
            </a:pPr>
            <a:r>
              <a:rPr lang="cs-CZ" sz="1800" dirty="0">
                <a:solidFill>
                  <a:srgbClr val="000000"/>
                </a:solidFill>
                <a:latin typeface="Arial" pitchFamily="34" charset="0"/>
                <a:cs typeface="Arial" pitchFamily="34" charset="0"/>
              </a:rPr>
              <a:t>§ 242 DŘ </a:t>
            </a:r>
          </a:p>
          <a:p>
            <a:pPr>
              <a:buClr>
                <a:schemeClr val="accent2">
                  <a:lumMod val="75000"/>
                </a:schemeClr>
              </a:buClr>
              <a:buFont typeface="Wingdings" panose="05000000000000000000" pitchFamily="2" charset="2"/>
              <a:buChar char="§"/>
            </a:pPr>
            <a:r>
              <a:rPr lang="cs-CZ" sz="1800" dirty="0">
                <a:solidFill>
                  <a:srgbClr val="000000"/>
                </a:solidFill>
                <a:latin typeface="Arial" pitchFamily="34" charset="0"/>
                <a:cs typeface="Arial" pitchFamily="34" charset="0"/>
              </a:rPr>
              <a:t>Předmět přihlášení =&gt; poplatkové povinnosti, které </a:t>
            </a:r>
            <a:r>
              <a:rPr lang="cs-CZ" sz="1800" b="1" dirty="0">
                <a:solidFill>
                  <a:srgbClr val="000000"/>
                </a:solidFill>
                <a:latin typeface="Arial" pitchFamily="34" charset="0"/>
                <a:cs typeface="Arial" pitchFamily="34" charset="0"/>
              </a:rPr>
              <a:t>vznikly</a:t>
            </a:r>
            <a:r>
              <a:rPr lang="cs-CZ" sz="1800" dirty="0">
                <a:solidFill>
                  <a:srgbClr val="000000"/>
                </a:solidFill>
                <a:latin typeface="Arial" pitchFamily="34" charset="0"/>
                <a:cs typeface="Arial" pitchFamily="34" charset="0"/>
              </a:rPr>
              <a:t> </a:t>
            </a:r>
            <a:r>
              <a:rPr lang="cs-CZ" sz="1800" dirty="0">
                <a:latin typeface="Arial" pitchFamily="34" charset="0"/>
                <a:cs typeface="Arial" pitchFamily="34" charset="0"/>
              </a:rPr>
              <a:t>do dne předcházejícího dni </a:t>
            </a:r>
            <a:r>
              <a:rPr lang="cs-CZ" sz="1800" dirty="0">
                <a:solidFill>
                  <a:srgbClr val="000000"/>
                </a:solidFill>
                <a:latin typeface="Arial" pitchFamily="34" charset="0"/>
                <a:cs typeface="Arial" pitchFamily="34" charset="0"/>
              </a:rPr>
              <a:t>účinnosti rozhodnutí o úpadku</a:t>
            </a:r>
          </a:p>
          <a:p>
            <a:pPr>
              <a:buClr>
                <a:schemeClr val="accent2">
                  <a:lumMod val="75000"/>
                </a:schemeClr>
              </a:buClr>
              <a:buFont typeface="Wingdings" panose="05000000000000000000" pitchFamily="2" charset="2"/>
              <a:buChar char="§"/>
            </a:pPr>
            <a:endParaRPr lang="cs-CZ" sz="1800" dirty="0">
              <a:solidFill>
                <a:srgbClr val="000000"/>
              </a:solidFill>
              <a:latin typeface="Arial" pitchFamily="34" charset="0"/>
              <a:cs typeface="Arial" pitchFamily="34" charset="0"/>
            </a:endParaRPr>
          </a:p>
          <a:p>
            <a:pPr>
              <a:buClr>
                <a:schemeClr val="accent2">
                  <a:lumMod val="75000"/>
                </a:schemeClr>
              </a:buClr>
              <a:buFont typeface="Wingdings" panose="05000000000000000000" pitchFamily="2" charset="2"/>
              <a:buChar char="§"/>
            </a:pPr>
            <a:r>
              <a:rPr lang="cs-CZ" sz="1800" dirty="0">
                <a:solidFill>
                  <a:srgbClr val="000000"/>
                </a:solidFill>
                <a:latin typeface="Arial" pitchFamily="34" charset="0"/>
                <a:cs typeface="Arial" pitchFamily="34" charset="0"/>
              </a:rPr>
              <a:t>§ 3 DŘ </a:t>
            </a:r>
          </a:p>
          <a:p>
            <a:pPr lvl="1">
              <a:buClr>
                <a:schemeClr val="accent5"/>
              </a:buClr>
              <a:buFont typeface="Wingdings" panose="05000000000000000000" pitchFamily="2" charset="2"/>
              <a:buChar char="Ø"/>
            </a:pPr>
            <a:r>
              <a:rPr lang="cs-CZ" i="1" dirty="0">
                <a:solidFill>
                  <a:srgbClr val="000000"/>
                </a:solidFill>
                <a:latin typeface="Arial" pitchFamily="34" charset="0"/>
                <a:cs typeface="Arial" pitchFamily="34" charset="0"/>
              </a:rPr>
              <a:t>daňová povinnost vzniká okamžikem, kdy nastaly skutečnosti, které jsou podle zákona předmětem daně, nebo skutečnosti tuto povinnost zakládající</a:t>
            </a:r>
          </a:p>
          <a:p>
            <a:pPr>
              <a:buClr>
                <a:schemeClr val="accent2">
                  <a:lumMod val="75000"/>
                </a:schemeClr>
              </a:buClr>
              <a:buFont typeface="Wingdings" panose="05000000000000000000" pitchFamily="2" charset="2"/>
              <a:buChar char="§"/>
            </a:pPr>
            <a:endParaRPr lang="cs-CZ" sz="2200" dirty="0">
              <a:solidFill>
                <a:srgbClr val="000000"/>
              </a:solidFill>
              <a:latin typeface="Arial" pitchFamily="34" charset="0"/>
              <a:cs typeface="Arial" pitchFamily="34" charset="0"/>
            </a:endParaRPr>
          </a:p>
          <a:p>
            <a:pPr marL="0" indent="0">
              <a:buClr>
                <a:schemeClr val="accent2">
                  <a:lumMod val="75000"/>
                </a:schemeClr>
              </a:buClr>
              <a:buNone/>
            </a:pPr>
            <a:r>
              <a:rPr lang="cs-CZ" sz="1800" b="1" dirty="0">
                <a:solidFill>
                  <a:srgbClr val="0070C0"/>
                </a:solidFill>
                <a:latin typeface="Arial" pitchFamily="34" charset="0"/>
                <a:cs typeface="Arial" pitchFamily="34" charset="0"/>
              </a:rPr>
              <a:t>                   … a přihlášení pohledávek na místních poplatcích?</a:t>
            </a: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685006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980728"/>
            <a:ext cx="8229600" cy="5328592"/>
          </a:xfrm>
        </p:spPr>
        <p:txBody>
          <a:bodyPr>
            <a:normAutofit/>
          </a:bodyPr>
          <a:lstStyle/>
          <a:p>
            <a:pPr marL="0" indent="0" algn="just">
              <a:buClr>
                <a:schemeClr val="accent2">
                  <a:lumMod val="75000"/>
                </a:schemeClr>
              </a:buClr>
              <a:buNone/>
            </a:pPr>
            <a:r>
              <a:rPr lang="cs-CZ" sz="2000" b="1" dirty="0">
                <a:solidFill>
                  <a:srgbClr val="0070C0"/>
                </a:solidFill>
                <a:latin typeface="Arial" pitchFamily="34" charset="0"/>
                <a:cs typeface="Arial" pitchFamily="34" charset="0"/>
              </a:rPr>
              <a:t>        </a:t>
            </a:r>
            <a:endParaRPr lang="cs-CZ" sz="2000" b="1" dirty="0">
              <a:solidFill>
                <a:srgbClr val="000000"/>
              </a:solidFill>
              <a:latin typeface="Arial" pitchFamily="34" charset="0"/>
              <a:cs typeface="Arial" pitchFamily="34" charset="0"/>
            </a:endParaRPr>
          </a:p>
          <a:p>
            <a:pPr>
              <a:buClr>
                <a:schemeClr val="accent2">
                  <a:lumMod val="75000"/>
                </a:schemeClr>
              </a:buClr>
              <a:buFont typeface="Wingdings" panose="05000000000000000000" pitchFamily="2" charset="2"/>
              <a:buChar char="§"/>
            </a:pPr>
            <a:r>
              <a:rPr lang="cs-CZ" sz="1800" b="1" dirty="0">
                <a:solidFill>
                  <a:srgbClr val="000000"/>
                </a:solidFill>
                <a:latin typeface="Arial" pitchFamily="34" charset="0"/>
                <a:cs typeface="Arial" pitchFamily="34" charset="0"/>
              </a:rPr>
              <a:t>posouzení</a:t>
            </a:r>
            <a:r>
              <a:rPr lang="cs-CZ" sz="1800" dirty="0">
                <a:solidFill>
                  <a:srgbClr val="000000"/>
                </a:solidFill>
                <a:latin typeface="Arial" pitchFamily="34" charset="0"/>
                <a:cs typeface="Arial" pitchFamily="34" charset="0"/>
              </a:rPr>
              <a:t> poplatku (§ 3, § 134 DŘ)</a:t>
            </a:r>
          </a:p>
          <a:p>
            <a:pPr lvl="2">
              <a:buClr>
                <a:schemeClr val="accent5"/>
              </a:buClr>
              <a:buFont typeface="Wingdings" panose="05000000000000000000" pitchFamily="2" charset="2"/>
              <a:buChar char="ü"/>
            </a:pPr>
            <a:r>
              <a:rPr lang="cs-CZ" sz="1800" dirty="0">
                <a:solidFill>
                  <a:srgbClr val="000000"/>
                </a:solidFill>
                <a:latin typeface="Arial" pitchFamily="34" charset="0"/>
                <a:cs typeface="Arial" pitchFamily="34" charset="0"/>
              </a:rPr>
              <a:t>ve vztahu k jednotlivé skutečnosti (jednorázové poplatky)</a:t>
            </a:r>
          </a:p>
          <a:p>
            <a:pPr lvl="2">
              <a:buClr>
                <a:schemeClr val="accent5"/>
              </a:buClr>
              <a:buFont typeface="Wingdings" panose="05000000000000000000" pitchFamily="2" charset="2"/>
              <a:buChar char="ü"/>
            </a:pPr>
            <a:r>
              <a:rPr lang="cs-CZ" sz="1800" dirty="0">
                <a:solidFill>
                  <a:srgbClr val="000000"/>
                </a:solidFill>
                <a:latin typeface="Arial" pitchFamily="34" charset="0"/>
                <a:cs typeface="Arial" pitchFamily="34" charset="0"/>
              </a:rPr>
              <a:t>ke zdaňovacímu období (poplatky za kalendářní rok)</a:t>
            </a:r>
          </a:p>
          <a:p>
            <a:pPr marL="914400" lvl="2" indent="0">
              <a:buNone/>
            </a:pPr>
            <a:r>
              <a:rPr lang="cs-CZ" sz="2000" i="1" dirty="0">
                <a:solidFill>
                  <a:srgbClr val="000000"/>
                </a:solidFill>
                <a:latin typeface="Arial" pitchFamily="34" charset="0"/>
                <a:cs typeface="Arial" pitchFamily="34" charset="0"/>
              </a:rPr>
              <a:t>	</a:t>
            </a:r>
          </a:p>
          <a:p>
            <a:pPr marL="914400" lvl="2" indent="0">
              <a:buNone/>
            </a:pPr>
            <a:endParaRPr lang="cs-CZ" sz="2000" i="1" dirty="0">
              <a:solidFill>
                <a:srgbClr val="000000"/>
              </a:solidFill>
              <a:latin typeface="Arial" pitchFamily="34" charset="0"/>
              <a:cs typeface="Arial" pitchFamily="34" charset="0"/>
            </a:endParaRPr>
          </a:p>
          <a:p>
            <a:pPr marL="1257300" lvl="2" indent="-342900">
              <a:buFontTx/>
              <a:buChar char="-"/>
            </a:pPr>
            <a:r>
              <a:rPr lang="cs-CZ" sz="1800" dirty="0">
                <a:solidFill>
                  <a:srgbClr val="000000"/>
                </a:solidFill>
                <a:latin typeface="Arial" pitchFamily="34" charset="0"/>
                <a:cs typeface="Arial" pitchFamily="34" charset="0"/>
              </a:rPr>
              <a:t>poplatek ze psů</a:t>
            </a:r>
          </a:p>
          <a:p>
            <a:pPr marL="1257300" lvl="2" indent="-342900">
              <a:buFontTx/>
              <a:buChar char="-"/>
            </a:pPr>
            <a:r>
              <a:rPr lang="cs-CZ" sz="1800" dirty="0">
                <a:solidFill>
                  <a:srgbClr val="000000"/>
                </a:solidFill>
                <a:latin typeface="Arial" pitchFamily="34" charset="0"/>
                <a:cs typeface="Arial" pitchFamily="34" charset="0"/>
              </a:rPr>
              <a:t>poplatky za komunální odpad</a:t>
            </a:r>
          </a:p>
          <a:p>
            <a:pPr marL="914400" lvl="2" indent="0">
              <a:buNone/>
            </a:pPr>
            <a:r>
              <a:rPr lang="cs-CZ" sz="1800" dirty="0">
                <a:solidFill>
                  <a:srgbClr val="000000"/>
                </a:solidFill>
                <a:latin typeface="Arial" pitchFamily="34" charset="0"/>
                <a:cs typeface="Arial" pitchFamily="34" charset="0"/>
              </a:rPr>
              <a:t> 	</a:t>
            </a:r>
            <a:endParaRPr lang="cs-CZ" sz="2000" dirty="0">
              <a:solidFill>
                <a:srgbClr val="000000"/>
              </a:solidFill>
              <a:latin typeface="Arial" pitchFamily="34" charset="0"/>
              <a:cs typeface="Arial" pitchFamily="34" charset="0"/>
            </a:endParaRPr>
          </a:p>
          <a:p>
            <a:pPr marL="914400" lvl="2" indent="0">
              <a:buNone/>
            </a:pPr>
            <a:endParaRPr lang="cs-CZ" sz="2000" dirty="0">
              <a:solidFill>
                <a:srgbClr val="000000"/>
              </a:solidFill>
              <a:latin typeface="Arial" pitchFamily="34" charset="0"/>
              <a:cs typeface="Arial" pitchFamily="34" charset="0"/>
            </a:endParaRPr>
          </a:p>
          <a:p>
            <a:pPr marL="914400" lvl="2" indent="0">
              <a:buNone/>
            </a:pPr>
            <a:endParaRPr lang="cs-CZ" sz="2000" b="1" dirty="0">
              <a:solidFill>
                <a:srgbClr val="000000"/>
              </a:solidFill>
              <a:latin typeface="Arial" pitchFamily="34" charset="0"/>
              <a:cs typeface="Arial" pitchFamily="34" charset="0"/>
            </a:endParaRPr>
          </a:p>
        </p:txBody>
      </p:sp>
      <p:sp>
        <p:nvSpPr>
          <p:cNvPr id="4" name="Obdélník 3"/>
          <p:cNvSpPr/>
          <p:nvPr/>
        </p:nvSpPr>
        <p:spPr>
          <a:xfrm>
            <a:off x="827584" y="2744925"/>
            <a:ext cx="5040560" cy="104411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6" name="Pravoúhlá spojnice 5"/>
          <p:cNvCxnSpPr/>
          <p:nvPr/>
        </p:nvCxnSpPr>
        <p:spPr>
          <a:xfrm rot="16200000" flipH="1">
            <a:off x="2825806" y="2294874"/>
            <a:ext cx="540061" cy="360041"/>
          </a:xfrm>
          <a:prstGeom prst="bentConnector3">
            <a:avLst>
              <a:gd name="adj1" fmla="val 50000"/>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22401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1052736"/>
            <a:ext cx="8229600" cy="5256584"/>
          </a:xfrm>
        </p:spPr>
        <p:txBody>
          <a:bodyPr>
            <a:normAutofit/>
          </a:bodyPr>
          <a:lstStyle/>
          <a:p>
            <a:pPr>
              <a:buClr>
                <a:schemeClr val="accent2">
                  <a:lumMod val="75000"/>
                </a:schemeClr>
              </a:buClr>
              <a:buFont typeface="Wingdings" panose="05000000000000000000" pitchFamily="2" charset="2"/>
              <a:buChar char="§"/>
            </a:pPr>
            <a:r>
              <a:rPr lang="cs-CZ" sz="1800" b="1" dirty="0">
                <a:latin typeface="Arial" pitchFamily="34" charset="0"/>
                <a:cs typeface="Arial" pitchFamily="34" charset="0"/>
              </a:rPr>
              <a:t>§ 11d ZMP </a:t>
            </a:r>
            <a:r>
              <a:rPr lang="cs-CZ" sz="1800" dirty="0">
                <a:latin typeface="Arial" pitchFamily="34" charset="0"/>
                <a:cs typeface="Arial" pitchFamily="34" charset="0"/>
              </a:rPr>
              <a:t> </a:t>
            </a:r>
          </a:p>
          <a:p>
            <a:pPr lvl="1">
              <a:buClr>
                <a:schemeClr val="accent5">
                  <a:lumMod val="75000"/>
                </a:schemeClr>
              </a:buClr>
              <a:buFont typeface="Wingdings" panose="05000000000000000000" pitchFamily="2" charset="2"/>
              <a:buChar char="Ø"/>
            </a:pPr>
            <a:r>
              <a:rPr lang="cs-CZ" sz="1500" i="1" dirty="0">
                <a:latin typeface="Arial" pitchFamily="34" charset="0"/>
                <a:cs typeface="Arial" pitchFamily="34" charset="0"/>
              </a:rPr>
              <a:t>(</a:t>
            </a:r>
            <a:r>
              <a:rPr lang="cs-CZ" i="1" dirty="0">
                <a:latin typeface="Arial" pitchFamily="34" charset="0"/>
                <a:cs typeface="Arial" pitchFamily="34" charset="0"/>
              </a:rPr>
              <a:t>1) Pokud </a:t>
            </a:r>
            <a:r>
              <a:rPr lang="cs-CZ" b="1" i="1" dirty="0">
                <a:latin typeface="Arial" pitchFamily="34" charset="0"/>
                <a:cs typeface="Arial" pitchFamily="34" charset="0"/>
              </a:rPr>
              <a:t>nejsou</a:t>
            </a:r>
            <a:r>
              <a:rPr lang="cs-CZ" i="1" dirty="0">
                <a:latin typeface="Arial" pitchFamily="34" charset="0"/>
                <a:cs typeface="Arial" pitchFamily="34" charset="0"/>
              </a:rPr>
              <a:t> do dne účinnosti rozhodnutí o úpadku splněny podmínky pro vyměření poplatku předepsáním do evidence poplatků podle § 11 odst. 1, skončí poplatkové období, v němž nastávají účinky rozhodnutí o úpadku poplatkového subjektu, posledním dnem kalendářního měsíce, ve kterém nastávají účinky tohoto rozhodnutí.</a:t>
            </a:r>
          </a:p>
          <a:p>
            <a:pPr lvl="1">
              <a:buClr>
                <a:schemeClr val="accent5">
                  <a:lumMod val="75000"/>
                </a:schemeClr>
              </a:buClr>
              <a:buFont typeface="Wingdings" panose="05000000000000000000" pitchFamily="2" charset="2"/>
              <a:buChar char="Ø"/>
            </a:pPr>
            <a:r>
              <a:rPr lang="cs-CZ" i="1" dirty="0">
                <a:latin typeface="Arial" pitchFamily="34" charset="0"/>
                <a:cs typeface="Arial" pitchFamily="34" charset="0"/>
              </a:rPr>
              <a:t>(2) Poplatkové období začínající prvním dnem kalendářního měsíce následujícího po kalendářním měsíci, v němž nastávají účinky rozhodnutí o úpadku poplatkového subjektu, skončí posledním dnem kalendářního roku, ve kterém nastávají účinky rozhodnutí o úpadku.</a:t>
            </a:r>
          </a:p>
          <a:p>
            <a:pPr>
              <a:buClr>
                <a:schemeClr val="accent2">
                  <a:lumMod val="75000"/>
                </a:schemeClr>
              </a:buClr>
              <a:buFont typeface="Wingdings" panose="05000000000000000000" pitchFamily="2" charset="2"/>
              <a:buChar char="§"/>
            </a:pPr>
            <a:endParaRPr lang="cs-CZ" sz="1800" i="1" dirty="0">
              <a:latin typeface="Arial" pitchFamily="34" charset="0"/>
              <a:cs typeface="Arial" pitchFamily="34" charset="0"/>
            </a:endParaRPr>
          </a:p>
          <a:p>
            <a:pPr>
              <a:buClr>
                <a:srgbClr val="C00000"/>
              </a:buClr>
              <a:buFont typeface="Wingdings" panose="05000000000000000000" pitchFamily="2" charset="2"/>
              <a:buChar char="§"/>
            </a:pPr>
            <a:r>
              <a:rPr lang="cs-CZ" sz="1800" b="1" dirty="0">
                <a:latin typeface="Arial" pitchFamily="34" charset="0"/>
                <a:cs typeface="Arial" pitchFamily="34" charset="0"/>
              </a:rPr>
              <a:t>§ 11 odst. 2 písm. c) ZMP =&gt; </a:t>
            </a:r>
            <a:r>
              <a:rPr lang="cs-CZ" sz="1800" dirty="0">
                <a:latin typeface="Arial" pitchFamily="34" charset="0"/>
                <a:cs typeface="Arial" pitchFamily="34" charset="0"/>
              </a:rPr>
              <a:t>vyměření poplatku rozhodnutím</a:t>
            </a:r>
          </a:p>
          <a:p>
            <a:pPr lvl="1">
              <a:buClr>
                <a:schemeClr val="accent5">
                  <a:lumMod val="75000"/>
                </a:schemeClr>
              </a:buClr>
              <a:buFont typeface="Wingdings" panose="05000000000000000000" pitchFamily="2" charset="2"/>
              <a:buChar char="Ø"/>
            </a:pPr>
            <a:r>
              <a:rPr lang="cs-CZ" i="1" dirty="0">
                <a:latin typeface="Arial" pitchFamily="34" charset="0"/>
                <a:cs typeface="Arial" pitchFamily="34" charset="0"/>
              </a:rPr>
              <a:t>Správce poplatku vyměří poplatkovému subjektu poplatek rozhodnutím vždy, pokud je proti poplatkovému subjektu vedeno insolvenční řízení, a to za poplatkové období podle § 11d odst. 1 ZMP.</a:t>
            </a:r>
          </a:p>
          <a:p>
            <a:pPr marL="0" indent="0">
              <a:buClr>
                <a:schemeClr val="accent2">
                  <a:lumMod val="75000"/>
                </a:schemeClr>
              </a:buClr>
              <a:buNone/>
            </a:pPr>
            <a:endParaRPr lang="cs-CZ" sz="2000" i="1" dirty="0">
              <a:solidFill>
                <a:srgbClr val="000000"/>
              </a:solidFill>
              <a:latin typeface="Arial" pitchFamily="34" charset="0"/>
              <a:cs typeface="Arial" pitchFamily="34" charset="0"/>
            </a:endParaRPr>
          </a:p>
          <a:p>
            <a:pPr marL="914400" lvl="2" indent="0">
              <a:buNone/>
            </a:pPr>
            <a:endParaRPr lang="cs-CZ" sz="2000" i="1" dirty="0">
              <a:solidFill>
                <a:srgbClr val="000000"/>
              </a:solidFill>
              <a:latin typeface="Arial" pitchFamily="34" charset="0"/>
              <a:cs typeface="Arial" pitchFamily="34" charset="0"/>
            </a:endParaRPr>
          </a:p>
          <a:p>
            <a:pPr marL="0" indent="0">
              <a:buNone/>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90545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p:txBody>
          <a:bodyPr>
            <a:normAutofit/>
          </a:bodyPr>
          <a:lstStyle/>
          <a:p>
            <a:pPr algn="ctr"/>
            <a:r>
              <a:rPr lang="cs-CZ" sz="3600" b="1" dirty="0"/>
              <a:t>Nesplnění podmínek pro vyměření předepsáním do evidence</a:t>
            </a:r>
          </a:p>
        </p:txBody>
      </p:sp>
      <p:sp>
        <p:nvSpPr>
          <p:cNvPr id="3" name="Zástupný symbol pro obsah 2"/>
          <p:cNvSpPr>
            <a:spLocks noGrp="1"/>
          </p:cNvSpPr>
          <p:nvPr>
            <p:ph idx="1"/>
          </p:nvPr>
        </p:nvSpPr>
        <p:spPr>
          <a:xfrm>
            <a:off x="628650" y="2060848"/>
            <a:ext cx="7886700" cy="3816424"/>
          </a:xfrm>
        </p:spPr>
        <p:txBody>
          <a:bodyPr>
            <a:normAutofit/>
          </a:bodyPr>
          <a:lstStyle/>
          <a:p>
            <a:pPr lvl="2">
              <a:buClr>
                <a:schemeClr val="accent1"/>
              </a:buClr>
              <a:buFont typeface="Wingdings" panose="05000000000000000000" pitchFamily="2" charset="2"/>
              <a:buChar char="Ø"/>
              <a:defRPr/>
            </a:pPr>
            <a:endParaRPr lang="cs-CZ" altLang="cs-CZ" sz="2000" dirty="0">
              <a:latin typeface="Arial" panose="020B0604020202020204" pitchFamily="34" charset="0"/>
              <a:cs typeface="Arial" panose="020B0604020202020204" pitchFamily="34" charset="0"/>
            </a:endParaRPr>
          </a:p>
          <a:p>
            <a:pPr lvl="2">
              <a:buClr>
                <a:schemeClr val="accent1"/>
              </a:buClr>
              <a:buFont typeface="Wingdings" panose="05000000000000000000" pitchFamily="2" charset="2"/>
              <a:buChar char="Ø"/>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b="1" dirty="0">
                <a:latin typeface="Arial" pitchFamily="34" charset="0"/>
                <a:cs typeface="Arial" pitchFamily="34" charset="0"/>
              </a:rPr>
              <a:t>Splatný poplatek nebyl zaplacen /odveden v celé výši</a:t>
            </a:r>
          </a:p>
          <a:p>
            <a:pPr lvl="1">
              <a:buClr>
                <a:schemeClr val="accent5"/>
              </a:buClr>
              <a:buFont typeface="Wingdings" panose="05000000000000000000" pitchFamily="2" charset="2"/>
              <a:buChar char="Ø"/>
            </a:pPr>
            <a:r>
              <a:rPr lang="cs-CZ" altLang="cs-CZ" dirty="0">
                <a:latin typeface="Arial" pitchFamily="34" charset="0"/>
                <a:cs typeface="Arial" pitchFamily="34" charset="0"/>
              </a:rPr>
              <a:t>do dne účinnosti rozhodnutí o úpadku </a:t>
            </a:r>
          </a:p>
          <a:p>
            <a:pPr lvl="1">
              <a:buClr>
                <a:schemeClr val="accent2">
                  <a:lumMod val="75000"/>
                </a:schemeClr>
              </a:buClr>
              <a:buFont typeface="Wingdings" panose="05000000000000000000" pitchFamily="2" charset="2"/>
              <a:buChar char="Ø"/>
            </a:pPr>
            <a:endParaRPr lang="cs-CZ" altLang="cs-CZ" dirty="0">
              <a:latin typeface="Arial" pitchFamily="34" charset="0"/>
              <a:cs typeface="Arial" pitchFamily="34" charset="0"/>
            </a:endParaRPr>
          </a:p>
          <a:p>
            <a:pPr>
              <a:buClr>
                <a:schemeClr val="accent2">
                  <a:lumMod val="75000"/>
                </a:schemeClr>
              </a:buClr>
              <a:buFont typeface="Wingdings" panose="05000000000000000000" pitchFamily="2" charset="2"/>
              <a:buChar char="§"/>
            </a:pPr>
            <a:r>
              <a:rPr lang="cs-CZ" sz="1800" b="1" dirty="0">
                <a:latin typeface="Arial" pitchFamily="34" charset="0"/>
                <a:cs typeface="Arial" pitchFamily="34" charset="0"/>
              </a:rPr>
              <a:t>Poplatek nebyl splatný</a:t>
            </a:r>
            <a:endParaRPr lang="cs-CZ" altLang="cs-CZ" sz="1800" dirty="0">
              <a:latin typeface="Arial" panose="020B0604020202020204" pitchFamily="34" charset="0"/>
              <a:cs typeface="Arial" panose="020B0604020202020204" pitchFamily="34" charset="0"/>
            </a:endParaRPr>
          </a:p>
          <a:p>
            <a:pPr lvl="1">
              <a:buClr>
                <a:schemeClr val="accent5"/>
              </a:buClr>
              <a:buFont typeface="Wingdings" panose="05000000000000000000" pitchFamily="2" charset="2"/>
              <a:buChar char="Ø"/>
            </a:pPr>
            <a:r>
              <a:rPr lang="cs-CZ" altLang="cs-CZ" dirty="0">
                <a:latin typeface="Arial" panose="020B0604020202020204" pitchFamily="34" charset="0"/>
                <a:cs typeface="Arial" panose="020B0604020202020204" pitchFamily="34" charset="0"/>
              </a:rPr>
              <a:t>do dne účinnosti rozhodnutí o úpadku </a:t>
            </a:r>
          </a:p>
          <a:p>
            <a:pPr lvl="1">
              <a:buClr>
                <a:schemeClr val="accent2">
                  <a:lumMod val="75000"/>
                </a:schemeClr>
              </a:buClr>
              <a:buFont typeface="Wingdings" panose="05000000000000000000" pitchFamily="2" charset="2"/>
              <a:buChar char="Ø"/>
            </a:pPr>
            <a:endParaRPr lang="cs-CZ" altLang="cs-CZ"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b="1" dirty="0">
                <a:latin typeface="Arial" pitchFamily="34" charset="0"/>
                <a:cs typeface="Arial" pitchFamily="34" charset="0"/>
              </a:rPr>
              <a:t>Poplatník nesplnil ohlašovací povinnost </a:t>
            </a:r>
            <a:r>
              <a:rPr lang="cs-CZ" sz="1800" dirty="0">
                <a:latin typeface="Arial" pitchFamily="34" charset="0"/>
                <a:cs typeface="Arial" pitchFamily="34" charset="0"/>
              </a:rPr>
              <a:t>(pokud mu vznikla)</a:t>
            </a:r>
          </a:p>
          <a:p>
            <a:pPr>
              <a:buClr>
                <a:schemeClr val="accent2">
                  <a:lumMod val="75000"/>
                </a:schemeClr>
              </a:buClr>
              <a:buFont typeface="Wingdings" panose="05000000000000000000" pitchFamily="2" charset="2"/>
              <a:buChar char="§"/>
            </a:pPr>
            <a:endParaRPr lang="cs-CZ" sz="2000" b="1" dirty="0">
              <a:solidFill>
                <a:srgbClr val="000000"/>
              </a:solidFill>
              <a:latin typeface="Arial" pitchFamily="34" charset="0"/>
              <a:cs typeface="Arial" pitchFamily="34" charset="0"/>
            </a:endParaRPr>
          </a:p>
          <a:p>
            <a:pPr>
              <a:buClr>
                <a:schemeClr val="accent1"/>
              </a:buClr>
              <a:buFont typeface="Wingdings" panose="05000000000000000000" pitchFamily="2" charset="2"/>
              <a:buChar char="§"/>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2910656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p:txBody>
          <a:bodyPr>
            <a:normAutofit/>
          </a:bodyPr>
          <a:lstStyle/>
          <a:p>
            <a:pPr algn="ctr"/>
            <a:r>
              <a:rPr lang="cs-CZ" sz="3600" b="1" dirty="0"/>
              <a:t>„Rozdělení“ ročního poplatkového období</a:t>
            </a:r>
          </a:p>
        </p:txBody>
      </p:sp>
      <p:sp>
        <p:nvSpPr>
          <p:cNvPr id="3" name="Zástupný symbol pro obsah 2"/>
          <p:cNvSpPr>
            <a:spLocks noGrp="1"/>
          </p:cNvSpPr>
          <p:nvPr>
            <p:ph idx="1"/>
          </p:nvPr>
        </p:nvSpPr>
        <p:spPr>
          <a:xfrm>
            <a:off x="395536" y="1690689"/>
            <a:ext cx="8229600" cy="4618631"/>
          </a:xfrm>
        </p:spPr>
        <p:txBody>
          <a:bodyPr>
            <a:normAutofit/>
          </a:bodyPr>
          <a:lstStyle/>
          <a:p>
            <a:pPr>
              <a:buClr>
                <a:schemeClr val="accent2">
                  <a:lumMod val="75000"/>
                </a:schemeClr>
              </a:buClr>
              <a:buFont typeface="Wingdings" panose="05000000000000000000" pitchFamily="2" charset="2"/>
              <a:buChar char="§"/>
            </a:pPr>
            <a:r>
              <a:rPr lang="cs-CZ" sz="1800" b="1" dirty="0">
                <a:latin typeface="Arial" pitchFamily="34" charset="0"/>
                <a:cs typeface="Arial" pitchFamily="34" charset="0"/>
              </a:rPr>
              <a:t>Vznik dvou samostatných poplatkových období</a:t>
            </a:r>
          </a:p>
          <a:p>
            <a:pPr>
              <a:buClr>
                <a:schemeClr val="accent2">
                  <a:lumMod val="75000"/>
                </a:schemeClr>
              </a:buClr>
              <a:buFont typeface="Wingdings" panose="05000000000000000000" pitchFamily="2" charset="2"/>
              <a:buChar char="§"/>
            </a:pPr>
            <a:endParaRPr lang="cs-CZ" sz="800" b="1" dirty="0">
              <a:latin typeface="Arial" pitchFamily="34" charset="0"/>
              <a:cs typeface="Arial" pitchFamily="34" charset="0"/>
            </a:endParaRPr>
          </a:p>
          <a:p>
            <a:pPr lvl="1">
              <a:buClr>
                <a:schemeClr val="accent5"/>
              </a:buClr>
              <a:buFont typeface="Wingdings" panose="05000000000000000000" pitchFamily="2" charset="2"/>
              <a:buChar char="Ø"/>
            </a:pPr>
            <a:r>
              <a:rPr lang="cs-CZ" altLang="cs-CZ" dirty="0">
                <a:latin typeface="Arial" pitchFamily="34" charset="0"/>
                <a:cs typeface="Arial" pitchFamily="34" charset="0"/>
              </a:rPr>
              <a:t>„první“ poplatkové období =&gt;konec kalendářního měsíce, v němž nastanou účinky rozhodnutí o úpadku</a:t>
            </a:r>
          </a:p>
          <a:p>
            <a:pPr lvl="1">
              <a:buClr>
                <a:schemeClr val="accent5"/>
              </a:buClr>
              <a:buFont typeface="Wingdings" panose="05000000000000000000" pitchFamily="2" charset="2"/>
              <a:buChar char="Ø"/>
            </a:pPr>
            <a:r>
              <a:rPr lang="cs-CZ" altLang="cs-CZ" dirty="0">
                <a:latin typeface="Arial" pitchFamily="34" charset="0"/>
                <a:cs typeface="Arial" pitchFamily="34" charset="0"/>
              </a:rPr>
              <a:t>„druhé“ poplatkové období =&gt; od následujícího měsíce do konce roku</a:t>
            </a:r>
          </a:p>
          <a:p>
            <a:pPr lvl="1">
              <a:buClr>
                <a:schemeClr val="accent5"/>
              </a:buClr>
              <a:buFont typeface="Wingdings" panose="05000000000000000000" pitchFamily="2" charset="2"/>
              <a:buChar char="Ø"/>
            </a:pPr>
            <a:endParaRPr lang="cs-CZ" altLang="cs-CZ" dirty="0">
              <a:latin typeface="Arial" pitchFamily="34" charset="0"/>
              <a:cs typeface="Arial" pitchFamily="34" charset="0"/>
            </a:endParaRPr>
          </a:p>
          <a:p>
            <a:pPr>
              <a:buClr>
                <a:schemeClr val="accent2">
                  <a:lumMod val="75000"/>
                </a:schemeClr>
              </a:buClr>
              <a:buFont typeface="Wingdings" panose="05000000000000000000" pitchFamily="2" charset="2"/>
              <a:buChar char="§"/>
            </a:pPr>
            <a:r>
              <a:rPr lang="cs-CZ" sz="1800" dirty="0">
                <a:latin typeface="Arial" pitchFamily="34" charset="0"/>
                <a:cs typeface="Arial" pitchFamily="34" charset="0"/>
              </a:rPr>
              <a:t>poplatek za „první“ poplatkové období správce poplatku </a:t>
            </a:r>
          </a:p>
          <a:p>
            <a:pPr lvl="1">
              <a:buClr>
                <a:schemeClr val="accent5"/>
              </a:buClr>
              <a:buFont typeface="Wingdings" panose="05000000000000000000" pitchFamily="2" charset="2"/>
              <a:buChar char="Ø"/>
            </a:pPr>
            <a:r>
              <a:rPr lang="cs-CZ" dirty="0">
                <a:latin typeface="Arial" pitchFamily="34" charset="0"/>
                <a:cs typeface="Arial" pitchFamily="34" charset="0"/>
              </a:rPr>
              <a:t>vyměří vždy rozhodnutím</a:t>
            </a:r>
          </a:p>
          <a:p>
            <a:pPr lvl="2">
              <a:buClr>
                <a:schemeClr val="accent5"/>
              </a:buClr>
              <a:buFont typeface="Wingdings" panose="05000000000000000000" pitchFamily="2" charset="2"/>
              <a:buChar char="Ø"/>
            </a:pPr>
            <a:r>
              <a:rPr lang="cs-CZ" sz="1800" dirty="0">
                <a:latin typeface="Arial" pitchFamily="34" charset="0"/>
                <a:cs typeface="Arial" pitchFamily="34" charset="0"/>
              </a:rPr>
              <a:t>platební výměr / HPS (=&gt; nevhodný)</a:t>
            </a:r>
          </a:p>
          <a:p>
            <a:pPr lvl="1">
              <a:buClr>
                <a:schemeClr val="accent5"/>
              </a:buClr>
              <a:buFont typeface="Wingdings" panose="05000000000000000000" pitchFamily="2" charset="2"/>
              <a:buChar char="Ø"/>
            </a:pPr>
            <a:r>
              <a:rPr lang="cs-CZ" altLang="cs-CZ" dirty="0">
                <a:latin typeface="Arial" pitchFamily="34" charset="0"/>
                <a:cs typeface="Arial" pitchFamily="34" charset="0"/>
              </a:rPr>
              <a:t>správce poplatku přihlásí „první“ poplatkového období, pokud poplatek nebyl uhrazen do dne nabytí účinnosti rozhodnutí o úpadku</a:t>
            </a:r>
          </a:p>
          <a:p>
            <a:pPr lvl="1">
              <a:buClr>
                <a:schemeClr val="accent2">
                  <a:lumMod val="75000"/>
                </a:schemeClr>
              </a:buClr>
              <a:buFont typeface="Wingdings" panose="05000000000000000000" pitchFamily="2" charset="2"/>
              <a:buChar char="Ø"/>
            </a:pPr>
            <a:endParaRPr lang="cs-CZ" altLang="cs-CZ" dirty="0">
              <a:latin typeface="Arial" pitchFamily="34" charset="0"/>
              <a:cs typeface="Arial" pitchFamily="34" charset="0"/>
            </a:endParaRPr>
          </a:p>
          <a:p>
            <a:pPr>
              <a:buClr>
                <a:schemeClr val="accent2">
                  <a:lumMod val="75000"/>
                </a:schemeClr>
              </a:buClr>
              <a:buFont typeface="Wingdings" panose="05000000000000000000" pitchFamily="2" charset="2"/>
              <a:buChar char="§"/>
            </a:pPr>
            <a:r>
              <a:rPr lang="cs-CZ" sz="1800" dirty="0">
                <a:latin typeface="Arial" pitchFamily="34" charset="0"/>
                <a:cs typeface="Arial" pitchFamily="34" charset="0"/>
              </a:rPr>
              <a:t>poplatek za „druhé“ poplatkové období správce poplatku </a:t>
            </a:r>
          </a:p>
          <a:p>
            <a:pPr lvl="1">
              <a:buClr>
                <a:schemeClr val="accent5"/>
              </a:buClr>
              <a:buFont typeface="Wingdings" panose="05000000000000000000" pitchFamily="2" charset="2"/>
              <a:buChar char="Ø"/>
            </a:pPr>
            <a:r>
              <a:rPr lang="cs-CZ" dirty="0">
                <a:latin typeface="Arial" pitchFamily="34" charset="0"/>
                <a:cs typeface="Arial" pitchFamily="34" charset="0"/>
              </a:rPr>
              <a:t>vyměří, nebudou-li splněny podmínky pro vyměření předepsáním do evidence poplatků</a:t>
            </a:r>
          </a:p>
          <a:p>
            <a:pPr lvl="1">
              <a:buClr>
                <a:schemeClr val="accent2">
                  <a:lumMod val="75000"/>
                </a:schemeClr>
              </a:buClr>
              <a:buFont typeface="Wingdings" panose="05000000000000000000" pitchFamily="2" charset="2"/>
              <a:buChar char="Ø"/>
            </a:pPr>
            <a:endParaRPr lang="cs-CZ" altLang="cs-CZ" sz="20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000" b="1" dirty="0">
              <a:solidFill>
                <a:srgbClr val="000000"/>
              </a:solidFill>
              <a:latin typeface="Arial" pitchFamily="34" charset="0"/>
              <a:cs typeface="Arial" pitchFamily="34" charset="0"/>
            </a:endParaRPr>
          </a:p>
          <a:p>
            <a:pPr>
              <a:buClr>
                <a:schemeClr val="accent1"/>
              </a:buClr>
              <a:buFont typeface="Wingdings" panose="05000000000000000000" pitchFamily="2" charset="2"/>
              <a:buChar char="§"/>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34070692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251520" y="274638"/>
            <a:ext cx="8640960" cy="1143000"/>
          </a:xfrm>
        </p:spPr>
        <p:txBody>
          <a:bodyPr>
            <a:normAutofit fontScale="90000"/>
          </a:bodyPr>
          <a:lstStyle/>
          <a:p>
            <a:pPr algn="ctr"/>
            <a:r>
              <a:rPr lang="cs-CZ" sz="4000" b="1" dirty="0"/>
              <a:t>Počátek běhu lhůty pro vyměření poplatku</a:t>
            </a:r>
          </a:p>
        </p:txBody>
      </p:sp>
      <p:sp>
        <p:nvSpPr>
          <p:cNvPr id="3" name="Zástupný symbol pro obsah 2"/>
          <p:cNvSpPr>
            <a:spLocks noGrp="1"/>
          </p:cNvSpPr>
          <p:nvPr>
            <p:ph idx="1"/>
          </p:nvPr>
        </p:nvSpPr>
        <p:spPr>
          <a:xfrm>
            <a:off x="395536" y="2132856"/>
            <a:ext cx="8229600" cy="3744416"/>
          </a:xfrm>
        </p:spPr>
        <p:txBody>
          <a:bodyPr>
            <a:normAutofit/>
          </a:bodyPr>
          <a:lstStyle/>
          <a:p>
            <a:pPr lvl="2">
              <a:buClr>
                <a:schemeClr val="accent1"/>
              </a:buClr>
              <a:buFont typeface="Wingdings" panose="05000000000000000000" pitchFamily="2" charset="2"/>
              <a:buChar char="Ø"/>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dirty="0">
                <a:latin typeface="Arial" pitchFamily="34" charset="0"/>
                <a:cs typeface="Arial" pitchFamily="34" charset="0"/>
              </a:rPr>
              <a:t>§ 11 odst. 4 ZMP </a:t>
            </a:r>
            <a:r>
              <a:rPr lang="cs-CZ" sz="1800" b="1" dirty="0">
                <a:latin typeface="Arial" pitchFamily="34" charset="0"/>
                <a:cs typeface="Arial" pitchFamily="34" charset="0"/>
              </a:rPr>
              <a:t>- </a:t>
            </a:r>
            <a:r>
              <a:rPr lang="cs-CZ" sz="1800" i="1" dirty="0">
                <a:latin typeface="Arial" pitchFamily="34" charset="0"/>
                <a:cs typeface="Arial" pitchFamily="34" charset="0"/>
              </a:rPr>
              <a:t>první den bezprostředně následující po skončení poplatkového období</a:t>
            </a:r>
          </a:p>
          <a:p>
            <a:pPr>
              <a:buClr>
                <a:schemeClr val="accent2">
                  <a:lumMod val="75000"/>
                </a:schemeClr>
              </a:buClr>
              <a:buFont typeface="Wingdings" panose="05000000000000000000" pitchFamily="2" charset="2"/>
              <a:buChar char="§"/>
            </a:pPr>
            <a:endParaRPr lang="cs-CZ" sz="1800" i="1" dirty="0">
              <a:latin typeface="Arial" pitchFamily="34" charset="0"/>
              <a:cs typeface="Arial" pitchFamily="34" charset="0"/>
            </a:endParaRPr>
          </a:p>
          <a:p>
            <a:pPr lvl="1">
              <a:buClr>
                <a:schemeClr val="accent5"/>
              </a:buClr>
              <a:buFont typeface="Wingdings" panose="05000000000000000000" pitchFamily="2" charset="2"/>
              <a:buChar char="Ø"/>
            </a:pPr>
            <a:r>
              <a:rPr lang="cs-CZ" altLang="cs-CZ" dirty="0">
                <a:latin typeface="Arial" pitchFamily="34" charset="0"/>
                <a:cs typeface="Arial" pitchFamily="34" charset="0"/>
              </a:rPr>
              <a:t>poplatek neztrácí charakter poplatku za kalendářní rok </a:t>
            </a:r>
          </a:p>
          <a:p>
            <a:pPr lvl="1">
              <a:buClr>
                <a:schemeClr val="accent5"/>
              </a:buClr>
              <a:buFont typeface="Wingdings" panose="05000000000000000000" pitchFamily="2" charset="2"/>
              <a:buChar char="Ø"/>
            </a:pPr>
            <a:endParaRPr lang="cs-CZ" altLang="cs-CZ" sz="2000" dirty="0">
              <a:latin typeface="Arial" pitchFamily="34" charset="0"/>
              <a:cs typeface="Arial" pitchFamily="34" charset="0"/>
            </a:endParaRPr>
          </a:p>
          <a:p>
            <a:pPr lvl="1">
              <a:buClr>
                <a:schemeClr val="accent5"/>
              </a:buClr>
              <a:buFont typeface="Wingdings" panose="05000000000000000000" pitchFamily="2" charset="2"/>
              <a:buChar char="Ø"/>
            </a:pPr>
            <a:endParaRPr lang="cs-CZ" altLang="cs-CZ" sz="2000" dirty="0">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000" b="1" dirty="0">
              <a:solidFill>
                <a:srgbClr val="000000"/>
              </a:solidFill>
              <a:latin typeface="Arial" pitchFamily="34" charset="0"/>
              <a:cs typeface="Arial" pitchFamily="34" charset="0"/>
            </a:endParaRPr>
          </a:p>
          <a:p>
            <a:pPr>
              <a:buClr>
                <a:schemeClr val="accent1"/>
              </a:buClr>
              <a:buFont typeface="Wingdings" panose="05000000000000000000" pitchFamily="2" charset="2"/>
              <a:buChar char="§"/>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9757349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251520" y="274638"/>
            <a:ext cx="8640960" cy="1143000"/>
          </a:xfrm>
        </p:spPr>
        <p:txBody>
          <a:bodyPr>
            <a:normAutofit/>
          </a:bodyPr>
          <a:lstStyle/>
          <a:p>
            <a:pPr algn="ctr"/>
            <a:r>
              <a:rPr lang="cs-CZ" sz="3600" b="1" dirty="0"/>
              <a:t>Příklad – počátek běhu </a:t>
            </a:r>
            <a:r>
              <a:rPr lang="cs-CZ" sz="3600" b="1" dirty="0" err="1"/>
              <a:t>lh</a:t>
            </a:r>
            <a:r>
              <a:rPr lang="cs-CZ" sz="3600" b="1" dirty="0"/>
              <a:t>. pro vyměření</a:t>
            </a:r>
          </a:p>
        </p:txBody>
      </p:sp>
      <p:sp>
        <p:nvSpPr>
          <p:cNvPr id="3" name="Zástupný symbol pro obsah 2"/>
          <p:cNvSpPr>
            <a:spLocks noGrp="1"/>
          </p:cNvSpPr>
          <p:nvPr>
            <p:ph idx="1"/>
          </p:nvPr>
        </p:nvSpPr>
        <p:spPr>
          <a:xfrm>
            <a:off x="457200" y="1772816"/>
            <a:ext cx="8229600" cy="3744416"/>
          </a:xfrm>
        </p:spPr>
        <p:txBody>
          <a:bodyPr>
            <a:normAutofit/>
          </a:bodyPr>
          <a:lstStyle/>
          <a:p>
            <a:pPr lvl="2">
              <a:buClr>
                <a:schemeClr val="accent1"/>
              </a:buClr>
              <a:buFont typeface="Wingdings" panose="05000000000000000000" pitchFamily="2" charset="2"/>
              <a:buChar char="Ø"/>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dirty="0">
                <a:latin typeface="Arial" pitchFamily="34" charset="0"/>
                <a:cs typeface="Arial" pitchFamily="34" charset="0"/>
              </a:rPr>
              <a:t>úpadek zjištěn 17. 6. 2024</a:t>
            </a:r>
            <a:r>
              <a:rPr lang="cs-CZ" sz="1800" b="1" dirty="0">
                <a:latin typeface="Arial" pitchFamily="34" charset="0"/>
                <a:cs typeface="Arial" pitchFamily="34" charset="0"/>
              </a:rPr>
              <a:t> </a:t>
            </a:r>
            <a:r>
              <a:rPr lang="cs-CZ" sz="1800" dirty="0">
                <a:latin typeface="Arial" pitchFamily="34" charset="0"/>
                <a:cs typeface="Arial" pitchFamily="34" charset="0"/>
              </a:rPr>
              <a:t>=&gt; rozdělení poplatkového období</a:t>
            </a:r>
          </a:p>
          <a:p>
            <a:pPr lvl="1">
              <a:buClr>
                <a:schemeClr val="accent5"/>
              </a:buClr>
              <a:buFont typeface="Wingdings" panose="05000000000000000000" pitchFamily="2" charset="2"/>
              <a:buChar char="Ø"/>
            </a:pPr>
            <a:r>
              <a:rPr lang="cs-CZ" dirty="0">
                <a:latin typeface="Arial" pitchFamily="34" charset="0"/>
                <a:cs typeface="Arial" pitchFamily="34" charset="0"/>
              </a:rPr>
              <a:t>„</a:t>
            </a:r>
            <a:r>
              <a:rPr lang="cs-CZ" b="1" dirty="0">
                <a:latin typeface="Arial" pitchFamily="34" charset="0"/>
                <a:cs typeface="Arial" pitchFamily="34" charset="0"/>
              </a:rPr>
              <a:t>první</a:t>
            </a:r>
            <a:r>
              <a:rPr lang="cs-CZ" dirty="0">
                <a:latin typeface="Arial" pitchFamily="34" charset="0"/>
                <a:cs typeface="Arial" pitchFamily="34" charset="0"/>
              </a:rPr>
              <a:t>“ od 1.1. do 30. 6. 2024 </a:t>
            </a:r>
          </a:p>
          <a:p>
            <a:pPr lvl="2">
              <a:buClr>
                <a:schemeClr val="accent2">
                  <a:lumMod val="75000"/>
                </a:schemeClr>
              </a:buClr>
              <a:buFont typeface="Wingdings" panose="05000000000000000000" pitchFamily="2" charset="2"/>
              <a:buChar char="ü"/>
            </a:pPr>
            <a:r>
              <a:rPr lang="cs-CZ" sz="1800" dirty="0">
                <a:latin typeface="Arial" pitchFamily="34" charset="0"/>
                <a:cs typeface="Arial" pitchFamily="34" charset="0"/>
              </a:rPr>
              <a:t>počátek běhu lhůty pro vyměření 1. 7. 2024 </a:t>
            </a:r>
          </a:p>
          <a:p>
            <a:pPr lvl="2">
              <a:buClr>
                <a:schemeClr val="accent2">
                  <a:lumMod val="75000"/>
                </a:schemeClr>
              </a:buClr>
              <a:buFont typeface="Wingdings" panose="05000000000000000000" pitchFamily="2" charset="2"/>
              <a:buChar char="ü"/>
            </a:pPr>
            <a:r>
              <a:rPr lang="cs-CZ" sz="1800" dirty="0">
                <a:latin typeface="Arial" pitchFamily="34" charset="0"/>
                <a:cs typeface="Arial" pitchFamily="34" charset="0"/>
              </a:rPr>
              <a:t>přihlášení pohledávky, do 17. 8. 2024 (pokud nebyla uhrazena)</a:t>
            </a:r>
          </a:p>
          <a:p>
            <a:pPr lvl="2">
              <a:buClr>
                <a:schemeClr val="accent2">
                  <a:lumMod val="75000"/>
                </a:schemeClr>
              </a:buClr>
              <a:buFont typeface="Wingdings" panose="05000000000000000000" pitchFamily="2" charset="2"/>
              <a:buChar char="§"/>
            </a:pPr>
            <a:endParaRPr lang="cs-CZ" sz="1800" i="1" dirty="0">
              <a:latin typeface="Arial" pitchFamily="34" charset="0"/>
              <a:cs typeface="Arial" pitchFamily="34" charset="0"/>
            </a:endParaRPr>
          </a:p>
          <a:p>
            <a:pPr lvl="1">
              <a:buClr>
                <a:schemeClr val="accent2">
                  <a:lumMod val="75000"/>
                </a:schemeClr>
              </a:buClr>
              <a:buFont typeface="Wingdings" panose="05000000000000000000" pitchFamily="2" charset="2"/>
              <a:buChar char="Ø"/>
            </a:pPr>
            <a:r>
              <a:rPr lang="cs-CZ" altLang="cs-CZ" dirty="0">
                <a:latin typeface="Arial" pitchFamily="34" charset="0"/>
                <a:cs typeface="Arial" pitchFamily="34" charset="0"/>
              </a:rPr>
              <a:t>„</a:t>
            </a:r>
            <a:r>
              <a:rPr lang="cs-CZ" altLang="cs-CZ" b="1" dirty="0">
                <a:latin typeface="Arial" pitchFamily="34" charset="0"/>
                <a:cs typeface="Arial" pitchFamily="34" charset="0"/>
              </a:rPr>
              <a:t>druhé</a:t>
            </a:r>
            <a:r>
              <a:rPr lang="cs-CZ" altLang="cs-CZ" dirty="0">
                <a:latin typeface="Arial" pitchFamily="34" charset="0"/>
                <a:cs typeface="Arial" pitchFamily="34" charset="0"/>
              </a:rPr>
              <a:t>“ od 1. 7. 2024 do 31. 12. 2024 </a:t>
            </a:r>
          </a:p>
          <a:p>
            <a:pPr lvl="2">
              <a:buClr>
                <a:schemeClr val="accent5"/>
              </a:buClr>
              <a:buFont typeface="Wingdings" panose="05000000000000000000" pitchFamily="2" charset="2"/>
              <a:buChar char="Ø"/>
            </a:pPr>
            <a:r>
              <a:rPr lang="cs-CZ" altLang="cs-CZ" sz="1800" dirty="0">
                <a:latin typeface="Arial" pitchFamily="34" charset="0"/>
                <a:cs typeface="Arial" pitchFamily="34" charset="0"/>
              </a:rPr>
              <a:t>počátek běhu lhůty pro vyměření 1. 1. 2025</a:t>
            </a:r>
          </a:p>
          <a:p>
            <a:pPr lvl="2">
              <a:buClr>
                <a:schemeClr val="accent2">
                  <a:lumMod val="75000"/>
                </a:schemeClr>
              </a:buClr>
              <a:buFont typeface="Wingdings" panose="05000000000000000000" pitchFamily="2" charset="2"/>
              <a:buChar char="Ø"/>
            </a:pPr>
            <a:endParaRPr lang="cs-CZ" altLang="cs-CZ" sz="1600" dirty="0">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000" b="1" dirty="0">
              <a:solidFill>
                <a:srgbClr val="000000"/>
              </a:solidFill>
              <a:latin typeface="Arial" pitchFamily="34" charset="0"/>
              <a:cs typeface="Arial" pitchFamily="34" charset="0"/>
            </a:endParaRPr>
          </a:p>
          <a:p>
            <a:pPr>
              <a:buClr>
                <a:schemeClr val="accent1"/>
              </a:buClr>
              <a:buFont typeface="Wingdings" panose="05000000000000000000" pitchFamily="2" charset="2"/>
              <a:buChar char="§"/>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6578026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title"/>
          </p:nvPr>
        </p:nvSpPr>
        <p:spPr>
          <a:xfrm>
            <a:off x="251520" y="274638"/>
            <a:ext cx="8640960" cy="1143000"/>
          </a:xfrm>
        </p:spPr>
        <p:txBody>
          <a:bodyPr>
            <a:normAutofit/>
          </a:bodyPr>
          <a:lstStyle/>
          <a:p>
            <a:pPr algn="ctr"/>
            <a:r>
              <a:rPr lang="cs-CZ" sz="3600" b="1" dirty="0"/>
              <a:t>Příklad – rozdělení popl. období (úpadek)</a:t>
            </a:r>
          </a:p>
        </p:txBody>
      </p:sp>
      <p:sp>
        <p:nvSpPr>
          <p:cNvPr id="3" name="Zástupný symbol pro obsah 2"/>
          <p:cNvSpPr>
            <a:spLocks noGrp="1"/>
          </p:cNvSpPr>
          <p:nvPr>
            <p:ph idx="1"/>
          </p:nvPr>
        </p:nvSpPr>
        <p:spPr>
          <a:xfrm>
            <a:off x="457200" y="1772816"/>
            <a:ext cx="8229600" cy="3744416"/>
          </a:xfrm>
        </p:spPr>
        <p:txBody>
          <a:bodyPr>
            <a:normAutofit/>
          </a:bodyPr>
          <a:lstStyle/>
          <a:p>
            <a:pPr lvl="2">
              <a:buClr>
                <a:schemeClr val="accent1"/>
              </a:buClr>
              <a:buFont typeface="Wingdings" panose="05000000000000000000" pitchFamily="2" charset="2"/>
              <a:buChar char="Ø"/>
              <a:defRPr/>
            </a:pPr>
            <a:endParaRPr lang="cs-CZ" altLang="cs-CZ" sz="2000" dirty="0">
              <a:latin typeface="Arial" panose="020B0604020202020204" pitchFamily="34" charset="0"/>
              <a:cs typeface="Arial" panose="020B0604020202020204" pitchFamily="34" charset="0"/>
            </a:endParaRPr>
          </a:p>
          <a:p>
            <a:pPr lvl="2">
              <a:buClr>
                <a:schemeClr val="accent2">
                  <a:lumMod val="75000"/>
                </a:schemeClr>
              </a:buClr>
              <a:buFont typeface="Wingdings" panose="05000000000000000000" pitchFamily="2" charset="2"/>
              <a:buChar char="Ø"/>
            </a:pPr>
            <a:endParaRPr lang="cs-CZ" altLang="cs-CZ" sz="16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solidFill>
                <a:srgbClr val="000000"/>
              </a:solidFill>
              <a:latin typeface="Arial" pitchFamily="34" charset="0"/>
              <a:cs typeface="Arial" pitchFamily="34" charset="0"/>
            </a:endParaRPr>
          </a:p>
          <a:p>
            <a:pPr lvl="1">
              <a:buClr>
                <a:schemeClr val="accent2">
                  <a:lumMod val="75000"/>
                </a:schemeClr>
              </a:buClr>
              <a:buFont typeface="Wingdings" panose="05000000000000000000" pitchFamily="2" charset="2"/>
              <a:buChar char="Ø"/>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000" b="1" dirty="0">
              <a:solidFill>
                <a:srgbClr val="000000"/>
              </a:solidFill>
              <a:latin typeface="Arial" pitchFamily="34" charset="0"/>
              <a:cs typeface="Arial" pitchFamily="34" charset="0"/>
            </a:endParaRPr>
          </a:p>
          <a:p>
            <a:pPr>
              <a:buClr>
                <a:schemeClr val="accent1"/>
              </a:buClr>
              <a:buFont typeface="Wingdings" panose="05000000000000000000" pitchFamily="2" charset="2"/>
              <a:buChar char="§"/>
              <a:defRPr/>
            </a:pPr>
            <a:endParaRPr lang="cs-CZ" alt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endParaRPr lang="cs-CZ" sz="2400" b="1" dirty="0">
              <a:solidFill>
                <a:srgbClr val="000000"/>
              </a:solidFill>
              <a:latin typeface="Arial" pitchFamily="34" charset="0"/>
              <a:cs typeface="Arial" pitchFamily="34" charset="0"/>
            </a:endParaRPr>
          </a:p>
        </p:txBody>
      </p:sp>
      <p:pic>
        <p:nvPicPr>
          <p:cNvPr id="2" name="Obrázek 1"/>
          <p:cNvPicPr>
            <a:picLocks noChangeAspect="1"/>
          </p:cNvPicPr>
          <p:nvPr/>
        </p:nvPicPr>
        <p:blipFill>
          <a:blip r:embed="rId2"/>
          <a:stretch>
            <a:fillRect/>
          </a:stretch>
        </p:blipFill>
        <p:spPr>
          <a:xfrm>
            <a:off x="827584" y="1714500"/>
            <a:ext cx="7416823" cy="4234780"/>
          </a:xfrm>
          <a:prstGeom prst="rect">
            <a:avLst/>
          </a:prstGeom>
        </p:spPr>
      </p:pic>
    </p:spTree>
    <p:extLst>
      <p:ext uri="{BB962C8B-B14F-4D97-AF65-F5344CB8AC3E}">
        <p14:creationId xmlns:p14="http://schemas.microsoft.com/office/powerpoint/2010/main" val="23204045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Přihláška pohledávky</a:t>
            </a:r>
          </a:p>
        </p:txBody>
      </p:sp>
      <p:sp>
        <p:nvSpPr>
          <p:cNvPr id="3" name="Zástupný symbol pro obsah 2"/>
          <p:cNvSpPr>
            <a:spLocks noGrp="1"/>
          </p:cNvSpPr>
          <p:nvPr>
            <p:ph idx="1"/>
          </p:nvPr>
        </p:nvSpPr>
        <p:spPr>
          <a:xfrm>
            <a:off x="628650" y="2348880"/>
            <a:ext cx="7831782" cy="3777283"/>
          </a:xfrm>
        </p:spPr>
        <p:txBody>
          <a:bodyPr>
            <a:noAutofit/>
          </a:bodyPr>
          <a:lstStyle/>
          <a:p>
            <a:pPr>
              <a:buClr>
                <a:srgbClr val="C00000"/>
              </a:buClr>
              <a:buFont typeface="Wingdings" panose="05000000000000000000" pitchFamily="2" charset="2"/>
              <a:buChar char="§"/>
            </a:pPr>
            <a:r>
              <a:rPr lang="cs-CZ" sz="1800" dirty="0">
                <a:latin typeface="Arial" panose="020B0604020202020204" pitchFamily="34" charset="0"/>
                <a:cs typeface="Arial" panose="020B0604020202020204" pitchFamily="34" charset="0"/>
              </a:rPr>
              <a:t>§ 173 a násl. IZ</a:t>
            </a: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Pouze na formuláři  </a:t>
            </a:r>
            <a:r>
              <a:rPr lang="cs-CZ" sz="1800" dirty="0">
                <a:latin typeface="Arial" panose="020B0604020202020204" pitchFamily="34" charset="0"/>
                <a:cs typeface="Arial" panose="020B0604020202020204" pitchFamily="34" charset="0"/>
              </a:rPr>
              <a:t>ministerstva spravedlnosti</a:t>
            </a:r>
          </a:p>
          <a:p>
            <a:pPr>
              <a:buClr>
                <a:srgbClr val="C00000"/>
              </a:buClr>
              <a:buFont typeface="Wingdings" panose="05000000000000000000" pitchFamily="2" charset="2"/>
              <a:buChar char="§"/>
            </a:pPr>
            <a:r>
              <a:rPr lang="cs-CZ" sz="1800" dirty="0">
                <a:latin typeface="Arial" panose="020B0604020202020204" pitchFamily="34" charset="0"/>
                <a:cs typeface="Arial" panose="020B0604020202020204" pitchFamily="34" charset="0"/>
              </a:rPr>
              <a:t>Jednou přihláškou lze přihlásit více pohledávek</a:t>
            </a:r>
          </a:p>
          <a:p>
            <a:pPr>
              <a:buClr>
                <a:srgbClr val="C00000"/>
              </a:buClr>
              <a:buFont typeface="Wingdings" panose="05000000000000000000" pitchFamily="2" charset="2"/>
              <a:buChar char="§"/>
            </a:pPr>
            <a:r>
              <a:rPr lang="cs-CZ" sz="1800" dirty="0">
                <a:latin typeface="Arial" panose="020B0604020202020204" pitchFamily="34" charset="0"/>
                <a:cs typeface="Arial" panose="020B0604020202020204" pitchFamily="34" charset="0"/>
              </a:rPr>
              <a:t>Obsah přihlášky pohledávek </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úvodní strana</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vložené strany</a:t>
            </a:r>
          </a:p>
          <a:p>
            <a:pPr lvl="2">
              <a:buClr>
                <a:schemeClr val="accent2">
                  <a:lumMod val="75000"/>
                </a:schemeClr>
              </a:buClr>
              <a:buFont typeface="Wingdings" panose="05000000000000000000" pitchFamily="2" charset="2"/>
              <a:buChar char="ü"/>
            </a:pPr>
            <a:r>
              <a:rPr lang="cs-CZ" sz="1800" dirty="0">
                <a:latin typeface="Arial" panose="020B0604020202020204" pitchFamily="34" charset="0"/>
                <a:cs typeface="Arial" panose="020B0604020202020204" pitchFamily="34" charset="0"/>
              </a:rPr>
              <a:t>nezajištěné pohledávky</a:t>
            </a:r>
          </a:p>
          <a:p>
            <a:pPr lvl="2">
              <a:buClr>
                <a:schemeClr val="accent2">
                  <a:lumMod val="75000"/>
                </a:schemeClr>
              </a:buClr>
              <a:buFont typeface="Wingdings" panose="05000000000000000000" pitchFamily="2" charset="2"/>
              <a:buChar char="ü"/>
            </a:pPr>
            <a:r>
              <a:rPr lang="cs-CZ" sz="1800" dirty="0">
                <a:latin typeface="Arial" panose="020B0604020202020204" pitchFamily="34" charset="0"/>
                <a:cs typeface="Arial" panose="020B0604020202020204" pitchFamily="34" charset="0"/>
              </a:rPr>
              <a:t>zajištěné pohledávky (majetkem dlužníka, nezajištěné majetkem dlužníka….)</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závěrečná strana</a:t>
            </a:r>
          </a:p>
          <a:p>
            <a:pPr lvl="1">
              <a:buFont typeface="Wingdings" panose="05000000000000000000" pitchFamily="2" charset="2"/>
              <a:buChar char="Ø"/>
            </a:pPr>
            <a:endParaRPr lang="cs-CZ" sz="2000" dirty="0">
              <a:latin typeface="Arial" panose="020B0604020202020204" pitchFamily="34" charset="0"/>
              <a:cs typeface="Arial" panose="020B0604020202020204" pitchFamily="34" charset="0"/>
            </a:endParaRPr>
          </a:p>
          <a:p>
            <a:pPr marL="457200" lvl="1" indent="0">
              <a:buNone/>
            </a:pPr>
            <a:r>
              <a:rPr lang="cs-CZ" sz="2000" dirty="0">
                <a:latin typeface="Arial" panose="020B0604020202020204" pitchFamily="34" charset="0"/>
                <a:cs typeface="Arial" panose="020B0604020202020204" pitchFamily="34" charset="0"/>
              </a:rPr>
              <a:t>      </a:t>
            </a:r>
          </a:p>
          <a:p>
            <a:endParaRPr lang="cs-CZ" sz="1800" dirty="0"/>
          </a:p>
        </p:txBody>
      </p:sp>
    </p:spTree>
    <p:extLst>
      <p:ext uri="{BB962C8B-B14F-4D97-AF65-F5344CB8AC3E}">
        <p14:creationId xmlns:p14="http://schemas.microsoft.com/office/powerpoint/2010/main" val="30707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41893" y="764704"/>
            <a:ext cx="8229600" cy="1143000"/>
          </a:xfrm>
        </p:spPr>
        <p:txBody>
          <a:bodyPr>
            <a:normAutofit/>
          </a:bodyPr>
          <a:lstStyle/>
          <a:p>
            <a:pPr algn="ctr"/>
            <a:r>
              <a:rPr lang="cs-CZ" sz="3600" b="1" dirty="0"/>
              <a:t>Insolvenční řízení</a:t>
            </a:r>
            <a:r>
              <a:rPr lang="cs-CZ" sz="4000" b="1" dirty="0"/>
              <a:t>                        </a:t>
            </a:r>
            <a:r>
              <a:rPr lang="cs-CZ" sz="4000" dirty="0"/>
              <a:t> </a:t>
            </a:r>
          </a:p>
        </p:txBody>
      </p:sp>
      <p:sp>
        <p:nvSpPr>
          <p:cNvPr id="10" name="Zástupný symbol pro obsah 9"/>
          <p:cNvSpPr>
            <a:spLocks noGrp="1"/>
          </p:cNvSpPr>
          <p:nvPr>
            <p:ph idx="1"/>
          </p:nvPr>
        </p:nvSpPr>
        <p:spPr>
          <a:xfrm>
            <a:off x="611560" y="2420888"/>
            <a:ext cx="8085584" cy="3744416"/>
          </a:xfrm>
        </p:spPr>
        <p:txBody>
          <a:bodyPr>
            <a:normAutofit/>
          </a:bodyPr>
          <a:lstStyle/>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 1- 4 IZ</a:t>
            </a:r>
          </a:p>
          <a:p>
            <a:pPr>
              <a:buClr>
                <a:schemeClr val="accent2">
                  <a:lumMod val="75000"/>
                </a:schemeClr>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Soudní řízení</a:t>
            </a:r>
          </a:p>
          <a:p>
            <a:pPr>
              <a:buClr>
                <a:schemeClr val="accent2">
                  <a:lumMod val="75000"/>
                </a:schemeClr>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Předmět</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řešení úpadku nebo hrozícího úpadku dlužníka některým ze stanovených způsobů řešení úpadku …</a:t>
            </a:r>
          </a:p>
          <a:p>
            <a:pPr marL="457200" lvl="1" indent="0">
              <a:buNone/>
            </a:pPr>
            <a:endParaRPr lang="cs-CZ" dirty="0">
              <a:latin typeface="Arial" panose="020B0604020202020204" pitchFamily="34" charset="0"/>
              <a:cs typeface="Arial" panose="020B0604020202020204" pitchFamily="34" charset="0"/>
            </a:endParaRPr>
          </a:p>
          <a:p>
            <a:pPr marL="457200" lvl="1" indent="0">
              <a:buClr>
                <a:schemeClr val="accent5"/>
              </a:buClr>
              <a:buNone/>
            </a:pPr>
            <a:r>
              <a:rPr lang="cs-CZ" dirty="0">
                <a:latin typeface="Arial" panose="020B0604020202020204" pitchFamily="34" charset="0"/>
                <a:cs typeface="Arial" panose="020B0604020202020204" pitchFamily="34" charset="0"/>
              </a:rPr>
              <a:t>úpadek</a:t>
            </a:r>
          </a:p>
          <a:p>
            <a:pPr lvl="1">
              <a:buClr>
                <a:schemeClr val="accent2">
                  <a:lumMod val="75000"/>
                </a:schemeClr>
              </a:buClr>
              <a:buFont typeface="Wingdings" panose="05000000000000000000" pitchFamily="2" charset="2"/>
              <a:buChar char="ü"/>
            </a:pPr>
            <a:r>
              <a:rPr lang="cs-CZ" dirty="0">
                <a:latin typeface="Arial" panose="020B0604020202020204" pitchFamily="34" charset="0"/>
                <a:cs typeface="Arial" panose="020B0604020202020204" pitchFamily="34" charset="0"/>
              </a:rPr>
              <a:t>více věřitelů a </a:t>
            </a:r>
          </a:p>
          <a:p>
            <a:pPr lvl="1">
              <a:buClr>
                <a:schemeClr val="accent2">
                  <a:lumMod val="75000"/>
                </a:schemeClr>
              </a:buClr>
              <a:buFont typeface="Wingdings" panose="05000000000000000000" pitchFamily="2" charset="2"/>
              <a:buChar char="ü"/>
            </a:pPr>
            <a:r>
              <a:rPr lang="cs-CZ" dirty="0">
                <a:latin typeface="Arial" panose="020B0604020202020204" pitchFamily="34" charset="0"/>
                <a:cs typeface="Arial" panose="020B0604020202020204" pitchFamily="34" charset="0"/>
              </a:rPr>
              <a:t>peněžité závazky starší 30 dnů po splatnosti, které </a:t>
            </a:r>
          </a:p>
          <a:p>
            <a:pPr lvl="1">
              <a:buClr>
                <a:schemeClr val="accent2">
                  <a:lumMod val="75000"/>
                </a:schemeClr>
              </a:buClr>
              <a:buFont typeface="Wingdings" panose="05000000000000000000" pitchFamily="2" charset="2"/>
              <a:buChar char="ü"/>
            </a:pPr>
            <a:r>
              <a:rPr lang="cs-CZ" dirty="0">
                <a:latin typeface="Arial" panose="020B0604020202020204" pitchFamily="34" charset="0"/>
                <a:cs typeface="Arial" panose="020B0604020202020204" pitchFamily="34" charset="0"/>
              </a:rPr>
              <a:t>není schopen plnit …</a:t>
            </a:r>
          </a:p>
          <a:p>
            <a:endParaRPr lang="cs-CZ" dirty="0"/>
          </a:p>
        </p:txBody>
      </p:sp>
    </p:spTree>
    <p:extLst>
      <p:ext uri="{BB962C8B-B14F-4D97-AF65-F5344CB8AC3E}">
        <p14:creationId xmlns:p14="http://schemas.microsoft.com/office/powerpoint/2010/main" val="29206930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Přihláška pohledávky</a:t>
            </a:r>
          </a:p>
        </p:txBody>
      </p:sp>
      <p:sp>
        <p:nvSpPr>
          <p:cNvPr id="3" name="Zástupný symbol pro obsah 2"/>
          <p:cNvSpPr>
            <a:spLocks noGrp="1"/>
          </p:cNvSpPr>
          <p:nvPr>
            <p:ph idx="1"/>
          </p:nvPr>
        </p:nvSpPr>
        <p:spPr>
          <a:xfrm>
            <a:off x="457200" y="1772816"/>
            <a:ext cx="8229600" cy="4608512"/>
          </a:xfrm>
        </p:spPr>
        <p:txBody>
          <a:bodyPr>
            <a:noAutofit/>
          </a:bodyPr>
          <a:lstStyle/>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Výše </a:t>
            </a:r>
          </a:p>
          <a:p>
            <a:pPr lvl="1">
              <a:buClr>
                <a:schemeClr val="accent5"/>
              </a:buClr>
              <a:buFont typeface="Wingdings" panose="05000000000000000000" pitchFamily="2" charset="2"/>
              <a:buChar char="Ø"/>
            </a:pPr>
            <a:r>
              <a:rPr lang="cs-CZ" b="1" dirty="0">
                <a:latin typeface="Arial" panose="020B0604020202020204" pitchFamily="34" charset="0"/>
                <a:cs typeface="Arial" panose="020B0604020202020204" pitchFamily="34" charset="0"/>
              </a:rPr>
              <a:t>jistina</a:t>
            </a:r>
          </a:p>
          <a:p>
            <a:pPr lvl="1">
              <a:buClr>
                <a:schemeClr val="accent5"/>
              </a:buClr>
              <a:buFont typeface="Wingdings" panose="05000000000000000000" pitchFamily="2" charset="2"/>
              <a:buChar char="Ø"/>
            </a:pPr>
            <a:r>
              <a:rPr lang="cs-CZ" b="1" dirty="0">
                <a:latin typeface="Arial" panose="020B0604020202020204" pitchFamily="34" charset="0"/>
                <a:cs typeface="Arial" panose="020B0604020202020204" pitchFamily="34" charset="0"/>
              </a:rPr>
              <a:t>příslušenství </a:t>
            </a:r>
            <a:r>
              <a:rPr lang="cs-CZ" dirty="0">
                <a:latin typeface="Arial" panose="020B0604020202020204" pitchFamily="34" charset="0"/>
                <a:cs typeface="Arial" panose="020B0604020202020204" pitchFamily="34" charset="0"/>
              </a:rPr>
              <a:t>(uvést druh a způsob  výpočtu)</a:t>
            </a:r>
          </a:p>
          <a:p>
            <a:pPr marL="457200" lvl="1" indent="0">
              <a:buClr>
                <a:schemeClr val="accent2">
                  <a:lumMod val="75000"/>
                </a:schemeClr>
              </a:buClr>
              <a:buNone/>
            </a:pPr>
            <a:r>
              <a:rPr lang="cs-CZ" b="1" dirty="0">
                <a:latin typeface="Arial" panose="020B0604020202020204" pitchFamily="34" charset="0"/>
                <a:cs typeface="Arial" panose="020B0604020202020204" pitchFamily="34" charset="0"/>
              </a:rPr>
              <a:t>      </a:t>
            </a:r>
          </a:p>
          <a:p>
            <a:pPr marL="457200" lvl="1" indent="0">
              <a:buClr>
                <a:schemeClr val="accent2">
                  <a:lumMod val="75000"/>
                </a:schemeClr>
              </a:buClr>
              <a:buNone/>
            </a:pPr>
            <a:r>
              <a:rPr lang="cs-CZ" dirty="0">
                <a:latin typeface="Arial" panose="020B0604020202020204" pitchFamily="34" charset="0"/>
                <a:cs typeface="Arial" panose="020B0604020202020204" pitchFamily="34" charset="0"/>
              </a:rPr>
              <a:t>                         </a:t>
            </a:r>
            <a:r>
              <a:rPr lang="cs-CZ" b="1" dirty="0">
                <a:latin typeface="Arial" panose="020B0604020202020204" pitchFamily="34" charset="0"/>
                <a:cs typeface="Arial" panose="020B0604020202020204" pitchFamily="34" charset="0"/>
              </a:rPr>
              <a:t>vyloučení mimosmluvních sankcí </a:t>
            </a:r>
            <a:endParaRPr lang="cs-CZ" dirty="0">
              <a:latin typeface="Arial" panose="020B0604020202020204" pitchFamily="34" charset="0"/>
              <a:cs typeface="Arial" panose="020B0604020202020204" pitchFamily="34" charset="0"/>
            </a:endParaRPr>
          </a:p>
          <a:p>
            <a:pPr lvl="1">
              <a:buClr>
                <a:schemeClr val="accent2">
                  <a:lumMod val="75000"/>
                </a:schemeClr>
              </a:buClr>
              <a:buFont typeface="Wingdings" panose="05000000000000000000" pitchFamily="2" charset="2"/>
              <a:buChar char="Ø"/>
            </a:pPr>
            <a:endParaRPr lang="cs-CZ" b="1" dirty="0">
              <a:latin typeface="Arial" panose="020B0604020202020204" pitchFamily="34" charset="0"/>
              <a:cs typeface="Arial" panose="020B0604020202020204" pitchFamily="34" charset="0"/>
            </a:endParaRP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Právní důvod vzniku </a:t>
            </a:r>
            <a:r>
              <a:rPr lang="cs-CZ" sz="1800" dirty="0">
                <a:latin typeface="Arial" panose="020B0604020202020204" pitchFamily="34" charset="0"/>
                <a:cs typeface="Arial" panose="020B0604020202020204" pitchFamily="34" charset="0"/>
              </a:rPr>
              <a:t>přihlašované pohledávky</a:t>
            </a:r>
            <a:r>
              <a:rPr lang="cs-CZ" sz="1800" i="1" dirty="0">
                <a:latin typeface="Arial" panose="020B0604020202020204" pitchFamily="34" charset="0"/>
                <a:cs typeface="Arial" panose="020B0604020202020204" pitchFamily="34" charset="0"/>
              </a:rPr>
              <a:t> </a:t>
            </a:r>
            <a:r>
              <a:rPr lang="cs-CZ" sz="1800" dirty="0">
                <a:latin typeface="Arial" panose="020B0604020202020204" pitchFamily="34" charset="0"/>
                <a:cs typeface="Arial" panose="020B0604020202020204" pitchFamily="34" charset="0"/>
              </a:rPr>
              <a:t>( § 174 odst. 2 IZ) - např. </a:t>
            </a:r>
            <a:r>
              <a:rPr lang="cs-CZ" sz="1800" i="1" dirty="0">
                <a:latin typeface="Arial" panose="020B0604020202020204" pitchFamily="34" charset="0"/>
                <a:cs typeface="Arial" panose="020B0604020202020204" pitchFamily="34" charset="0"/>
              </a:rPr>
              <a:t>nedoplatek na místním poplatku ze psů za zdaňovací období roku 2019, vzniklý z titulu držby psa... Poplatek byl vyměřen pravomocným platebním výměrem… /poplatek vznikl v souladu s OZV…</a:t>
            </a: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Vykonatelnost </a:t>
            </a:r>
            <a:r>
              <a:rPr lang="cs-CZ" sz="1800" dirty="0">
                <a:latin typeface="Arial" panose="020B0604020202020204" pitchFamily="34" charset="0"/>
                <a:cs typeface="Arial" panose="020B0604020202020204" pitchFamily="34" charset="0"/>
              </a:rPr>
              <a:t>=  zaškrtnout příslušné pole, příp. uvedení výše, není-li vykonatelná celá pohledávka; označit rozhodnutí, ze kterého vykonatelnost vyplývá</a:t>
            </a: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Splatnost </a:t>
            </a:r>
            <a:r>
              <a:rPr lang="cs-CZ" sz="1800" dirty="0">
                <a:latin typeface="Arial" panose="020B0604020202020204" pitchFamily="34" charset="0"/>
                <a:cs typeface="Arial" panose="020B0604020202020204" pitchFamily="34" charset="0"/>
              </a:rPr>
              <a:t>– je / není pohledávka splatná</a:t>
            </a:r>
            <a:endParaRPr lang="cs-CZ" sz="1800" b="1" i="1" dirty="0">
              <a:latin typeface="Arial" panose="020B0604020202020204" pitchFamily="34" charset="0"/>
              <a:cs typeface="Arial" panose="020B0604020202020204" pitchFamily="34" charset="0"/>
            </a:endParaRPr>
          </a:p>
        </p:txBody>
      </p:sp>
      <p:sp>
        <p:nvSpPr>
          <p:cNvPr id="5" name="Obdélník 4"/>
          <p:cNvSpPr/>
          <p:nvPr/>
        </p:nvSpPr>
        <p:spPr>
          <a:xfrm>
            <a:off x="2411760" y="2780928"/>
            <a:ext cx="4104456"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2161475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908720"/>
            <a:ext cx="8147248" cy="5544616"/>
          </a:xfrm>
        </p:spPr>
        <p:txBody>
          <a:bodyPr>
            <a:noAutofit/>
          </a:bodyPr>
          <a:lstStyle/>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Zajištění </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označit </a:t>
            </a:r>
            <a:r>
              <a:rPr lang="cs-CZ" u="sng" dirty="0">
                <a:latin typeface="Arial" panose="020B0604020202020204" pitchFamily="34" charset="0"/>
                <a:cs typeface="Arial" panose="020B0604020202020204" pitchFamily="34" charset="0"/>
              </a:rPr>
              <a:t>druh</a:t>
            </a:r>
            <a:r>
              <a:rPr lang="cs-CZ" dirty="0">
                <a:latin typeface="Arial" panose="020B0604020202020204" pitchFamily="34" charset="0"/>
                <a:cs typeface="Arial" panose="020B0604020202020204" pitchFamily="34" charset="0"/>
              </a:rPr>
              <a:t> zajištění a </a:t>
            </a:r>
            <a:r>
              <a:rPr lang="cs-CZ" u="sng" dirty="0">
                <a:latin typeface="Arial" panose="020B0604020202020204" pitchFamily="34" charset="0"/>
                <a:cs typeface="Arial" panose="020B0604020202020204" pitchFamily="34" charset="0"/>
              </a:rPr>
              <a:t>dobu</a:t>
            </a:r>
            <a:r>
              <a:rPr lang="cs-CZ" dirty="0">
                <a:latin typeface="Arial" panose="020B0604020202020204" pitchFamily="34" charset="0"/>
                <a:cs typeface="Arial" panose="020B0604020202020204" pitchFamily="34" charset="0"/>
              </a:rPr>
              <a:t> vzniku zajištění (ZP na nemovitých věcech =&gt; dnem doručení rozhodnutí katastru nemovitostí…)</a:t>
            </a:r>
            <a:endParaRPr lang="cs-CZ" i="1" dirty="0">
              <a:latin typeface="Arial" panose="020B0604020202020204" pitchFamily="34" charset="0"/>
              <a:cs typeface="Arial" panose="020B0604020202020204" pitchFamily="34" charset="0"/>
            </a:endParaRP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doložit =&gt; rozhodnutí o zřízení zástavního práva</a:t>
            </a:r>
          </a:p>
          <a:p>
            <a:pPr>
              <a:buClr>
                <a:schemeClr val="accent2">
                  <a:lumMod val="75000"/>
                </a:schemeClr>
              </a:buClr>
              <a:buFont typeface="Wingdings" panose="05000000000000000000" pitchFamily="2" charset="2"/>
              <a:buChar char="§"/>
            </a:pPr>
            <a:endParaRPr lang="cs-CZ" sz="1800" b="1" dirty="0">
              <a:latin typeface="Arial" panose="020B0604020202020204" pitchFamily="34" charset="0"/>
              <a:cs typeface="Arial" panose="020B0604020202020204" pitchFamily="34" charset="0"/>
            </a:endParaRP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Přílohy přihlášky:</a:t>
            </a:r>
          </a:p>
          <a:p>
            <a:pPr lvl="1">
              <a:buClr>
                <a:schemeClr val="accent5"/>
              </a:buClr>
              <a:buFont typeface="Wingdings" panose="05000000000000000000" pitchFamily="2" charset="2"/>
              <a:buChar char="Ø"/>
            </a:pPr>
            <a:r>
              <a:rPr lang="cs-CZ" b="1" dirty="0">
                <a:latin typeface="Arial" panose="020B0604020202020204" pitchFamily="34" charset="0"/>
                <a:cs typeface="Arial" panose="020B0604020202020204" pitchFamily="34" charset="0"/>
              </a:rPr>
              <a:t>listiny </a:t>
            </a:r>
            <a:r>
              <a:rPr lang="cs-CZ" dirty="0">
                <a:latin typeface="Arial" panose="020B0604020202020204" pitchFamily="34" charset="0"/>
                <a:cs typeface="Arial" panose="020B0604020202020204" pitchFamily="34" charset="0"/>
              </a:rPr>
              <a:t>= důkazní prostředek (např. VN, PLVY) </a:t>
            </a:r>
          </a:p>
          <a:p>
            <a:pPr lvl="1">
              <a:buClr>
                <a:schemeClr val="accent5"/>
              </a:buClr>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marL="457200" lvl="1" indent="0">
              <a:buClr>
                <a:schemeClr val="accent5"/>
              </a:buClr>
              <a:buNone/>
            </a:pPr>
            <a:r>
              <a:rPr lang="cs-CZ" dirty="0">
                <a:solidFill>
                  <a:srgbClr val="0070C0"/>
                </a:solidFill>
                <a:latin typeface="Arial" panose="020B0604020202020204" pitchFamily="34" charset="0"/>
                <a:cs typeface="Arial" panose="020B0604020202020204" pitchFamily="34" charset="0"/>
              </a:rPr>
              <a:t>              …a</a:t>
            </a:r>
            <a:r>
              <a:rPr lang="cs-CZ" b="1" dirty="0">
                <a:solidFill>
                  <a:srgbClr val="0070C0"/>
                </a:solidFill>
                <a:latin typeface="Arial" panose="020B0604020202020204" pitchFamily="34" charset="0"/>
                <a:cs typeface="Arial" panose="020B0604020202020204" pitchFamily="34" charset="0"/>
              </a:rPr>
              <a:t> co když pohledávku nedoložíme?</a:t>
            </a:r>
          </a:p>
          <a:p>
            <a:pPr lvl="1">
              <a:buClr>
                <a:schemeClr val="accent5"/>
              </a:buClr>
              <a:buFont typeface="Wingdings" panose="05000000000000000000" pitchFamily="2" charset="2"/>
              <a:buChar char="Ø"/>
            </a:pPr>
            <a:endParaRPr lang="cs-CZ" dirty="0">
              <a:latin typeface="Arial" panose="020B0604020202020204" pitchFamily="34" charset="0"/>
              <a:cs typeface="Arial" panose="020B0604020202020204" pitchFamily="34" charset="0"/>
            </a:endParaRP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opomenutí</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„odhadnuté“ pohledávky</a:t>
            </a:r>
          </a:p>
          <a:p>
            <a:pPr marL="914400" lvl="2" indent="0">
              <a:buNone/>
            </a:pPr>
            <a:r>
              <a:rPr lang="cs-CZ" sz="1800" dirty="0">
                <a:latin typeface="Arial" panose="020B0604020202020204" pitchFamily="34" charset="0"/>
                <a:cs typeface="Arial" panose="020B0604020202020204" pitchFamily="34" charset="0"/>
              </a:rPr>
              <a:t>       doplnit do </a:t>
            </a:r>
            <a:r>
              <a:rPr lang="cs-CZ" sz="1800" dirty="0" err="1">
                <a:latin typeface="Arial" panose="020B0604020202020204" pitchFamily="34" charset="0"/>
                <a:cs typeface="Arial" panose="020B0604020202020204" pitchFamily="34" charset="0"/>
              </a:rPr>
              <a:t>přezkumn</a:t>
            </a:r>
            <a:r>
              <a:rPr lang="cs-CZ" sz="1800" dirty="0">
                <a:latin typeface="Arial" panose="020B0604020202020204" pitchFamily="34" charset="0"/>
                <a:cs typeface="Arial" panose="020B0604020202020204" pitchFamily="34" charset="0"/>
              </a:rPr>
              <a:t>. jednání … popření pohledávky (pravost)</a:t>
            </a:r>
          </a:p>
          <a:p>
            <a:pPr marL="914400" lvl="2" indent="0">
              <a:buNone/>
            </a:pPr>
            <a:endParaRPr lang="cs-CZ" sz="1600" u="sng" dirty="0">
              <a:latin typeface="Arial" panose="020B0604020202020204" pitchFamily="34" charset="0"/>
              <a:cs typeface="Arial" panose="020B0604020202020204" pitchFamily="34" charset="0"/>
            </a:endParaRPr>
          </a:p>
          <a:p>
            <a:pPr marL="914400" lvl="2" indent="0">
              <a:buNone/>
            </a:pPr>
            <a:r>
              <a:rPr lang="cs-CZ" sz="1600" u="sng" dirty="0">
                <a:latin typeface="Arial" panose="020B0604020202020204" pitchFamily="34" charset="0"/>
                <a:cs typeface="Arial" panose="020B0604020202020204" pitchFamily="34" charset="0"/>
              </a:rPr>
              <a:t>Doporučení:</a:t>
            </a:r>
            <a:r>
              <a:rPr lang="cs-CZ" sz="1600" dirty="0">
                <a:latin typeface="Arial" panose="020B0604020202020204" pitchFamily="34" charset="0"/>
                <a:cs typeface="Arial" panose="020B0604020202020204" pitchFamily="34" charset="0"/>
              </a:rPr>
              <a:t> „Odhadnuté“ pohledávky =&gt; samostatná přihláška pohledávky</a:t>
            </a:r>
          </a:p>
        </p:txBody>
      </p:sp>
      <p:sp>
        <p:nvSpPr>
          <p:cNvPr id="6" name="Šipka doprava 5"/>
          <p:cNvSpPr/>
          <p:nvPr/>
        </p:nvSpPr>
        <p:spPr>
          <a:xfrm flipV="1">
            <a:off x="1187624" y="5157192"/>
            <a:ext cx="144016" cy="132590"/>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a:ln>
                <a:noFill/>
              </a:ln>
              <a:solidFill>
                <a:srgbClr val="F2F2F2"/>
              </a:solidFill>
              <a:effectLst/>
              <a:uLnTx/>
              <a:uFillTx/>
              <a:latin typeface="Calibri"/>
              <a:ea typeface="+mn-ea"/>
              <a:cs typeface="+mn-cs"/>
            </a:endParaRPr>
          </a:p>
        </p:txBody>
      </p:sp>
    </p:spTree>
    <p:extLst>
      <p:ext uri="{BB962C8B-B14F-4D97-AF65-F5344CB8AC3E}">
        <p14:creationId xmlns:p14="http://schemas.microsoft.com/office/powerpoint/2010/main" val="4241782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340768"/>
            <a:ext cx="8229600" cy="4785395"/>
          </a:xfrm>
        </p:spPr>
        <p:txBody>
          <a:bodyPr>
            <a:noAutofit/>
          </a:bodyPr>
          <a:lstStyle/>
          <a:p>
            <a:endParaRPr lang="cs-CZ" sz="1600" dirty="0">
              <a:latin typeface="Arial" panose="020B0604020202020204" pitchFamily="34" charset="0"/>
              <a:cs typeface="Arial" panose="020B0604020202020204" pitchFamily="34" charset="0"/>
            </a:endParaRPr>
          </a:p>
          <a:p>
            <a:pPr>
              <a:buClr>
                <a:srgbClr val="C00000"/>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Doručování </a:t>
            </a:r>
            <a:r>
              <a:rPr lang="cs-CZ" sz="1800" dirty="0">
                <a:latin typeface="Arial" panose="020B0604020202020204" pitchFamily="34" charset="0"/>
                <a:cs typeface="Arial" panose="020B0604020202020204" pitchFamily="34" charset="0"/>
              </a:rPr>
              <a:t> </a:t>
            </a:r>
            <a:r>
              <a:rPr lang="cs-CZ" sz="1800" b="1" dirty="0">
                <a:latin typeface="Arial" panose="020B0604020202020204" pitchFamily="34" charset="0"/>
                <a:cs typeface="Arial" panose="020B0604020202020204" pitchFamily="34" charset="0"/>
              </a:rPr>
              <a:t>přihlášky</a:t>
            </a:r>
          </a:p>
          <a:p>
            <a:pPr lvl="5">
              <a:buClr>
                <a:schemeClr val="accent5"/>
              </a:buClr>
              <a:buFont typeface="Wingdings" panose="05000000000000000000" pitchFamily="2" charset="2"/>
              <a:buChar char="Ø"/>
            </a:pPr>
            <a:r>
              <a:rPr lang="cs-CZ" sz="1800" dirty="0">
                <a:latin typeface="Arial" panose="020B0604020202020204" pitchFamily="34" charset="0"/>
                <a:cs typeface="Arial" panose="020B0604020202020204" pitchFamily="34" charset="0"/>
              </a:rPr>
              <a:t>insolvenčnímu soudu </a:t>
            </a:r>
          </a:p>
          <a:p>
            <a:pPr lvl="5">
              <a:buClr>
                <a:schemeClr val="accent5"/>
              </a:buClr>
              <a:buFont typeface="Wingdings" panose="05000000000000000000" pitchFamily="2" charset="2"/>
              <a:buChar char="Ø"/>
            </a:pPr>
            <a:r>
              <a:rPr lang="cs-CZ" sz="1800" dirty="0">
                <a:latin typeface="Arial" panose="020B0604020202020204" pitchFamily="34" charset="0"/>
                <a:cs typeface="Arial" panose="020B0604020202020204" pitchFamily="34" charset="0"/>
              </a:rPr>
              <a:t>ve stanovené lhůtě</a:t>
            </a:r>
            <a:endParaRPr lang="cs-CZ" sz="1800" b="1" dirty="0">
              <a:latin typeface="Arial" panose="020B0604020202020204" pitchFamily="34" charset="0"/>
              <a:cs typeface="Arial" panose="020B0604020202020204" pitchFamily="34" charset="0"/>
            </a:endParaRPr>
          </a:p>
          <a:p>
            <a:pPr marL="457200" lvl="1" indent="0">
              <a:buClr>
                <a:schemeClr val="accent2">
                  <a:lumMod val="75000"/>
                </a:schemeClr>
              </a:buClr>
              <a:buNone/>
            </a:pPr>
            <a:endParaRPr lang="cs-CZ" dirty="0">
              <a:latin typeface="Arial" panose="020B0604020202020204" pitchFamily="34" charset="0"/>
              <a:cs typeface="Arial" panose="020B0604020202020204" pitchFamily="34" charset="0"/>
            </a:endParaRPr>
          </a:p>
          <a:p>
            <a:pPr marL="457200" lvl="1" indent="0">
              <a:buClr>
                <a:schemeClr val="accent2">
                  <a:lumMod val="75000"/>
                </a:schemeClr>
              </a:buClr>
              <a:buNone/>
            </a:pPr>
            <a:endParaRPr lang="cs-CZ" dirty="0">
              <a:latin typeface="Arial" panose="020B0604020202020204" pitchFamily="34" charset="0"/>
              <a:cs typeface="Arial" panose="020B0604020202020204" pitchFamily="34" charset="0"/>
            </a:endParaRPr>
          </a:p>
          <a:p>
            <a:pPr marL="457200" lvl="1" indent="0">
              <a:buClr>
                <a:schemeClr val="accent2">
                  <a:lumMod val="75000"/>
                </a:schemeClr>
              </a:buClr>
              <a:buNone/>
            </a:pPr>
            <a:endParaRPr lang="cs-CZ" dirty="0">
              <a:latin typeface="Arial" panose="020B0604020202020204" pitchFamily="34" charset="0"/>
              <a:cs typeface="Arial" panose="020B0604020202020204" pitchFamily="34" charset="0"/>
            </a:endParaRPr>
          </a:p>
          <a:p>
            <a:pPr marL="457200" lvl="1" indent="0">
              <a:buClr>
                <a:schemeClr val="accent2">
                  <a:lumMod val="75000"/>
                </a:schemeClr>
              </a:buClr>
              <a:buNone/>
            </a:pPr>
            <a:endParaRPr lang="cs-CZ" dirty="0">
              <a:latin typeface="Arial" panose="020B0604020202020204" pitchFamily="34" charset="0"/>
              <a:cs typeface="Arial" panose="020B0604020202020204" pitchFamily="34" charset="0"/>
            </a:endParaRPr>
          </a:p>
          <a:p>
            <a:pPr marL="457200" lvl="1" indent="0">
              <a:buClr>
                <a:schemeClr val="accent2">
                  <a:lumMod val="75000"/>
                </a:schemeClr>
              </a:buClr>
              <a:buNone/>
            </a:pPr>
            <a:endParaRPr lang="cs-CZ" dirty="0">
              <a:latin typeface="Arial" panose="020B0604020202020204" pitchFamily="34" charset="0"/>
              <a:cs typeface="Arial" panose="020B0604020202020204" pitchFamily="34" charset="0"/>
            </a:endParaRPr>
          </a:p>
          <a:p>
            <a:pPr marL="457200" lvl="1" indent="0" algn="ctr">
              <a:buNone/>
            </a:pPr>
            <a:r>
              <a:rPr lang="cs-CZ" b="1" dirty="0">
                <a:solidFill>
                  <a:srgbClr val="FF0000"/>
                </a:solidFill>
                <a:latin typeface="Arial" panose="020B0604020202020204" pitchFamily="34" charset="0"/>
                <a:cs typeface="Arial" panose="020B0604020202020204" pitchFamily="34" charset="0"/>
              </a:rPr>
              <a:t>          </a:t>
            </a:r>
            <a:r>
              <a:rPr lang="cs-CZ" b="1" dirty="0">
                <a:latin typeface="Arial" panose="020B0604020202020204" pitchFamily="34" charset="0"/>
                <a:cs typeface="Arial" panose="020B0604020202020204" pitchFamily="34" charset="0"/>
              </a:rPr>
              <a:t>před odesláním přihlášky kontrola                 	                         </a:t>
            </a:r>
          </a:p>
          <a:p>
            <a:pPr marL="457200" lvl="1" indent="0">
              <a:buNone/>
            </a:pPr>
            <a:r>
              <a:rPr lang="cs-CZ" b="1" dirty="0">
                <a:latin typeface="Arial" panose="020B0604020202020204" pitchFamily="34" charset="0"/>
                <a:cs typeface="Arial" panose="020B0604020202020204" pitchFamily="34" charset="0"/>
              </a:rPr>
              <a:t>                           správnosti insolvenčního soudu</a:t>
            </a:r>
            <a:endParaRPr lang="cs-CZ" b="1" dirty="0"/>
          </a:p>
          <a:p>
            <a:pPr lvl="1"/>
            <a:endParaRPr lang="cs-CZ" sz="2000" dirty="0">
              <a:latin typeface="Arial" panose="020B0604020202020204" pitchFamily="34" charset="0"/>
              <a:cs typeface="Arial" panose="020B0604020202020204" pitchFamily="34" charset="0"/>
            </a:endParaRPr>
          </a:p>
        </p:txBody>
      </p:sp>
      <p:sp>
        <p:nvSpPr>
          <p:cNvPr id="2" name="Obdélník 1"/>
          <p:cNvSpPr/>
          <p:nvPr/>
        </p:nvSpPr>
        <p:spPr>
          <a:xfrm>
            <a:off x="1808572" y="3861048"/>
            <a:ext cx="5238824" cy="10081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5" name="Přímá spojnice se šipkou 4"/>
          <p:cNvCxnSpPr/>
          <p:nvPr/>
        </p:nvCxnSpPr>
        <p:spPr>
          <a:xfrm>
            <a:off x="1547664" y="1844824"/>
            <a:ext cx="2880320" cy="216024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8631020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323528" y="1268760"/>
            <a:ext cx="8424936" cy="5112568"/>
          </a:xfrm>
        </p:spPr>
        <p:txBody>
          <a:bodyPr>
            <a:normAutofit fontScale="55000" lnSpcReduction="20000"/>
          </a:bodyPr>
          <a:lstStyle/>
          <a:p>
            <a:pPr marL="0" indent="0">
              <a:buNone/>
            </a:pPr>
            <a:endParaRPr lang="cs-CZ" sz="2800" b="1" dirty="0">
              <a:solidFill>
                <a:srgbClr val="00B050"/>
              </a:solidFill>
              <a:latin typeface="Arial" pitchFamily="34" charset="0"/>
              <a:cs typeface="Arial" pitchFamily="34" charset="0"/>
            </a:endParaRPr>
          </a:p>
          <a:p>
            <a:pPr>
              <a:buClr>
                <a:schemeClr val="accent2"/>
              </a:buClr>
              <a:buFont typeface="Wingdings" panose="05000000000000000000" pitchFamily="2" charset="2"/>
              <a:buChar char="v"/>
            </a:pPr>
            <a:r>
              <a:rPr lang="cs-CZ" sz="3300" b="1" dirty="0">
                <a:solidFill>
                  <a:schemeClr val="accent2"/>
                </a:solidFill>
                <a:latin typeface="Arial" pitchFamily="34" charset="0"/>
                <a:cs typeface="Arial" pitchFamily="34" charset="0"/>
              </a:rPr>
              <a:t>VS Praha 2 VSPH 574/2009-P10-9 </a:t>
            </a:r>
          </a:p>
          <a:p>
            <a:pPr>
              <a:buFont typeface="Wingdings" panose="05000000000000000000" pitchFamily="2" charset="2"/>
              <a:buChar char="§"/>
            </a:pPr>
            <a:r>
              <a:rPr lang="cs-CZ" sz="3300" dirty="0">
                <a:latin typeface="Arial" pitchFamily="34" charset="0"/>
                <a:cs typeface="Arial" pitchFamily="34" charset="0"/>
              </a:rPr>
              <a:t>Účinky spojené s podáním přihlášky nastávají dle § 173 odst. 4 věty druhé insolvenčního zákona až dnem, kdy přihláška dojde </a:t>
            </a:r>
            <a:r>
              <a:rPr lang="cs-CZ" sz="3300" b="1" dirty="0">
                <a:latin typeface="Arial" pitchFamily="34" charset="0"/>
                <a:cs typeface="Arial" pitchFamily="34" charset="0"/>
              </a:rPr>
              <a:t>insolvenčnímu soudu</a:t>
            </a:r>
            <a:r>
              <a:rPr lang="cs-CZ" sz="3300" dirty="0">
                <a:latin typeface="Arial" pitchFamily="34" charset="0"/>
                <a:cs typeface="Arial" pitchFamily="34" charset="0"/>
              </a:rPr>
              <a:t>, jímž je v souladu s § 2 písm. b) insolvenčního zákona soud, před nímž probíhá insolvenční řízení ohledně dlužníka, vůči němuž přihláška směřuje. Podání přihlášky u jiného než insolvenčního soudu tedy může mít pro věřitele fatální důsledky spočívající v tom, že takovým úkonem není zachována lhůta k podání přihlášky.</a:t>
            </a:r>
          </a:p>
          <a:p>
            <a:pPr>
              <a:buFont typeface="Wingdings" panose="05000000000000000000" pitchFamily="2" charset="2"/>
              <a:buChar char="v"/>
            </a:pPr>
            <a:endParaRPr lang="cs-CZ" sz="3300" dirty="0">
              <a:latin typeface="Arial" pitchFamily="34" charset="0"/>
              <a:cs typeface="Arial" pitchFamily="34" charset="0"/>
            </a:endParaRPr>
          </a:p>
          <a:p>
            <a:pPr marL="0" indent="0">
              <a:buNone/>
            </a:pPr>
            <a:endParaRPr lang="cs-CZ" sz="3300" b="1" dirty="0">
              <a:solidFill>
                <a:srgbClr val="00B050"/>
              </a:solidFill>
              <a:latin typeface="Arial" pitchFamily="34" charset="0"/>
              <a:cs typeface="Arial" pitchFamily="34" charset="0"/>
            </a:endParaRPr>
          </a:p>
          <a:p>
            <a:pPr>
              <a:buClr>
                <a:schemeClr val="accent2"/>
              </a:buClr>
              <a:buFont typeface="Wingdings" panose="05000000000000000000" pitchFamily="2" charset="2"/>
              <a:buChar char="v"/>
            </a:pPr>
            <a:r>
              <a:rPr lang="cs-CZ" sz="3300" b="1" dirty="0">
                <a:solidFill>
                  <a:schemeClr val="accent2"/>
                </a:solidFill>
                <a:latin typeface="Arial" pitchFamily="34" charset="0"/>
                <a:cs typeface="Arial" pitchFamily="34" charset="0"/>
              </a:rPr>
              <a:t>VS Olomouc 2 VSOL 110/2008-P21-7 </a:t>
            </a:r>
          </a:p>
          <a:p>
            <a:pPr>
              <a:buFont typeface="Wingdings" panose="05000000000000000000" pitchFamily="2" charset="2"/>
              <a:buChar char="§"/>
            </a:pPr>
            <a:r>
              <a:rPr lang="cs-CZ" sz="3300" dirty="0">
                <a:latin typeface="Arial" panose="020B0604020202020204" pitchFamily="34" charset="0"/>
                <a:cs typeface="Arial" panose="020B0604020202020204" pitchFamily="34" charset="0"/>
              </a:rPr>
              <a:t>Na závěru o opožděnosti podané přihlášky nemůže nic změnit argumentace odvolatele, že „</a:t>
            </a:r>
            <a:r>
              <a:rPr lang="cs-CZ" sz="3300" i="1" dirty="0">
                <a:latin typeface="Arial" panose="020B0604020202020204" pitchFamily="34" charset="0"/>
                <a:cs typeface="Arial" panose="020B0604020202020204" pitchFamily="34" charset="0"/>
              </a:rPr>
              <a:t>se dne 15. 5. 2008 písemně spojil se správcem, u kterého svou pohledávku přihlásil</a:t>
            </a:r>
            <a:r>
              <a:rPr lang="cs-CZ" sz="3300" dirty="0">
                <a:latin typeface="Arial" panose="020B0604020202020204" pitchFamily="34" charset="0"/>
                <a:cs typeface="Arial" panose="020B0604020202020204" pitchFamily="34" charset="0"/>
              </a:rPr>
              <a:t>“. </a:t>
            </a:r>
            <a:r>
              <a:rPr lang="cs-CZ" sz="3300" u="sng" dirty="0">
                <a:latin typeface="Arial" panose="020B0604020202020204" pitchFamily="34" charset="0"/>
                <a:cs typeface="Arial" panose="020B0604020202020204" pitchFamily="34" charset="0"/>
              </a:rPr>
              <a:t>Přihlášení pohledávky </a:t>
            </a:r>
            <a:r>
              <a:rPr lang="cs-CZ" sz="3300" b="1" u="sng" dirty="0">
                <a:latin typeface="Arial" panose="020B0604020202020204" pitchFamily="34" charset="0"/>
                <a:cs typeface="Arial" panose="020B0604020202020204" pitchFamily="34" charset="0"/>
              </a:rPr>
              <a:t>u insolvenčního správce </a:t>
            </a:r>
            <a:r>
              <a:rPr lang="cs-CZ" sz="3300" dirty="0">
                <a:latin typeface="Arial" panose="020B0604020202020204" pitchFamily="34" charset="0"/>
                <a:cs typeface="Arial" panose="020B0604020202020204" pitchFamily="34" charset="0"/>
              </a:rPr>
              <a:t>nemá totiž oporu v textu insolvenčního zákona. Z § 173 odst. 1 insolvenčního zákona vyplývá, že věřitelé podávají přihlášky pohledávek u insolvenčního soudu. Tento soud také doručuje stejnopis přihlášky a její přílohy insolvenčnímu správci (§ 174 odst. 1 věta druhá insolvenčního zákona). Doručení, případně postoupení přihlášky insolvenčním správcem insolvenčnímu soudu insolvenční zákon neupravuje. Je tedy zjevné, že podání přihlášky pohledávky u insolvenčního správce nemá žádné účinky.</a:t>
            </a:r>
          </a:p>
        </p:txBody>
      </p:sp>
    </p:spTree>
    <p:extLst>
      <p:ext uri="{BB962C8B-B14F-4D97-AF65-F5344CB8AC3E}">
        <p14:creationId xmlns:p14="http://schemas.microsoft.com/office/powerpoint/2010/main" val="34033699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70504" y="548680"/>
            <a:ext cx="8229600" cy="1143000"/>
          </a:xfrm>
        </p:spPr>
        <p:txBody>
          <a:bodyPr>
            <a:normAutofit/>
          </a:bodyPr>
          <a:lstStyle/>
          <a:p>
            <a:pPr algn="ctr"/>
            <a:r>
              <a:rPr lang="cs-CZ" sz="3600" b="1" dirty="0"/>
              <a:t>Dopad přihlášení pohledávky na běh lhůty</a:t>
            </a:r>
          </a:p>
        </p:txBody>
      </p:sp>
      <p:sp>
        <p:nvSpPr>
          <p:cNvPr id="3" name="Zástupný symbol pro obsah 2"/>
          <p:cNvSpPr>
            <a:spLocks noGrp="1"/>
          </p:cNvSpPr>
          <p:nvPr>
            <p:ph idx="1"/>
          </p:nvPr>
        </p:nvSpPr>
        <p:spPr>
          <a:xfrm>
            <a:off x="804884" y="2780928"/>
            <a:ext cx="7560840" cy="2160240"/>
          </a:xfrm>
        </p:spPr>
        <p:txBody>
          <a:bodyPr>
            <a:normAutofit/>
          </a:bodyPr>
          <a:lstStyle/>
          <a:p>
            <a:endParaRPr lang="cs-CZ" sz="2000" b="1" dirty="0">
              <a:solidFill>
                <a:srgbClr val="000000"/>
              </a:solidFill>
              <a:latin typeface="Arial" pitchFamily="34" charset="0"/>
              <a:cs typeface="Arial" pitchFamily="34" charset="0"/>
            </a:endParaRPr>
          </a:p>
          <a:p>
            <a:pPr>
              <a:buClr>
                <a:srgbClr val="C00000"/>
              </a:buClr>
              <a:buFont typeface="Wingdings" panose="05000000000000000000" pitchFamily="2" charset="2"/>
              <a:buChar char="§"/>
            </a:pPr>
            <a:r>
              <a:rPr lang="cs-CZ" sz="1800" dirty="0">
                <a:solidFill>
                  <a:srgbClr val="000000"/>
                </a:solidFill>
                <a:latin typeface="Arial" pitchFamily="34" charset="0"/>
                <a:cs typeface="Arial" pitchFamily="34" charset="0"/>
              </a:rPr>
              <a:t>§ 160 DŘ </a:t>
            </a:r>
          </a:p>
          <a:p>
            <a:pPr lvl="1">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po dobu trvání přihlášení pohledávky do insolvenčního řízení </a:t>
            </a:r>
            <a:r>
              <a:rPr lang="cs-CZ" b="1" dirty="0">
                <a:latin typeface="Arial" pitchFamily="34" charset="0"/>
                <a:cs typeface="Arial" pitchFamily="34" charset="0"/>
              </a:rPr>
              <a:t>neběží </a:t>
            </a:r>
            <a:r>
              <a:rPr lang="cs-CZ" dirty="0">
                <a:latin typeface="Arial" pitchFamily="34" charset="0"/>
                <a:cs typeface="Arial" pitchFamily="34" charset="0"/>
              </a:rPr>
              <a:t>lhůta pro placení daně </a:t>
            </a:r>
          </a:p>
          <a:p>
            <a:pPr lvl="1">
              <a:buFont typeface="Wingdings" panose="05000000000000000000" pitchFamily="2" charset="2"/>
              <a:buChar char="Ø"/>
            </a:pPr>
            <a:endParaRPr lang="cs-CZ" sz="2400"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8904158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70504" y="548680"/>
            <a:ext cx="8229600" cy="1143000"/>
          </a:xfrm>
        </p:spPr>
        <p:txBody>
          <a:bodyPr>
            <a:normAutofit/>
          </a:bodyPr>
          <a:lstStyle/>
          <a:p>
            <a:pPr algn="ctr"/>
            <a:r>
              <a:rPr lang="cs-CZ" sz="3600" b="1" dirty="0"/>
              <a:t>Příklad – stavení běhu lhůty pro placení v IŘ</a:t>
            </a:r>
          </a:p>
        </p:txBody>
      </p:sp>
      <p:sp>
        <p:nvSpPr>
          <p:cNvPr id="3" name="Zástupný symbol pro obsah 2"/>
          <p:cNvSpPr>
            <a:spLocks noGrp="1"/>
          </p:cNvSpPr>
          <p:nvPr>
            <p:ph idx="1"/>
          </p:nvPr>
        </p:nvSpPr>
        <p:spPr>
          <a:xfrm>
            <a:off x="804884" y="1772816"/>
            <a:ext cx="7560840" cy="4320480"/>
          </a:xfrm>
        </p:spPr>
        <p:txBody>
          <a:bodyPr>
            <a:normAutofit/>
          </a:bodyPr>
          <a:lstStyle/>
          <a:p>
            <a:endParaRPr lang="cs-CZ" sz="2000" b="1" dirty="0">
              <a:solidFill>
                <a:srgbClr val="000000"/>
              </a:solidFill>
              <a:latin typeface="Arial" pitchFamily="34" charset="0"/>
              <a:cs typeface="Arial" pitchFamily="34" charset="0"/>
            </a:endParaRPr>
          </a:p>
          <a:p>
            <a:pPr lvl="1">
              <a:buFont typeface="Wingdings" panose="05000000000000000000" pitchFamily="2" charset="2"/>
              <a:buChar char="Ø"/>
            </a:pPr>
            <a:endParaRPr lang="cs-CZ" sz="2400" dirty="0">
              <a:solidFill>
                <a:srgbClr val="000000"/>
              </a:solidFill>
              <a:latin typeface="Arial" pitchFamily="34" charset="0"/>
              <a:cs typeface="Arial" pitchFamily="34" charset="0"/>
            </a:endParaRPr>
          </a:p>
        </p:txBody>
      </p:sp>
      <p:pic>
        <p:nvPicPr>
          <p:cNvPr id="6" name="Obrázek 5"/>
          <p:cNvPicPr>
            <a:picLocks noChangeAspect="1"/>
          </p:cNvPicPr>
          <p:nvPr/>
        </p:nvPicPr>
        <p:blipFill>
          <a:blip r:embed="rId2"/>
          <a:stretch>
            <a:fillRect/>
          </a:stretch>
        </p:blipFill>
        <p:spPr>
          <a:xfrm>
            <a:off x="971600" y="1628800"/>
            <a:ext cx="7128792" cy="4824535"/>
          </a:xfrm>
          <a:prstGeom prst="rect">
            <a:avLst/>
          </a:prstGeom>
        </p:spPr>
      </p:pic>
    </p:spTree>
    <p:extLst>
      <p:ext uri="{BB962C8B-B14F-4D97-AF65-F5344CB8AC3E}">
        <p14:creationId xmlns:p14="http://schemas.microsoft.com/office/powerpoint/2010/main" val="18606939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Zpětvzetí přihlášky pohledávky</a:t>
            </a:r>
          </a:p>
        </p:txBody>
      </p:sp>
      <p:sp>
        <p:nvSpPr>
          <p:cNvPr id="3" name="Zástupný symbol pro obsah 2"/>
          <p:cNvSpPr>
            <a:spLocks noGrp="1"/>
          </p:cNvSpPr>
          <p:nvPr>
            <p:ph idx="1"/>
          </p:nvPr>
        </p:nvSpPr>
        <p:spPr>
          <a:xfrm>
            <a:off x="457200" y="1988840"/>
            <a:ext cx="8229600" cy="4392488"/>
          </a:xfrm>
        </p:spPr>
        <p:txBody>
          <a:bodyPr>
            <a:noAutofit/>
          </a:bodyPr>
          <a:lstStyle/>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kdykoliv v průběhu IŘ (§ 184 IZ)</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soud bere zpětvzetí přihlášky na vědomí rozhodnutím</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neodůvodňuje se</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osoby, kterým se doručí rozhodnutí:</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	věřitel</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	dlužník</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	insolvenční správce</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odvolání             věřitel</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právní mocí rozhodnutí účast věřitele v IŘ končí</a:t>
            </a:r>
          </a:p>
          <a:p>
            <a:pPr marL="0" indent="0">
              <a:buClr>
                <a:schemeClr val="accent2">
                  <a:lumMod val="75000"/>
                </a:schemeClr>
              </a:buClr>
              <a:buNone/>
            </a:pPr>
            <a:r>
              <a:rPr lang="cs-CZ" sz="1800" dirty="0">
                <a:latin typeface="Arial" panose="020B0604020202020204" pitchFamily="34" charset="0"/>
                <a:cs typeface="Arial" panose="020B0604020202020204" pitchFamily="34" charset="0"/>
              </a:rPr>
              <a:t>	</a:t>
            </a:r>
          </a:p>
          <a:p>
            <a:pPr marL="0" indent="0">
              <a:buClr>
                <a:schemeClr val="accent2">
                  <a:lumMod val="75000"/>
                </a:schemeClr>
              </a:buClr>
              <a:buNone/>
            </a:pPr>
            <a:r>
              <a:rPr lang="cs-CZ" sz="1800" dirty="0">
                <a:latin typeface="Arial" panose="020B0604020202020204" pitchFamily="34" charset="0"/>
                <a:cs typeface="Arial" panose="020B0604020202020204" pitchFamily="34" charset="0"/>
              </a:rPr>
              <a:t>      	                    nemusí se týkat přihlášky v celém rozsahu                     	</a:t>
            </a:r>
          </a:p>
          <a:p>
            <a:pPr lvl="1">
              <a:buFont typeface="Wingdings" panose="05000000000000000000" pitchFamily="2" charset="2"/>
              <a:buChar char="Ø"/>
            </a:pPr>
            <a:endParaRPr lang="cs-CZ" sz="2000" dirty="0">
              <a:latin typeface="Arial" panose="020B0604020202020204" pitchFamily="34" charset="0"/>
              <a:cs typeface="Arial" panose="020B0604020202020204" pitchFamily="34" charset="0"/>
            </a:endParaRPr>
          </a:p>
        </p:txBody>
      </p:sp>
      <p:sp>
        <p:nvSpPr>
          <p:cNvPr id="4" name="Obdélník 3"/>
          <p:cNvSpPr/>
          <p:nvPr/>
        </p:nvSpPr>
        <p:spPr>
          <a:xfrm>
            <a:off x="2195736" y="5217774"/>
            <a:ext cx="5264932"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6" name="Přímá spojnice se šipkou 5"/>
          <p:cNvCxnSpPr/>
          <p:nvPr/>
        </p:nvCxnSpPr>
        <p:spPr>
          <a:xfrm>
            <a:off x="1766979" y="4437112"/>
            <a:ext cx="565212"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8" name="Přímá spojnice se šipkou 7"/>
          <p:cNvCxnSpPr/>
          <p:nvPr/>
        </p:nvCxnSpPr>
        <p:spPr>
          <a:xfrm flipH="1">
            <a:off x="3131840" y="4852675"/>
            <a:ext cx="2016224" cy="52054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55720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Odmítnutí přihlášky pohledávky</a:t>
            </a:r>
          </a:p>
        </p:txBody>
      </p:sp>
      <p:sp>
        <p:nvSpPr>
          <p:cNvPr id="3" name="Zástupný symbol pro obsah 2"/>
          <p:cNvSpPr>
            <a:spLocks noGrp="1"/>
          </p:cNvSpPr>
          <p:nvPr>
            <p:ph idx="1"/>
          </p:nvPr>
        </p:nvSpPr>
        <p:spPr>
          <a:xfrm>
            <a:off x="457200" y="1690688"/>
            <a:ext cx="8229600" cy="4618631"/>
          </a:xfrm>
        </p:spPr>
        <p:txBody>
          <a:bodyPr>
            <a:normAutofit fontScale="32500" lnSpcReduction="20000"/>
          </a:bodyPr>
          <a:lstStyle/>
          <a:p>
            <a:pPr>
              <a:buClr>
                <a:schemeClr val="accent2">
                  <a:lumMod val="75000"/>
                </a:schemeClr>
              </a:buClr>
              <a:buFont typeface="Wingdings" panose="05000000000000000000" pitchFamily="2" charset="2"/>
              <a:buChar char="§"/>
            </a:pPr>
            <a:endParaRPr lang="cs-CZ" sz="4200" i="1"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5500" i="1" dirty="0">
                <a:latin typeface="Arial" panose="020B0604020202020204" pitchFamily="34" charset="0"/>
                <a:cs typeface="Arial" panose="020B0604020202020204" pitchFamily="34" charset="0"/>
              </a:rPr>
              <a:t>Pokud v průběhu řízení nastala skutečnost, na základě které se k přihlášce pohledávky nebo k </a:t>
            </a:r>
            <a:r>
              <a:rPr lang="cs-CZ" sz="5500" i="1" u="sng" dirty="0">
                <a:latin typeface="Arial" panose="020B0604020202020204" pitchFamily="34" charset="0"/>
                <a:cs typeface="Arial" panose="020B0604020202020204" pitchFamily="34" charset="0"/>
              </a:rPr>
              <a:t>přihlášené pohledávce</a:t>
            </a:r>
            <a:r>
              <a:rPr lang="cs-CZ" sz="5500" i="1" dirty="0">
                <a:latin typeface="Arial" panose="020B0604020202020204" pitchFamily="34" charset="0"/>
                <a:cs typeface="Arial" panose="020B0604020202020204" pitchFamily="34" charset="0"/>
              </a:rPr>
              <a:t> nepřihlíží… (§185) </a:t>
            </a:r>
          </a:p>
          <a:p>
            <a:pPr marL="0" indent="0">
              <a:buClr>
                <a:schemeClr val="accent2">
                  <a:lumMod val="75000"/>
                </a:schemeClr>
              </a:buClr>
              <a:buNone/>
            </a:pPr>
            <a:r>
              <a:rPr lang="cs-CZ" sz="5500" dirty="0">
                <a:latin typeface="Arial" panose="020B0604020202020204" pitchFamily="34" charset="0"/>
                <a:cs typeface="Arial" panose="020B0604020202020204" pitchFamily="34" charset="0"/>
              </a:rPr>
              <a:t>		opožděné podání přihlášky pohledávky </a:t>
            </a:r>
          </a:p>
          <a:p>
            <a:pPr marL="0" indent="0">
              <a:buClr>
                <a:schemeClr val="accent2">
                  <a:lumMod val="75000"/>
                </a:schemeClr>
              </a:buClr>
              <a:buNone/>
            </a:pPr>
            <a:r>
              <a:rPr lang="cs-CZ" sz="5500" dirty="0">
                <a:latin typeface="Arial" panose="020B0604020202020204" pitchFamily="34" charset="0"/>
                <a:cs typeface="Arial" panose="020B0604020202020204" pitchFamily="34" charset="0"/>
              </a:rPr>
              <a:t>		neodstranění vad přihlášky pohledávky</a:t>
            </a:r>
          </a:p>
          <a:p>
            <a:pPr>
              <a:buClr>
                <a:schemeClr val="accent2">
                  <a:lumMod val="75000"/>
                </a:schemeClr>
              </a:buClr>
              <a:buFont typeface="Wingdings" panose="05000000000000000000" pitchFamily="2" charset="2"/>
              <a:buChar char="§"/>
            </a:pPr>
            <a:endParaRPr lang="cs-CZ" sz="55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5500" dirty="0">
                <a:latin typeface="Arial" panose="020B0604020202020204" pitchFamily="34" charset="0"/>
                <a:cs typeface="Arial" panose="020B0604020202020204" pitchFamily="34" charset="0"/>
              </a:rPr>
              <a:t>rozhodnutí o odmítnutí přihlášky; doručuje se:</a:t>
            </a:r>
          </a:p>
          <a:p>
            <a:pPr lvl="1">
              <a:buClr>
                <a:schemeClr val="accent5"/>
              </a:buClr>
              <a:buFont typeface="Wingdings" panose="05000000000000000000" pitchFamily="2" charset="2"/>
              <a:buChar char="Ø"/>
            </a:pPr>
            <a:r>
              <a:rPr lang="cs-CZ" sz="5500" dirty="0">
                <a:latin typeface="Arial" panose="020B0604020202020204" pitchFamily="34" charset="0"/>
                <a:cs typeface="Arial" panose="020B0604020202020204" pitchFamily="34" charset="0"/>
              </a:rPr>
              <a:t>přihlášenému věřiteli</a:t>
            </a:r>
          </a:p>
          <a:p>
            <a:pPr lvl="1">
              <a:buClr>
                <a:schemeClr val="accent5"/>
              </a:buClr>
              <a:buFont typeface="Wingdings" panose="05000000000000000000" pitchFamily="2" charset="2"/>
              <a:buChar char="Ø"/>
            </a:pPr>
            <a:r>
              <a:rPr lang="cs-CZ" sz="5500" dirty="0">
                <a:latin typeface="Arial" panose="020B0604020202020204" pitchFamily="34" charset="0"/>
                <a:cs typeface="Arial" panose="020B0604020202020204" pitchFamily="34" charset="0"/>
              </a:rPr>
              <a:t>dlužníku</a:t>
            </a:r>
          </a:p>
          <a:p>
            <a:pPr lvl="1">
              <a:buClr>
                <a:schemeClr val="accent5"/>
              </a:buClr>
              <a:buFont typeface="Wingdings" panose="05000000000000000000" pitchFamily="2" charset="2"/>
              <a:buChar char="Ø"/>
            </a:pPr>
            <a:r>
              <a:rPr lang="cs-CZ" sz="5500" dirty="0">
                <a:latin typeface="Arial" panose="020B0604020202020204" pitchFamily="34" charset="0"/>
                <a:cs typeface="Arial" panose="020B0604020202020204" pitchFamily="34" charset="0"/>
              </a:rPr>
              <a:t>insolvenčnímu správci</a:t>
            </a:r>
          </a:p>
          <a:p>
            <a:pPr lvl="1">
              <a:buClr>
                <a:schemeClr val="accent2">
                  <a:lumMod val="75000"/>
                </a:schemeClr>
              </a:buClr>
              <a:buFont typeface="Wingdings" panose="05000000000000000000" pitchFamily="2" charset="2"/>
              <a:buChar char="ü"/>
            </a:pPr>
            <a:endParaRPr lang="cs-CZ" sz="55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5500" dirty="0">
                <a:latin typeface="Arial" panose="020B0604020202020204" pitchFamily="34" charset="0"/>
                <a:cs typeface="Arial" panose="020B0604020202020204" pitchFamily="34" charset="0"/>
              </a:rPr>
              <a:t>odvolání            přihlášený věřitel</a:t>
            </a:r>
          </a:p>
          <a:p>
            <a:pPr>
              <a:buClr>
                <a:schemeClr val="accent2">
                  <a:lumMod val="75000"/>
                </a:schemeClr>
              </a:buClr>
              <a:buFont typeface="Wingdings" panose="05000000000000000000" pitchFamily="2" charset="2"/>
              <a:buChar char="§"/>
            </a:pPr>
            <a:endParaRPr lang="cs-CZ" sz="55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5500" dirty="0">
                <a:latin typeface="Arial" panose="020B0604020202020204" pitchFamily="34" charset="0"/>
                <a:cs typeface="Arial" panose="020B0604020202020204" pitchFamily="34" charset="0"/>
              </a:rPr>
              <a:t>právní mocí rozhodnutí účast věřitele v IŘ </a:t>
            </a:r>
            <a:r>
              <a:rPr lang="cs-CZ" sz="5500" u="sng" dirty="0">
                <a:latin typeface="Arial" panose="020B0604020202020204" pitchFamily="34" charset="0"/>
                <a:cs typeface="Arial" panose="020B0604020202020204" pitchFamily="34" charset="0"/>
              </a:rPr>
              <a:t>končí</a:t>
            </a:r>
          </a:p>
          <a:p>
            <a:pPr marL="0" indent="0">
              <a:buNone/>
            </a:pPr>
            <a:endParaRPr lang="cs-CZ" dirty="0">
              <a:latin typeface="Arial" panose="020B0604020202020204" pitchFamily="34" charset="0"/>
              <a:cs typeface="Arial" panose="020B0604020202020204" pitchFamily="34" charset="0"/>
            </a:endParaRPr>
          </a:p>
          <a:p>
            <a:pPr marL="0" indent="0">
              <a:buNone/>
            </a:pPr>
            <a:r>
              <a:rPr lang="cs-CZ" dirty="0">
                <a:latin typeface="Arial" panose="020B0604020202020204" pitchFamily="34" charset="0"/>
                <a:cs typeface="Arial" panose="020B0604020202020204" pitchFamily="34" charset="0"/>
              </a:rPr>
              <a:t>                       </a:t>
            </a:r>
            <a:endParaRPr lang="cs-CZ" dirty="0"/>
          </a:p>
        </p:txBody>
      </p:sp>
      <p:cxnSp>
        <p:nvCxnSpPr>
          <p:cNvPr id="5" name="Přímá spojnice se šipkou 4"/>
          <p:cNvCxnSpPr/>
          <p:nvPr/>
        </p:nvCxnSpPr>
        <p:spPr>
          <a:xfrm>
            <a:off x="1691680" y="4725144"/>
            <a:ext cx="565212"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6" name="Přímá spojnice se šipkou 5"/>
          <p:cNvCxnSpPr/>
          <p:nvPr/>
        </p:nvCxnSpPr>
        <p:spPr>
          <a:xfrm flipH="1">
            <a:off x="1835696" y="2348880"/>
            <a:ext cx="3456384" cy="1008112"/>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7905355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Důsledky neodmítnutí opožděné přihlášky</a:t>
            </a:r>
          </a:p>
        </p:txBody>
      </p:sp>
      <p:sp>
        <p:nvSpPr>
          <p:cNvPr id="3" name="Zástupný symbol pro obsah 2"/>
          <p:cNvSpPr>
            <a:spLocks noGrp="1"/>
          </p:cNvSpPr>
          <p:nvPr>
            <p:ph idx="1"/>
          </p:nvPr>
        </p:nvSpPr>
        <p:spPr>
          <a:xfrm>
            <a:off x="457200" y="2420889"/>
            <a:ext cx="8229600" cy="3024336"/>
          </a:xfrm>
        </p:spPr>
        <p:txBody>
          <a:bodyPr>
            <a:normAutofit/>
          </a:bodyPr>
          <a:lstStyle/>
          <a:p>
            <a:pPr>
              <a:buClr>
                <a:schemeClr val="accent2"/>
              </a:buClr>
              <a:buFont typeface="Wingdings" panose="05000000000000000000" pitchFamily="2" charset="2"/>
              <a:buChar char="v"/>
            </a:pPr>
            <a:r>
              <a:rPr lang="cs-CZ" sz="1800" b="1" dirty="0">
                <a:solidFill>
                  <a:schemeClr val="accent2"/>
                </a:solidFill>
                <a:latin typeface="Arial" panose="020B0604020202020204" pitchFamily="34" charset="0"/>
                <a:cs typeface="Arial" panose="020B0604020202020204" pitchFamily="34" charset="0"/>
              </a:rPr>
              <a:t>Usnesení 4 VSPH 42/2015-P10-10 ze dne 29. června 2015 (</a:t>
            </a:r>
            <a:r>
              <a:rPr lang="cs-CZ" sz="1800" b="1" dirty="0" err="1">
                <a:solidFill>
                  <a:schemeClr val="accent2"/>
                </a:solidFill>
                <a:latin typeface="Arial" panose="020B0604020202020204" pitchFamily="34" charset="0"/>
                <a:cs typeface="Arial" panose="020B0604020202020204" pitchFamily="34" charset="0"/>
              </a:rPr>
              <a:t>sp.zn</a:t>
            </a:r>
            <a:r>
              <a:rPr lang="cs-CZ" sz="1800" b="1" dirty="0">
                <a:solidFill>
                  <a:schemeClr val="accent2"/>
                </a:solidFill>
                <a:latin typeface="Arial" panose="020B0604020202020204" pitchFamily="34" charset="0"/>
                <a:cs typeface="Arial" panose="020B0604020202020204" pitchFamily="34" charset="0"/>
              </a:rPr>
              <a:t>. KSPH 69 INS 24437/2014)</a:t>
            </a:r>
          </a:p>
          <a:p>
            <a:pPr marL="0" indent="0">
              <a:buNone/>
            </a:pPr>
            <a:endParaRPr lang="cs-CZ" sz="1800" dirty="0">
              <a:solidFill>
                <a:srgbClr val="00B050"/>
              </a:solidFill>
            </a:endParaRPr>
          </a:p>
          <a:p>
            <a:r>
              <a:rPr lang="cs-CZ" sz="1800" i="1" dirty="0">
                <a:latin typeface="Arial" panose="020B0604020202020204" pitchFamily="34" charset="0"/>
                <a:cs typeface="Arial" panose="020B0604020202020204" pitchFamily="34" charset="0"/>
              </a:rPr>
              <a:t>Byla-li opožděně přihlášená pohledávka zařazena do seznamu přihlášených pohledávek (§ 189 odst. 1 věta druhá IZ) a následně byla na přezkumném jednání přezkoumána a zjištěna (§ 201 odst. 1 písm. a/ IZ, § 410 odst. 2 IZ), pak již </a:t>
            </a:r>
            <a:r>
              <a:rPr lang="cs-CZ" sz="1800" i="1" u="sng" dirty="0">
                <a:latin typeface="Arial" panose="020B0604020202020204" pitchFamily="34" charset="0"/>
                <a:cs typeface="Arial" panose="020B0604020202020204" pitchFamily="34" charset="0"/>
              </a:rPr>
              <a:t>nelze</a:t>
            </a:r>
            <a:r>
              <a:rPr lang="cs-CZ" sz="1800" i="1" dirty="0">
                <a:latin typeface="Arial" panose="020B0604020202020204" pitchFamily="34" charset="0"/>
                <a:cs typeface="Arial" panose="020B0604020202020204" pitchFamily="34" charset="0"/>
              </a:rPr>
              <a:t> její přihlášku odmítnout a tomuto věřiteli ukončit účast v insolvenčním řízení (§ 185 IZ)</a:t>
            </a:r>
          </a:p>
          <a:p>
            <a:endParaRPr lang="cs-CZ" dirty="0"/>
          </a:p>
        </p:txBody>
      </p:sp>
    </p:spTree>
    <p:extLst>
      <p:ext uri="{BB962C8B-B14F-4D97-AF65-F5344CB8AC3E}">
        <p14:creationId xmlns:p14="http://schemas.microsoft.com/office/powerpoint/2010/main" val="20587476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Evidence přihlášených pohledávek</a:t>
            </a:r>
          </a:p>
        </p:txBody>
      </p:sp>
      <p:sp>
        <p:nvSpPr>
          <p:cNvPr id="3" name="Zástupný symbol pro obsah 2"/>
          <p:cNvSpPr>
            <a:spLocks noGrp="1"/>
          </p:cNvSpPr>
          <p:nvPr>
            <p:ph idx="1"/>
          </p:nvPr>
        </p:nvSpPr>
        <p:spPr>
          <a:xfrm>
            <a:off x="467544" y="1484784"/>
            <a:ext cx="8229600" cy="4896544"/>
          </a:xfrm>
        </p:spPr>
        <p:txBody>
          <a:bodyPr>
            <a:normAutofit fontScale="55000" lnSpcReduction="20000"/>
          </a:bodyPr>
          <a:lstStyle/>
          <a:p>
            <a:pPr>
              <a:buClr>
                <a:schemeClr val="accent2">
                  <a:lumMod val="75000"/>
                </a:schemeClr>
              </a:buClr>
              <a:buFont typeface="Wingdings" panose="05000000000000000000" pitchFamily="2" charset="2"/>
              <a:buChar char="§"/>
            </a:pPr>
            <a:r>
              <a:rPr lang="cs-CZ" sz="3300" dirty="0">
                <a:latin typeface="Arial" panose="020B0604020202020204" pitchFamily="34" charset="0"/>
                <a:cs typeface="Arial" panose="020B0604020202020204" pitchFamily="34" charset="0"/>
              </a:rPr>
              <a:t>§ 189 IZ</a:t>
            </a:r>
          </a:p>
          <a:p>
            <a:pPr>
              <a:buClr>
                <a:schemeClr val="accent2">
                  <a:lumMod val="75000"/>
                </a:schemeClr>
              </a:buClr>
              <a:buFont typeface="Wingdings" panose="05000000000000000000" pitchFamily="2" charset="2"/>
              <a:buChar char="§"/>
            </a:pPr>
            <a:r>
              <a:rPr lang="cs-CZ" sz="3300" b="1" dirty="0">
                <a:latin typeface="Arial" panose="020B0604020202020204" pitchFamily="34" charset="0"/>
                <a:cs typeface="Arial" panose="020B0604020202020204" pitchFamily="34" charset="0"/>
              </a:rPr>
              <a:t>Seznam přihlášených pohledávek</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sestavuje insolvenční správce</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pouze na elektronickém formuláři</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průběžné doplňování</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zveřejnění 15 dnů před přezkumným jednáním nebo 10 dnů (má-li se konat do 30 dnů po uplynutí lhůty k přihlášení pohledávek</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oddlužení – zveřejnění se zprávou o přezkumu</a:t>
            </a:r>
          </a:p>
          <a:p>
            <a:pPr lvl="1">
              <a:buClr>
                <a:schemeClr val="accent2">
                  <a:lumMod val="75000"/>
                </a:schemeClr>
              </a:buClr>
            </a:pPr>
            <a:endParaRPr lang="cs-CZ" sz="33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3300" b="1" dirty="0">
                <a:latin typeface="Arial" panose="020B0604020202020204" pitchFamily="34" charset="0"/>
                <a:cs typeface="Arial" panose="020B0604020202020204" pitchFamily="34" charset="0"/>
              </a:rPr>
              <a:t>Nezařazují se pohledávky</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k nimž se nepřihlíží (nedoplněné, neopravené přihlášky)</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vyloučené z uspokojení (§ 170 IZ)</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další pohledávky, o nichž to stanoví zákon (§ 168, 169 IZ)</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přihlášené po uplynutí lhůty k přihlášení pohledávek</a:t>
            </a:r>
          </a:p>
          <a:p>
            <a:pPr marL="457200" lvl="1" indent="0">
              <a:buClr>
                <a:schemeClr val="accent2">
                  <a:lumMod val="75000"/>
                </a:schemeClr>
              </a:buClr>
              <a:buNone/>
            </a:pPr>
            <a:endParaRPr lang="cs-CZ" sz="33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3300" b="1" dirty="0">
                <a:latin typeface="Arial" panose="020B0604020202020204" pitchFamily="34" charset="0"/>
                <a:cs typeface="Arial" panose="020B0604020202020204" pitchFamily="34" charset="0"/>
              </a:rPr>
              <a:t>Obsah seznamu</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údaje o věřiteli</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důvod vzniku, výše, pořadí, vykonatelnost, podmíněné pohledávky…</a:t>
            </a:r>
          </a:p>
          <a:p>
            <a:pPr lvl="1">
              <a:buClr>
                <a:schemeClr val="accent5"/>
              </a:buClr>
              <a:buFont typeface="Wingdings" panose="05000000000000000000" pitchFamily="2" charset="2"/>
              <a:buChar char="Ø"/>
            </a:pPr>
            <a:r>
              <a:rPr lang="cs-CZ" sz="3300" dirty="0">
                <a:latin typeface="Arial" panose="020B0604020202020204" pitchFamily="34" charset="0"/>
                <a:cs typeface="Arial" panose="020B0604020202020204" pitchFamily="34" charset="0"/>
              </a:rPr>
              <a:t>zajištěné x nezajištěné        zvlášť</a:t>
            </a:r>
          </a:p>
          <a:p>
            <a:pPr>
              <a:buClr>
                <a:schemeClr val="accent2">
                  <a:lumMod val="75000"/>
                </a:schemeClr>
              </a:buClr>
            </a:pPr>
            <a:endParaRPr lang="cs-CZ" dirty="0"/>
          </a:p>
        </p:txBody>
      </p:sp>
      <p:sp>
        <p:nvSpPr>
          <p:cNvPr id="5" name="Šipka doprava 4"/>
          <p:cNvSpPr/>
          <p:nvPr/>
        </p:nvSpPr>
        <p:spPr>
          <a:xfrm>
            <a:off x="3563888" y="6021288"/>
            <a:ext cx="144016" cy="105155"/>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a:ln>
                <a:noFill/>
              </a:ln>
              <a:solidFill>
                <a:srgbClr val="F2F2F2"/>
              </a:solidFill>
              <a:effectLst/>
              <a:uLnTx/>
              <a:uFillTx/>
              <a:latin typeface="Calibri"/>
              <a:ea typeface="+mn-ea"/>
              <a:cs typeface="+mn-cs"/>
            </a:endParaRPr>
          </a:p>
        </p:txBody>
      </p:sp>
    </p:spTree>
    <p:extLst>
      <p:ext uri="{BB962C8B-B14F-4D97-AF65-F5344CB8AC3E}">
        <p14:creationId xmlns:p14="http://schemas.microsoft.com/office/powerpoint/2010/main" val="4149052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Způsoby řešení úpadku</a:t>
            </a:r>
            <a:endParaRPr lang="cs-CZ" sz="3600" dirty="0"/>
          </a:p>
        </p:txBody>
      </p:sp>
      <p:sp>
        <p:nvSpPr>
          <p:cNvPr id="3" name="Zástupný symbol pro obsah 2"/>
          <p:cNvSpPr>
            <a:spLocks noGrp="1"/>
          </p:cNvSpPr>
          <p:nvPr>
            <p:ph idx="1"/>
          </p:nvPr>
        </p:nvSpPr>
        <p:spPr>
          <a:xfrm>
            <a:off x="1187624" y="1988840"/>
            <a:ext cx="7200800" cy="4137323"/>
          </a:xfrm>
        </p:spPr>
        <p:txBody>
          <a:bodyPr>
            <a:normAutofit/>
          </a:bodyPr>
          <a:lstStyle/>
          <a:p>
            <a:pPr>
              <a:buClr>
                <a:schemeClr val="accent2">
                  <a:lumMod val="75000"/>
                </a:schemeClr>
              </a:buClr>
              <a:buFont typeface="Wingdings" panose="05000000000000000000" pitchFamily="2" charset="2"/>
              <a:buChar char="§"/>
            </a:pPr>
            <a:endParaRPr lang="cs-CZ" sz="2000"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konkurs</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oddlužení</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reorganizace</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 zvláštní způsoby řešení úpadku)</a:t>
            </a:r>
          </a:p>
          <a:p>
            <a:pPr marL="0" indent="0">
              <a:buNone/>
            </a:pPr>
            <a:endParaRPr lang="cs-CZ" sz="1800" dirty="0">
              <a:latin typeface="Arial" panose="020B0604020202020204" pitchFamily="34" charset="0"/>
              <a:cs typeface="Arial" panose="020B0604020202020204" pitchFamily="34" charset="0"/>
            </a:endParaRPr>
          </a:p>
          <a:p>
            <a:pPr marL="0" indent="0">
              <a:buNone/>
            </a:pPr>
            <a:endParaRPr lang="cs-CZ" sz="2000" dirty="0">
              <a:latin typeface="Arial" panose="020B0604020202020204" pitchFamily="34" charset="0"/>
              <a:cs typeface="Arial" panose="020B0604020202020204" pitchFamily="34" charset="0"/>
            </a:endParaRPr>
          </a:p>
          <a:p>
            <a:pPr marL="0" indent="0">
              <a:buNone/>
            </a:pPr>
            <a:r>
              <a:rPr lang="cs-CZ" sz="2000" dirty="0">
                <a:latin typeface="Arial" panose="020B0604020202020204" pitchFamily="34" charset="0"/>
                <a:cs typeface="Arial" panose="020B0604020202020204" pitchFamily="34" charset="0"/>
              </a:rPr>
              <a:t>                 </a:t>
            </a:r>
            <a:endParaRPr lang="cs-CZ" sz="2000" dirty="0"/>
          </a:p>
        </p:txBody>
      </p:sp>
    </p:spTree>
    <p:extLst>
      <p:ext uri="{BB962C8B-B14F-4D97-AF65-F5344CB8AC3E}">
        <p14:creationId xmlns:p14="http://schemas.microsoft.com/office/powerpoint/2010/main" val="156666482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Přezkoumání pohledávek</a:t>
            </a:r>
          </a:p>
        </p:txBody>
      </p:sp>
      <p:sp>
        <p:nvSpPr>
          <p:cNvPr id="3" name="Zástupný symbol pro obsah 2"/>
          <p:cNvSpPr>
            <a:spLocks noGrp="1"/>
          </p:cNvSpPr>
          <p:nvPr>
            <p:ph idx="1"/>
          </p:nvPr>
        </p:nvSpPr>
        <p:spPr/>
        <p:txBody>
          <a:bodyPr>
            <a:normAutofit/>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Na přezkumném jednání</a:t>
            </a:r>
            <a:r>
              <a:rPr lang="cs-CZ" sz="1800" dirty="0">
                <a:solidFill>
                  <a:srgbClr val="000000"/>
                </a:solidFill>
                <a:latin typeface="Arial" pitchFamily="34" charset="0"/>
                <a:cs typeface="Arial" pitchFamily="34" charset="0"/>
              </a:rPr>
              <a:t>, není-li způsobem řešení úpadku oddlužení</a:t>
            </a: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Termín, místo konání </a:t>
            </a:r>
            <a:r>
              <a:rPr lang="cs-CZ" sz="1800" dirty="0">
                <a:solidFill>
                  <a:srgbClr val="000000"/>
                </a:solidFill>
                <a:latin typeface="Arial" pitchFamily="34" charset="0"/>
                <a:cs typeface="Arial" pitchFamily="34" charset="0"/>
              </a:rPr>
              <a:t>=&gt;</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určuje soud (v rozhodnutí o úpadku)</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Přezkoumání pohledávek dle seznamu přihlášených pohledávek</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Do skončení přezkumného jednání (dokud není pohledávka zjištěna) může věřitel měnit </a:t>
            </a:r>
            <a:r>
              <a:rPr lang="cs-CZ" sz="1800" b="1" dirty="0">
                <a:solidFill>
                  <a:srgbClr val="000000"/>
                </a:solidFill>
                <a:latin typeface="Arial" pitchFamily="34" charset="0"/>
                <a:cs typeface="Arial" pitchFamily="34" charset="0"/>
              </a:rPr>
              <a:t>výši</a:t>
            </a:r>
            <a:r>
              <a:rPr lang="cs-CZ" sz="1800" dirty="0">
                <a:solidFill>
                  <a:srgbClr val="000000"/>
                </a:solidFill>
                <a:latin typeface="Arial" pitchFamily="34" charset="0"/>
                <a:cs typeface="Arial" pitchFamily="34" charset="0"/>
              </a:rPr>
              <a:t> pohledávky (§ 192 odst. 4 IZ)</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 pozor na vyloučení na zvláštní přezkumné jednání</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 upřesnění přihlášky „odhadnutých“ pohledávek </a:t>
            </a:r>
            <a:r>
              <a:rPr lang="cs-CZ" sz="1800" u="sng" dirty="0">
                <a:solidFill>
                  <a:srgbClr val="000000"/>
                </a:solidFill>
                <a:latin typeface="Arial" pitchFamily="34" charset="0"/>
                <a:cs typeface="Arial" pitchFamily="34" charset="0"/>
              </a:rPr>
              <a:t>je vhodné</a:t>
            </a:r>
            <a:r>
              <a:rPr lang="cs-CZ" sz="1800" dirty="0">
                <a:solidFill>
                  <a:srgbClr val="000000"/>
                </a:solidFill>
                <a:latin typeface="Arial" pitchFamily="34" charset="0"/>
                <a:cs typeface="Arial" pitchFamily="34" charset="0"/>
              </a:rPr>
              <a:t> zaslat 		      též insolvenčnímu správci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Výsledek přezkumného jednání</a:t>
            </a:r>
            <a:r>
              <a:rPr lang="cs-CZ" sz="1800" dirty="0">
                <a:solidFill>
                  <a:srgbClr val="000000"/>
                </a:solidFill>
                <a:latin typeface="Arial" pitchFamily="34" charset="0"/>
                <a:cs typeface="Arial" pitchFamily="34" charset="0"/>
              </a:rPr>
              <a:t> (§ 197 IZ)</a:t>
            </a:r>
            <a:endParaRPr lang="cs-CZ" sz="1800" b="1"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zjištěná </a:t>
            </a:r>
            <a:r>
              <a:rPr lang="cs-CZ" sz="1800" dirty="0">
                <a:solidFill>
                  <a:srgbClr val="000000"/>
                </a:solidFill>
                <a:latin typeface="Arial" pitchFamily="34" charset="0"/>
                <a:cs typeface="Arial" pitchFamily="34" charset="0"/>
              </a:rPr>
              <a:t>pohledávka  (zápis do Seznamu...) </a:t>
            </a:r>
            <a:r>
              <a:rPr lang="cs-CZ" sz="1800" b="1" dirty="0">
                <a:solidFill>
                  <a:srgbClr val="000000"/>
                </a:solidFill>
                <a:latin typeface="Arial" pitchFamily="34" charset="0"/>
                <a:cs typeface="Arial" pitchFamily="34" charset="0"/>
              </a:rPr>
              <a:t>	                  		          popřená </a:t>
            </a:r>
            <a:r>
              <a:rPr lang="cs-CZ" sz="1800" dirty="0">
                <a:solidFill>
                  <a:srgbClr val="000000"/>
                </a:solidFill>
                <a:latin typeface="Arial" pitchFamily="34" charset="0"/>
                <a:cs typeface="Arial" pitchFamily="34" charset="0"/>
              </a:rPr>
              <a:t>pohledávka (zápis popření v Seznamu)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možný důsledek: incidenční spor</a:t>
            </a:r>
            <a:endParaRPr lang="cs-CZ" sz="1800" b="1" dirty="0">
              <a:solidFill>
                <a:srgbClr val="000000"/>
              </a:solidFill>
              <a:latin typeface="Arial" pitchFamily="34" charset="0"/>
              <a:cs typeface="Arial" pitchFamily="34" charset="0"/>
            </a:endParaRPr>
          </a:p>
          <a:p>
            <a:endParaRPr lang="cs-CZ" dirty="0"/>
          </a:p>
        </p:txBody>
      </p:sp>
      <p:cxnSp>
        <p:nvCxnSpPr>
          <p:cNvPr id="7" name="Přímá spojnice se šipkou 6"/>
          <p:cNvCxnSpPr/>
          <p:nvPr/>
        </p:nvCxnSpPr>
        <p:spPr>
          <a:xfrm>
            <a:off x="2339752" y="5661248"/>
            <a:ext cx="1008112" cy="21602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9086617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Dopady přezkumu do správy poplatku</a:t>
            </a:r>
          </a:p>
        </p:txBody>
      </p:sp>
      <p:sp>
        <p:nvSpPr>
          <p:cNvPr id="3" name="Zástupný symbol pro obsah 2"/>
          <p:cNvSpPr>
            <a:spLocks noGrp="1"/>
          </p:cNvSpPr>
          <p:nvPr>
            <p:ph idx="1"/>
          </p:nvPr>
        </p:nvSpPr>
        <p:spPr>
          <a:xfrm>
            <a:off x="628650" y="2420887"/>
            <a:ext cx="7886700" cy="3096345"/>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243 odst. DŘ </a:t>
            </a:r>
          </a:p>
          <a:p>
            <a:pPr marL="457200" lvl="1" indent="0" fontAlgn="base">
              <a:spcAft>
                <a:spcPct val="0"/>
              </a:spcAft>
              <a:buClr>
                <a:srgbClr val="AA1D4B"/>
              </a:buClr>
              <a:buNone/>
            </a:pPr>
            <a:r>
              <a:rPr lang="cs-CZ" b="1" dirty="0">
                <a:latin typeface="Arial" pitchFamily="34" charset="0"/>
                <a:cs typeface="Arial" pitchFamily="34" charset="0"/>
              </a:rPr>
              <a:t>„</a:t>
            </a:r>
            <a:r>
              <a:rPr lang="cs-CZ" i="1" dirty="0">
                <a:latin typeface="Arial" pitchFamily="34" charset="0"/>
                <a:cs typeface="Arial" pitchFamily="34" charset="0"/>
              </a:rPr>
              <a:t>Ukončením přezkumného jednání nebo schválením zprávy o přezkumu soudem nabývá nepravomocné rozhodnutí v nalézacím řízení ohledně pohledávek, které nejsou pohledávkami za majetkovou podstatou, právní moci</a:t>
            </a:r>
            <a:r>
              <a:rPr lang="cs-CZ" dirty="0">
                <a:latin typeface="Arial" pitchFamily="34" charset="0"/>
                <a:cs typeface="Arial" pitchFamily="34" charset="0"/>
              </a:rPr>
              <a:t>.“</a:t>
            </a:r>
          </a:p>
          <a:p>
            <a:pPr lvl="0" fontAlgn="base">
              <a:spcAft>
                <a:spcPct val="0"/>
              </a:spcAft>
              <a:buClr>
                <a:srgbClr val="AA1D4B"/>
              </a:buClr>
              <a:buFont typeface="Wingdings" pitchFamily="2" charset="2"/>
              <a:buChar char="§"/>
            </a:pPr>
            <a:endParaRPr lang="cs-CZ" sz="1800" dirty="0">
              <a:solidFill>
                <a:srgbClr val="FF0000"/>
              </a:solidFill>
              <a:latin typeface="Arial" pitchFamily="34" charset="0"/>
              <a:cs typeface="Arial" pitchFamily="34" charset="0"/>
            </a:endParaRP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a:t>
            </a:r>
            <a:r>
              <a:rPr lang="cs-CZ" sz="1800" b="1" dirty="0">
                <a:solidFill>
                  <a:srgbClr val="0070C0"/>
                </a:solidFill>
                <a:latin typeface="Arial" pitchFamily="34" charset="0"/>
                <a:cs typeface="Arial" pitchFamily="34" charset="0"/>
              </a:rPr>
              <a:t>…a  co když do přezkumu rozhodnuto nebylo?</a:t>
            </a:r>
          </a:p>
          <a:p>
            <a:pPr marL="0" lvl="0" indent="0" fontAlgn="base">
              <a:spcAft>
                <a:spcPct val="0"/>
              </a:spcAft>
              <a:buClr>
                <a:srgbClr val="AA1D4B"/>
              </a:buClr>
              <a:buNone/>
            </a:pPr>
            <a:endParaRPr lang="cs-CZ" sz="1600"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14230296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Správa místních poplatků po úpadku</a:t>
            </a:r>
          </a:p>
        </p:txBody>
      </p:sp>
      <p:sp>
        <p:nvSpPr>
          <p:cNvPr id="3" name="Zástupný symbol pro obsah 2"/>
          <p:cNvSpPr>
            <a:spLocks noGrp="1"/>
          </p:cNvSpPr>
          <p:nvPr>
            <p:ph idx="1"/>
          </p:nvPr>
        </p:nvSpPr>
        <p:spPr>
          <a:xfrm>
            <a:off x="457200" y="1916832"/>
            <a:ext cx="8229600" cy="4392488"/>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168 odst. 2 písm. e) IZ </a:t>
            </a:r>
            <a:r>
              <a:rPr lang="cs-CZ" sz="1800" i="1" dirty="0">
                <a:solidFill>
                  <a:srgbClr val="000000"/>
                </a:solidFill>
                <a:latin typeface="Arial" pitchFamily="34" charset="0"/>
                <a:cs typeface="Arial" pitchFamily="34" charset="0"/>
              </a:rPr>
              <a:t>„Pohledávkami za majetkovou podstatou, pokud vznikly po rozhodnutí o úpadku jsou daně, poplatky a jiná obdobná peněžitá plnění…“</a:t>
            </a:r>
            <a:endParaRPr lang="cs-CZ" sz="1800" b="1" dirty="0">
              <a:solidFill>
                <a:srgbClr val="000000"/>
              </a:solidFill>
              <a:latin typeface="Arial" pitchFamily="34" charset="0"/>
              <a:cs typeface="Arial" pitchFamily="34" charset="0"/>
            </a:endParaRPr>
          </a:p>
          <a:p>
            <a:pPr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242 odst. 1 DŘ </a:t>
            </a:r>
            <a:r>
              <a:rPr lang="cs-CZ" sz="1800" dirty="0">
                <a:latin typeface="Arial" pitchFamily="34" charset="0"/>
                <a:cs typeface="Arial" pitchFamily="34" charset="0"/>
              </a:rPr>
              <a:t>„</a:t>
            </a:r>
            <a:r>
              <a:rPr lang="cs-CZ" sz="1800" i="1" dirty="0">
                <a:latin typeface="Arial" pitchFamily="34" charset="0"/>
                <a:cs typeface="Arial" pitchFamily="34" charset="0"/>
              </a:rPr>
              <a:t>Daňové pohledávky, </a:t>
            </a:r>
            <a:r>
              <a:rPr lang="cs-CZ" sz="1800" i="1" dirty="0">
                <a:solidFill>
                  <a:srgbClr val="000000"/>
                </a:solidFill>
                <a:latin typeface="Arial" pitchFamily="34" charset="0"/>
                <a:cs typeface="Arial" pitchFamily="34" charset="0"/>
              </a:rPr>
              <a:t>které vznikly v důsledku daňových povinností, které vznikly v době </a:t>
            </a:r>
            <a:r>
              <a:rPr lang="cs-CZ" sz="1800" b="1" i="1" dirty="0">
                <a:solidFill>
                  <a:srgbClr val="000000"/>
                </a:solidFill>
                <a:latin typeface="Arial" pitchFamily="34" charset="0"/>
                <a:cs typeface="Arial" pitchFamily="34" charset="0"/>
              </a:rPr>
              <a:t>ode dne </a:t>
            </a:r>
            <a:r>
              <a:rPr lang="cs-CZ" sz="1800" i="1" dirty="0">
                <a:solidFill>
                  <a:srgbClr val="000000"/>
                </a:solidFill>
                <a:latin typeface="Arial" pitchFamily="34" charset="0"/>
                <a:cs typeface="Arial" pitchFamily="34" charset="0"/>
              </a:rPr>
              <a:t>účinnosti rozhodnutí o úpadku do ukončení insolvenčního řízení, jsou pohledávky za majetkovou podstatou“ </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Uplatnění </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u osoby s dispozičními oprávněními (§ 203 IZ)</a:t>
            </a:r>
          </a:p>
          <a:p>
            <a:pPr marL="457200" lvl="1" indent="0" fontAlgn="base">
              <a:spcAft>
                <a:spcPct val="0"/>
              </a:spcAft>
              <a:buClr>
                <a:srgbClr val="AA1D4B"/>
              </a:buClr>
              <a:buNone/>
            </a:pPr>
            <a:r>
              <a:rPr lang="cs-CZ" dirty="0">
                <a:solidFill>
                  <a:srgbClr val="000000"/>
                </a:solidFill>
                <a:latin typeface="Arial" pitchFamily="34" charset="0"/>
                <a:cs typeface="Arial" pitchFamily="34" charset="0"/>
              </a:rPr>
              <a:t>              + současné vyrozumění insolvenčního správce</a:t>
            </a:r>
          </a:p>
          <a:p>
            <a:pPr marL="457200" lvl="1" indent="0" fontAlgn="base">
              <a:spcAft>
                <a:spcPct val="0"/>
              </a:spcAft>
              <a:buClr>
                <a:srgbClr val="3E788E"/>
              </a:buClr>
              <a:buNone/>
            </a:pPr>
            <a:endParaRPr lang="cs-CZ" dirty="0">
              <a:solidFill>
                <a:srgbClr val="FF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latin typeface="Arial" pitchFamily="34" charset="0"/>
                <a:cs typeface="Arial" pitchFamily="34" charset="0"/>
              </a:rPr>
              <a:t>Elektronický formulář </a:t>
            </a:r>
            <a:r>
              <a:rPr lang="cs-CZ" sz="1800" dirty="0">
                <a:solidFill>
                  <a:srgbClr val="000000"/>
                </a:solidFill>
                <a:latin typeface="Arial" pitchFamily="34" charset="0"/>
                <a:cs typeface="Arial" pitchFamily="34" charset="0"/>
              </a:rPr>
              <a:t>„Vyrozumění o uplatnění pohledávky za majetkovou podstatou“ </a:t>
            </a:r>
          </a:p>
        </p:txBody>
      </p:sp>
      <p:cxnSp>
        <p:nvCxnSpPr>
          <p:cNvPr id="5" name="Přímá spojnice se šipkou 4"/>
          <p:cNvCxnSpPr/>
          <p:nvPr/>
        </p:nvCxnSpPr>
        <p:spPr>
          <a:xfrm flipH="1">
            <a:off x="2267744" y="4797152"/>
            <a:ext cx="1800200" cy="50405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39499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1628800"/>
            <a:ext cx="8229600" cy="3384376"/>
          </a:xfrm>
        </p:spPr>
        <p:txBody>
          <a:bodyPr>
            <a:normAutofit lnSpcReduction="10000"/>
          </a:bodyPr>
          <a:lstStyle/>
          <a:p>
            <a:pPr lvl="0" fontAlgn="base">
              <a:spcAft>
                <a:spcPct val="0"/>
              </a:spcAft>
              <a:buClr>
                <a:srgbClr val="AA1D4B"/>
              </a:buClr>
              <a:buFont typeface="Wingdings" pitchFamily="2" charset="2"/>
              <a:buChar char="§"/>
            </a:pPr>
            <a:r>
              <a:rPr lang="cs-CZ" sz="1800" dirty="0">
                <a:latin typeface="Arial" pitchFamily="34" charset="0"/>
                <a:cs typeface="Arial" pitchFamily="34" charset="0"/>
              </a:rPr>
              <a:t>Dopady uplatnění pohledávky u</a:t>
            </a:r>
            <a:r>
              <a:rPr lang="cs-CZ" sz="1800" b="1" dirty="0">
                <a:latin typeface="Arial" pitchFamily="34" charset="0"/>
                <a:cs typeface="Arial" pitchFamily="34" charset="0"/>
              </a:rPr>
              <a:t> </a:t>
            </a:r>
            <a:r>
              <a:rPr lang="cs-CZ" sz="1800" u="sng" dirty="0">
                <a:latin typeface="Arial" pitchFamily="34" charset="0"/>
                <a:cs typeface="Arial" pitchFamily="34" charset="0"/>
              </a:rPr>
              <a:t>osoby s dispozičními oprávněními</a:t>
            </a:r>
          </a:p>
          <a:p>
            <a:pPr lvl="1" fontAlgn="base">
              <a:spcAft>
                <a:spcPct val="0"/>
              </a:spcAft>
              <a:buClr>
                <a:schemeClr val="accent5"/>
              </a:buClr>
              <a:buFont typeface="Wingdings" panose="05000000000000000000" pitchFamily="2" charset="2"/>
              <a:buChar char="Ø"/>
            </a:pPr>
            <a:r>
              <a:rPr lang="cs-CZ" dirty="0">
                <a:latin typeface="Arial" pitchFamily="34" charset="0"/>
                <a:cs typeface="Arial" pitchFamily="34" charset="0"/>
              </a:rPr>
              <a:t>§ 160 odst. 4 písm. c)  DŘ</a:t>
            </a:r>
          </a:p>
          <a:p>
            <a:pPr marL="457200" lvl="1" indent="0" fontAlgn="base">
              <a:spcAft>
                <a:spcPct val="0"/>
              </a:spcAft>
              <a:buClr>
                <a:srgbClr val="AA1D4B"/>
              </a:buClr>
              <a:buNone/>
            </a:pPr>
            <a:r>
              <a:rPr lang="cs-CZ" i="1" dirty="0">
                <a:solidFill>
                  <a:srgbClr val="000000"/>
                </a:solidFill>
                <a:latin typeface="Arial" pitchFamily="34" charset="0"/>
                <a:cs typeface="Arial" pitchFamily="34" charset="0"/>
              </a:rPr>
              <a:t>„Lhůta pro placení daně</a:t>
            </a:r>
            <a:r>
              <a:rPr lang="cs-CZ" b="1" i="1" dirty="0">
                <a:solidFill>
                  <a:srgbClr val="000000"/>
                </a:solidFill>
                <a:latin typeface="Arial" pitchFamily="34" charset="0"/>
                <a:cs typeface="Arial" pitchFamily="34" charset="0"/>
              </a:rPr>
              <a:t> neběží </a:t>
            </a:r>
            <a:r>
              <a:rPr lang="cs-CZ" i="1" dirty="0">
                <a:solidFill>
                  <a:srgbClr val="000000"/>
                </a:solidFill>
                <a:latin typeface="Arial" pitchFamily="34" charset="0"/>
                <a:cs typeface="Arial" pitchFamily="34" charset="0"/>
              </a:rPr>
              <a:t>po dobu uplatnění pohledávky za majetkovou podstatou u osoby s dispozičními oprávněními během insolvenčního řízení</a:t>
            </a:r>
            <a:r>
              <a:rPr lang="cs-CZ" b="1" i="1" dirty="0">
                <a:solidFill>
                  <a:srgbClr val="000000"/>
                </a:solidFill>
                <a:latin typeface="Arial" pitchFamily="34" charset="0"/>
                <a:cs typeface="Arial" pitchFamily="34" charset="0"/>
              </a:rPr>
              <a:t>“</a:t>
            </a:r>
            <a:endParaRPr lang="cs-CZ" b="1" i="1" dirty="0">
              <a:solidFill>
                <a:srgbClr val="FF0000"/>
              </a:solidFill>
              <a:latin typeface="Arial" pitchFamily="34" charset="0"/>
              <a:cs typeface="Arial" pitchFamily="34" charset="0"/>
            </a:endParaRPr>
          </a:p>
          <a:p>
            <a:pPr marL="0" lvl="0" indent="0" fontAlgn="base">
              <a:spcAft>
                <a:spcPct val="0"/>
              </a:spcAft>
              <a:buClr>
                <a:srgbClr val="AA1D4B"/>
              </a:buClr>
              <a:buNone/>
            </a:pPr>
            <a:endParaRPr lang="cs-CZ" sz="1800" b="1" i="1" dirty="0">
              <a:solidFill>
                <a:srgbClr val="FF0000"/>
              </a:solidFill>
              <a:latin typeface="Arial" pitchFamily="34" charset="0"/>
              <a:cs typeface="Arial" pitchFamily="34" charset="0"/>
            </a:endParaRPr>
          </a:p>
          <a:p>
            <a:pPr marL="400050" lvl="1" indent="0" fontAlgn="base">
              <a:spcAft>
                <a:spcPct val="0"/>
              </a:spcAft>
              <a:buClr>
                <a:srgbClr val="AA1D4B"/>
              </a:buClr>
              <a:buNone/>
            </a:pPr>
            <a:r>
              <a:rPr lang="cs-CZ" dirty="0">
                <a:latin typeface="Arial" pitchFamily="34" charset="0"/>
                <a:cs typeface="Arial" pitchFamily="34" charset="0"/>
              </a:rPr>
              <a:t>             	</a:t>
            </a:r>
            <a:endParaRPr lang="cs-CZ" b="1" dirty="0">
              <a:solidFill>
                <a:srgbClr val="FF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Pohledávky se uspokojí z majetkové podstaty </a:t>
            </a:r>
            <a:r>
              <a:rPr lang="cs-CZ" sz="1800" dirty="0">
                <a:latin typeface="Arial" pitchFamily="34" charset="0"/>
                <a:cs typeface="Arial" pitchFamily="34" charset="0"/>
              </a:rPr>
              <a:t>kdykoliv</a:t>
            </a:r>
            <a:r>
              <a:rPr lang="cs-CZ" sz="1800" dirty="0">
                <a:solidFill>
                  <a:srgbClr val="000000"/>
                </a:solidFill>
                <a:latin typeface="Arial" pitchFamily="34" charset="0"/>
                <a:cs typeface="Arial" pitchFamily="34" charset="0"/>
              </a:rPr>
              <a:t> v průběhu IŘ, nejpozději před rozvrhem MP</a:t>
            </a:r>
          </a:p>
          <a:p>
            <a:pPr marL="0" lvl="0" indent="0" fontAlgn="base">
              <a:spcAft>
                <a:spcPct val="0"/>
              </a:spcAft>
              <a:buClr>
                <a:srgbClr val="AA1D4B"/>
              </a:buClr>
              <a:buNone/>
            </a:pPr>
            <a:endParaRPr lang="cs-CZ" sz="2000" b="1"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2000" b="1" dirty="0">
                <a:solidFill>
                  <a:srgbClr val="000000"/>
                </a:solidFill>
                <a:latin typeface="Arial" pitchFamily="34" charset="0"/>
                <a:cs typeface="Arial" pitchFamily="34" charset="0"/>
              </a:rPr>
              <a:t>                                               </a:t>
            </a:r>
            <a:endParaRPr lang="cs-CZ" dirty="0"/>
          </a:p>
        </p:txBody>
      </p:sp>
    </p:spTree>
    <p:extLst>
      <p:ext uri="{BB962C8B-B14F-4D97-AF65-F5344CB8AC3E}">
        <p14:creationId xmlns:p14="http://schemas.microsoft.com/office/powerpoint/2010/main" val="13690708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Majetková podstata</a:t>
            </a:r>
          </a:p>
        </p:txBody>
      </p:sp>
      <p:sp>
        <p:nvSpPr>
          <p:cNvPr id="3" name="Zástupný symbol pro obsah 2"/>
          <p:cNvSpPr>
            <a:spLocks noGrp="1"/>
          </p:cNvSpPr>
          <p:nvPr>
            <p:ph idx="1"/>
          </p:nvPr>
        </p:nvSpPr>
        <p:spPr>
          <a:xfrm>
            <a:off x="457200" y="1637419"/>
            <a:ext cx="8229600" cy="4752528"/>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205 a násl. IZ</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Souhrn majetku, který patřil dlužníku v okamžiku, kdy nastaly účinky spojené se zahájením IŘ / s účinky předběžného opatření, rozhodnutí o úpadku; a majetku, který dlužník nabyde v průběhu IŘ</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a:t>
            </a:r>
            <a:r>
              <a:rPr lang="cs-CZ" sz="1800" dirty="0">
                <a:solidFill>
                  <a:srgbClr val="FF0000"/>
                </a:solidFill>
                <a:latin typeface="Arial" pitchFamily="34" charset="0"/>
                <a:cs typeface="Arial" pitchFamily="34" charset="0"/>
              </a:rPr>
              <a:t>.......... </a:t>
            </a:r>
            <a:r>
              <a:rPr lang="cs-CZ" sz="1800" b="1" dirty="0">
                <a:solidFill>
                  <a:srgbClr val="FF0000"/>
                </a:solidFill>
                <a:latin typeface="Arial" pitchFamily="34" charset="0"/>
                <a:cs typeface="Arial" pitchFamily="34" charset="0"/>
              </a:rPr>
              <a:t>není-li ve vazbě na způsoby řešení úpadku stanoveno jinak</a:t>
            </a:r>
            <a:r>
              <a:rPr lang="cs-CZ" sz="1800" dirty="0">
                <a:solidFill>
                  <a:srgbClr val="FF0000"/>
                </a:solidFill>
                <a:latin typeface="Arial" pitchFamily="34" charset="0"/>
                <a:cs typeface="Arial" pitchFamily="34" charset="0"/>
              </a:rPr>
              <a:t>…….</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Obsah majetkové podstaty</a:t>
            </a:r>
            <a:r>
              <a:rPr lang="cs-CZ" sz="1800" dirty="0">
                <a:solidFill>
                  <a:srgbClr val="000000"/>
                </a:solidFill>
                <a:latin typeface="Arial" pitchFamily="34" charset="0"/>
                <a:cs typeface="Arial" pitchFamily="34" charset="0"/>
              </a:rPr>
              <a:t> (zejména):</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věci movité, věci nemovité, </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podnik, </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mzda či plat, náhrady – důchod, nemocenská, mateřské dávky, podpora v nezaměstnanosti atd.</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soubor věcí,</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věci hromadné, vkladní knížka, akcie, obchodní podíl, </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peněžité i nepeněžité pohledávky</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další práva a jiné majetkové hodnoty ocenitelné penězi</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3857854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Majetková podstata</a:t>
            </a:r>
          </a:p>
        </p:txBody>
      </p:sp>
      <p:sp>
        <p:nvSpPr>
          <p:cNvPr id="3" name="Zástupný symbol pro obsah 2"/>
          <p:cNvSpPr>
            <a:spLocks noGrp="1"/>
          </p:cNvSpPr>
          <p:nvPr>
            <p:ph idx="1"/>
          </p:nvPr>
        </p:nvSpPr>
        <p:spPr>
          <a:xfrm>
            <a:off x="628650" y="2132856"/>
            <a:ext cx="7886700" cy="4032448"/>
          </a:xfrm>
        </p:spPr>
        <p:txBody>
          <a:bodyPr>
            <a:normAutofit fontScale="92500" lnSpcReduction="10000"/>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Zjišťuje insolvenční správce (předběžný správce)</a:t>
            </a:r>
          </a:p>
          <a:p>
            <a:pPr lvl="0" fontAlgn="base">
              <a:spcAft>
                <a:spcPct val="0"/>
              </a:spcAft>
              <a:buClr>
                <a:srgbClr val="AA1D4B"/>
              </a:buClr>
              <a:buFont typeface="Wingdings" pitchFamily="2" charset="2"/>
              <a:buChar char="§"/>
            </a:pPr>
            <a:endParaRPr lang="cs-CZ" sz="1800" dirty="0">
              <a:solidFill>
                <a:srgbClr val="000000"/>
              </a:solidFill>
              <a:latin typeface="Arial" pitchFamily="34" charset="0"/>
              <a:cs typeface="Arial" pitchFamily="34" charset="0"/>
            </a:endParaRPr>
          </a:p>
          <a:p>
            <a:pPr marL="800100" lvl="1" indent="-342900"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i když není osobou s dispozičními oprávněními</a:t>
            </a:r>
          </a:p>
          <a:p>
            <a:pPr marL="457200" lvl="1" indent="0" fontAlgn="base">
              <a:spcAft>
                <a:spcPct val="0"/>
              </a:spcAft>
              <a:buClr>
                <a:srgbClr val="3E788E"/>
              </a:buClr>
              <a:buNone/>
            </a:pPr>
            <a:endParaRPr lang="cs-CZ" dirty="0">
              <a:solidFill>
                <a:srgbClr val="000000"/>
              </a:solidFill>
              <a:latin typeface="Arial" pitchFamily="34" charset="0"/>
              <a:cs typeface="Arial" pitchFamily="34" charset="0"/>
            </a:endParaRPr>
          </a:p>
          <a:p>
            <a:pPr marL="457200" lvl="1" indent="0" fontAlgn="base">
              <a:spcAft>
                <a:spcPct val="0"/>
              </a:spcAft>
              <a:buClr>
                <a:srgbClr val="3E788E"/>
              </a:buClr>
              <a:buNone/>
            </a:pPr>
            <a:r>
              <a:rPr lang="cs-CZ" b="1" dirty="0">
                <a:solidFill>
                  <a:srgbClr val="0070C0"/>
                </a:solidFill>
                <a:latin typeface="Arial" pitchFamily="34" charset="0"/>
                <a:cs typeface="Arial" pitchFamily="34" charset="0"/>
              </a:rPr>
              <a:t>… a je správce místních poplatků povinen spolupracovat s insolvenčním správcem při zjištění majetkové podstaty?</a:t>
            </a: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p>
          <a:p>
            <a:pPr marL="800100" lvl="1" indent="-342900" fontAlgn="base">
              <a:spcAft>
                <a:spcPct val="0"/>
              </a:spcAft>
              <a:buClr>
                <a:srgbClr val="3E788E"/>
              </a:buClr>
              <a:buFont typeface="Wingdings" panose="05000000000000000000" pitchFamily="2" charset="2"/>
              <a:buChar char="Ø"/>
            </a:pPr>
            <a:r>
              <a:rPr lang="cs-CZ" dirty="0">
                <a:latin typeface="Arial" pitchFamily="34" charset="0"/>
                <a:cs typeface="Arial" pitchFamily="34" charset="0"/>
              </a:rPr>
              <a:t>poskytnutí součinnosti mj. </a:t>
            </a:r>
            <a:r>
              <a:rPr lang="cs-CZ" b="1" dirty="0">
                <a:latin typeface="Arial" pitchFamily="34" charset="0"/>
                <a:cs typeface="Arial" pitchFamily="34" charset="0"/>
              </a:rPr>
              <a:t>orgány veřejné správy </a:t>
            </a:r>
            <a:r>
              <a:rPr lang="cs-CZ" dirty="0">
                <a:latin typeface="Arial" pitchFamily="34" charset="0"/>
                <a:cs typeface="Arial" pitchFamily="34" charset="0"/>
              </a:rPr>
              <a:t>(43 IZ)</a:t>
            </a:r>
          </a:p>
          <a:p>
            <a:pPr marL="457200" lvl="1" indent="0" fontAlgn="base">
              <a:spcAft>
                <a:spcPct val="0"/>
              </a:spcAft>
              <a:buClr>
                <a:srgbClr val="3E788E"/>
              </a:buClr>
              <a:buNone/>
            </a:pPr>
            <a:endParaRPr lang="cs-CZ" dirty="0">
              <a:solidFill>
                <a:srgbClr val="000000"/>
              </a:solidFill>
              <a:latin typeface="Arial" pitchFamily="34" charset="0"/>
              <a:cs typeface="Arial" pitchFamily="34" charset="0"/>
            </a:endParaRP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r>
              <a:rPr lang="cs-CZ" sz="1900" dirty="0">
                <a:solidFill>
                  <a:srgbClr val="000000"/>
                </a:solidFill>
                <a:latin typeface="Arial" pitchFamily="34" charset="0"/>
                <a:cs typeface="Arial" pitchFamily="34" charset="0"/>
              </a:rPr>
              <a:t>IS písemná žádost  </a:t>
            </a:r>
            <a:r>
              <a:rPr lang="cs-CZ" sz="1900" i="1" dirty="0">
                <a:solidFill>
                  <a:srgbClr val="000000"/>
                </a:solidFill>
                <a:latin typeface="Arial" pitchFamily="34" charset="0"/>
                <a:cs typeface="Arial" pitchFamily="34" charset="0"/>
              </a:rPr>
              <a:t>=&gt; „…orgány… poskytují insolvenčnímu správci údaje o majetku dlužníka a některé další údaje, které jsou nutné pro výkon správy, a to ve stejném rozsahu, v jakém by je poskytly přímo dlužníku …“</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800" b="1" dirty="0">
                <a:solidFill>
                  <a:srgbClr val="000000"/>
                </a:solidFill>
                <a:latin typeface="Arial" pitchFamily="34" charset="0"/>
                <a:cs typeface="Arial" pitchFamily="34" charset="0"/>
              </a:rPr>
              <a:t>      </a:t>
            </a:r>
            <a:endParaRPr lang="cs-CZ" dirty="0"/>
          </a:p>
        </p:txBody>
      </p:sp>
      <p:cxnSp>
        <p:nvCxnSpPr>
          <p:cNvPr id="5" name="Pravoúhlá spojnice 4"/>
          <p:cNvCxnSpPr/>
          <p:nvPr/>
        </p:nvCxnSpPr>
        <p:spPr>
          <a:xfrm>
            <a:off x="2411759" y="4194212"/>
            <a:ext cx="648072" cy="360040"/>
          </a:xfrm>
          <a:prstGeom prst="bentConnector3">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39945931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Soupis majetkové podstaty</a:t>
            </a:r>
          </a:p>
        </p:txBody>
      </p:sp>
      <p:sp>
        <p:nvSpPr>
          <p:cNvPr id="3" name="Zástupný symbol pro obsah 2"/>
          <p:cNvSpPr>
            <a:spLocks noGrp="1"/>
          </p:cNvSpPr>
          <p:nvPr>
            <p:ph idx="1"/>
          </p:nvPr>
        </p:nvSpPr>
        <p:spPr>
          <a:xfrm>
            <a:off x="457200" y="1844824"/>
            <a:ext cx="8229600" cy="4464496"/>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217 a násl. IZ </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E</a:t>
            </a:r>
            <a:r>
              <a:rPr lang="cs-CZ" sz="1800" dirty="0">
                <a:latin typeface="Arial" pitchFamily="34" charset="0"/>
                <a:cs typeface="Arial" pitchFamily="34" charset="0"/>
              </a:rPr>
              <a:t>lektronický formulář</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Provádí insolvenční správce</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Zveřejnění </a:t>
            </a:r>
            <a:r>
              <a:rPr lang="cs-CZ" sz="1800" dirty="0">
                <a:solidFill>
                  <a:srgbClr val="000000"/>
                </a:solidFill>
                <a:latin typeface="Arial" pitchFamily="34" charset="0"/>
                <a:cs typeface="Arial" pitchFamily="34" charset="0"/>
              </a:rPr>
              <a:t>neprodleně po sestavení (či doplnění)</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Průběžné doplňování </a:t>
            </a:r>
            <a:r>
              <a:rPr lang="cs-CZ" sz="1800" dirty="0">
                <a:solidFill>
                  <a:srgbClr val="000000"/>
                </a:solidFill>
                <a:latin typeface="Arial" pitchFamily="34" charset="0"/>
                <a:cs typeface="Arial" pitchFamily="34" charset="0"/>
              </a:rPr>
              <a:t>majetku do soupisu</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Průběžné vyřazování </a:t>
            </a:r>
            <a:r>
              <a:rPr lang="cs-CZ" sz="1800" dirty="0">
                <a:solidFill>
                  <a:srgbClr val="000000"/>
                </a:solidFill>
                <a:latin typeface="Arial" pitchFamily="34" charset="0"/>
                <a:cs typeface="Arial" pitchFamily="34" charset="0"/>
              </a:rPr>
              <a:t>majetku ze soupisu </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odůvodnění  (projednání s VV a insolvenčním soudem)          </a:t>
            </a:r>
            <a:r>
              <a:rPr lang="cs-CZ" sz="1800" u="sng" dirty="0">
                <a:solidFill>
                  <a:srgbClr val="000000"/>
                </a:solidFill>
                <a:latin typeface="Arial" pitchFamily="34" charset="0"/>
                <a:cs typeface="Arial" pitchFamily="34" charset="0"/>
              </a:rPr>
              <a:t>možnost opětovného zařazení</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Označení v soupisu</a:t>
            </a:r>
            <a:endParaRPr lang="cs-CZ" sz="1800" dirty="0">
              <a:solidFill>
                <a:srgbClr val="000000"/>
              </a:solidFill>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nezaměnitelně</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podnik nebo jiná věc hromadná či soubory věcí = zápis jako jedna položka</a:t>
            </a:r>
            <a:r>
              <a:rPr lang="cs-CZ" sz="1400" dirty="0">
                <a:solidFill>
                  <a:srgbClr val="000000"/>
                </a:solidFill>
                <a:latin typeface="Arial" pitchFamily="34" charset="0"/>
                <a:cs typeface="Arial" pitchFamily="34" charset="0"/>
              </a:rPr>
              <a:t>              </a:t>
            </a:r>
            <a:endParaRPr lang="cs-CZ" sz="1500" dirty="0">
              <a:solidFill>
                <a:srgbClr val="000000"/>
              </a:solidFill>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ocenění – provede insolvenční správce (např. dle účetnictví dlužníka, znalcem)</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sporné věci – do soupisu se poznamená, komu majetek náleží či kdo k němu uplatňuje právo (např. následek neúčinného či neplatného právního </a:t>
            </a:r>
            <a:r>
              <a:rPr lang="cs-CZ" sz="1600" dirty="0" err="1">
                <a:solidFill>
                  <a:srgbClr val="000000"/>
                </a:solidFill>
                <a:latin typeface="Arial" pitchFamily="34" charset="0"/>
                <a:cs typeface="Arial" pitchFamily="34" charset="0"/>
              </a:rPr>
              <a:t>úk</a:t>
            </a:r>
            <a:r>
              <a:rPr lang="cs-CZ" sz="1600" dirty="0">
                <a:solidFill>
                  <a:srgbClr val="000000"/>
                </a:solidFill>
                <a:latin typeface="Arial" pitchFamily="34" charset="0"/>
                <a:cs typeface="Arial" pitchFamily="34" charset="0"/>
              </a:rPr>
              <a:t>.)</a:t>
            </a:r>
          </a:p>
          <a:p>
            <a:pPr lvl="1" fontAlgn="base">
              <a:spcAft>
                <a:spcPct val="0"/>
              </a:spcAft>
              <a:buClr>
                <a:srgbClr val="3E788E"/>
              </a:buClr>
              <a:buFont typeface="Wingdings" panose="05000000000000000000" pitchFamily="2" charset="2"/>
              <a:buChar char="Ø"/>
            </a:pPr>
            <a:r>
              <a:rPr lang="cs-CZ" sz="1600" dirty="0">
                <a:latin typeface="Arial" pitchFamily="34" charset="0"/>
                <a:cs typeface="Arial" pitchFamily="34" charset="0"/>
              </a:rPr>
              <a:t>uplatnění práva na</a:t>
            </a:r>
            <a:r>
              <a:rPr lang="cs-CZ" sz="1600" b="1" dirty="0">
                <a:latin typeface="Arial" pitchFamily="34" charset="0"/>
                <a:cs typeface="Arial" pitchFamily="34" charset="0"/>
              </a:rPr>
              <a:t> uspokojení ze zajištění               </a:t>
            </a:r>
          </a:p>
        </p:txBody>
      </p:sp>
      <p:sp>
        <p:nvSpPr>
          <p:cNvPr id="8" name="Šipka doprava 7"/>
          <p:cNvSpPr/>
          <p:nvPr/>
        </p:nvSpPr>
        <p:spPr>
          <a:xfrm>
            <a:off x="3203848" y="3933056"/>
            <a:ext cx="216024" cy="144016"/>
          </a:xfrm>
          <a:prstGeom prst="rightArrow">
            <a:avLst/>
          </a:prstGeom>
          <a:solidFill>
            <a:srgbClr val="AA1D4B"/>
          </a:solidFill>
          <a:ln w="25400" cap="flat" cmpd="sng" algn="ctr">
            <a:solidFill>
              <a:srgbClr val="AA1D4B">
                <a:shade val="5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a:ln>
                <a:noFill/>
              </a:ln>
              <a:solidFill>
                <a:srgbClr val="F2F2F2"/>
              </a:solidFill>
              <a:effectLst/>
              <a:uLnTx/>
              <a:uFillTx/>
              <a:latin typeface="Calibri"/>
              <a:ea typeface="+mn-ea"/>
              <a:cs typeface="+mn-cs"/>
            </a:endParaRPr>
          </a:p>
        </p:txBody>
      </p:sp>
    </p:spTree>
    <p:extLst>
      <p:ext uri="{BB962C8B-B14F-4D97-AF65-F5344CB8AC3E}">
        <p14:creationId xmlns:p14="http://schemas.microsoft.com/office/powerpoint/2010/main" val="348682655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764704"/>
            <a:ext cx="8229600" cy="5361459"/>
          </a:xfrm>
        </p:spPr>
        <p:txBody>
          <a:bodyPr>
            <a:normAutofit/>
          </a:bodyPr>
          <a:lstStyle/>
          <a:p>
            <a:pPr marL="0" lvl="0" indent="0" algn="ctr" fontAlgn="base">
              <a:spcAft>
                <a:spcPct val="0"/>
              </a:spcAft>
              <a:buClr>
                <a:srgbClr val="AA1D4B"/>
              </a:buClr>
              <a:buNone/>
            </a:pPr>
            <a:endParaRPr lang="cs-CZ" sz="4400" b="1" dirty="0">
              <a:solidFill>
                <a:srgbClr val="000000"/>
              </a:solidFill>
              <a:latin typeface="Arial" pitchFamily="34" charset="0"/>
              <a:cs typeface="Arial" pitchFamily="34" charset="0"/>
            </a:endParaRPr>
          </a:p>
          <a:p>
            <a:pPr marL="0" lvl="0" indent="0" algn="ctr" fontAlgn="base">
              <a:spcAft>
                <a:spcPct val="0"/>
              </a:spcAft>
              <a:buClr>
                <a:srgbClr val="AA1D4B"/>
              </a:buClr>
              <a:buNone/>
            </a:pPr>
            <a:r>
              <a:rPr lang="cs-CZ" sz="4400" b="1" dirty="0">
                <a:solidFill>
                  <a:srgbClr val="000000"/>
                </a:solidFill>
                <a:latin typeface="Arial" pitchFamily="34" charset="0"/>
                <a:cs typeface="Arial" pitchFamily="34" charset="0"/>
              </a:rPr>
              <a:t>Způsoby řešení úpadku</a:t>
            </a:r>
          </a:p>
          <a:p>
            <a:pPr marL="0" lvl="0" indent="0" algn="ctr" fontAlgn="base">
              <a:spcAft>
                <a:spcPct val="0"/>
              </a:spcAft>
              <a:buClr>
                <a:srgbClr val="AA1D4B"/>
              </a:buClr>
              <a:buNone/>
            </a:pPr>
            <a:endParaRPr lang="cs-CZ" sz="4400" b="1" dirty="0">
              <a:solidFill>
                <a:srgbClr val="C00000"/>
              </a:solidFill>
              <a:latin typeface="Arial" pitchFamily="34" charset="0"/>
              <a:cs typeface="Arial" pitchFamily="34" charset="0"/>
            </a:endParaRPr>
          </a:p>
          <a:p>
            <a:pPr marL="0" lvl="0" indent="0" algn="ctr" fontAlgn="base">
              <a:spcAft>
                <a:spcPct val="0"/>
              </a:spcAft>
              <a:buClr>
                <a:srgbClr val="AA1D4B"/>
              </a:buClr>
              <a:buNone/>
            </a:pPr>
            <a:r>
              <a:rPr lang="cs-CZ" sz="4400" b="1" dirty="0">
                <a:solidFill>
                  <a:srgbClr val="3E788E"/>
                </a:solidFill>
                <a:latin typeface="Arial" pitchFamily="34" charset="0"/>
                <a:cs typeface="Arial" pitchFamily="34" charset="0"/>
              </a:rPr>
              <a:t>Konkurs</a:t>
            </a:r>
          </a:p>
          <a:p>
            <a:endParaRPr lang="cs-CZ" dirty="0"/>
          </a:p>
        </p:txBody>
      </p:sp>
    </p:spTree>
    <p:extLst>
      <p:ext uri="{BB962C8B-B14F-4D97-AF65-F5344CB8AC3E}">
        <p14:creationId xmlns:p14="http://schemas.microsoft.com/office/powerpoint/2010/main" val="42617011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Konkurs a jeho účinky</a:t>
            </a:r>
          </a:p>
        </p:txBody>
      </p:sp>
      <p:sp>
        <p:nvSpPr>
          <p:cNvPr id="3" name="Zástupný symbol pro obsah 2"/>
          <p:cNvSpPr>
            <a:spLocks noGrp="1"/>
          </p:cNvSpPr>
          <p:nvPr>
            <p:ph idx="1"/>
          </p:nvPr>
        </p:nvSpPr>
        <p:spPr>
          <a:xfrm>
            <a:off x="457200" y="1484784"/>
            <a:ext cx="8229600" cy="4896544"/>
          </a:xfrm>
          <a:ln>
            <a:noFill/>
          </a:ln>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244 a násl. IZ</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Poměrné uspokojení </a:t>
            </a:r>
            <a:r>
              <a:rPr lang="cs-CZ" sz="1800" dirty="0">
                <a:solidFill>
                  <a:srgbClr val="000000"/>
                </a:solidFill>
                <a:latin typeface="Arial" pitchFamily="34" charset="0"/>
                <a:cs typeface="Arial" pitchFamily="34" charset="0"/>
              </a:rPr>
              <a:t>věřitelů z výnosu majetkové podstat</a:t>
            </a:r>
            <a:r>
              <a:rPr lang="cs-CZ" sz="2000" dirty="0">
                <a:solidFill>
                  <a:srgbClr val="000000"/>
                </a:solidFill>
                <a:latin typeface="Arial" pitchFamily="34" charset="0"/>
                <a:cs typeface="Arial" pitchFamily="34" charset="0"/>
              </a:rPr>
              <a:t>y</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Účinky – </a:t>
            </a:r>
            <a:r>
              <a:rPr lang="cs-CZ" sz="1800" u="sng" dirty="0">
                <a:solidFill>
                  <a:srgbClr val="000000"/>
                </a:solidFill>
                <a:latin typeface="Arial" pitchFamily="34" charset="0"/>
                <a:cs typeface="Arial" pitchFamily="34" charset="0"/>
              </a:rPr>
              <a:t>okamžik zveřejnění rozhodnutí</a:t>
            </a:r>
            <a:r>
              <a:rPr lang="cs-CZ" sz="1800" dirty="0">
                <a:solidFill>
                  <a:srgbClr val="000000"/>
                </a:solidFill>
                <a:latin typeface="Arial" pitchFamily="34" charset="0"/>
                <a:cs typeface="Arial" pitchFamily="34" charset="0"/>
              </a:rPr>
              <a:t> o prohlášení konkursu v insolvenčním rejstříku</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Osoba s dispozičními oprávněními           </a:t>
            </a:r>
            <a:r>
              <a:rPr lang="cs-CZ" sz="1800" b="1" dirty="0">
                <a:latin typeface="Arial" pitchFamily="34" charset="0"/>
                <a:cs typeface="Arial" pitchFamily="34" charset="0"/>
              </a:rPr>
              <a:t>insolvenční správce</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vystupuje vůči dlužníkovým zaměstnancům jako zaměstnavatel</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zajišťuje provoz dlužníkova podniku</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vede účetnictví</a:t>
            </a:r>
          </a:p>
          <a:p>
            <a:pPr lvl="1" fontAlgn="base">
              <a:spcAft>
                <a:spcPct val="0"/>
              </a:spcAft>
              <a:buClr>
                <a:srgbClr val="3E788E"/>
              </a:buClr>
              <a:buFont typeface="Wingdings" panose="05000000000000000000" pitchFamily="2" charset="2"/>
              <a:buChar char="Ø"/>
            </a:pPr>
            <a:r>
              <a:rPr lang="cs-CZ" sz="1600" b="1" dirty="0">
                <a:latin typeface="Arial" pitchFamily="34" charset="0"/>
                <a:cs typeface="Arial" pitchFamily="34" charset="0"/>
              </a:rPr>
              <a:t>plní daňové povinnosti</a:t>
            </a:r>
          </a:p>
          <a:p>
            <a:pPr lvl="0" fontAlgn="base">
              <a:spcAft>
                <a:spcPct val="0"/>
              </a:spcAft>
              <a:buClr>
                <a:srgbClr val="AA1D4B"/>
              </a:buClr>
              <a:buFont typeface="Wingdings" pitchFamily="2" charset="2"/>
              <a:buChar char="§"/>
            </a:pPr>
            <a:r>
              <a:rPr lang="cs-CZ" sz="1800" b="1" dirty="0">
                <a:latin typeface="Arial" pitchFamily="34" charset="0"/>
                <a:cs typeface="Arial" pitchFamily="34" charset="0"/>
              </a:rPr>
              <a:t>Zánik jednostranných </a:t>
            </a:r>
            <a:r>
              <a:rPr lang="cs-CZ" sz="1800" dirty="0">
                <a:latin typeface="Arial" pitchFamily="34" charset="0"/>
                <a:cs typeface="Arial" pitchFamily="34" charset="0"/>
              </a:rPr>
              <a:t>právních úkonů dlužníka, týkajících se majetkové podstaty</a:t>
            </a:r>
          </a:p>
          <a:p>
            <a:pPr lvl="1" fontAlgn="base">
              <a:spcAft>
                <a:spcPct val="0"/>
              </a:spcAft>
              <a:buClr>
                <a:srgbClr val="3E788E"/>
              </a:buClr>
              <a:buFont typeface="Wingdings" panose="05000000000000000000" pitchFamily="2" charset="2"/>
              <a:buChar char="Ø"/>
            </a:pPr>
            <a:r>
              <a:rPr lang="cs-CZ" sz="1600" dirty="0">
                <a:latin typeface="Arial" pitchFamily="34" charset="0"/>
                <a:cs typeface="Arial" pitchFamily="34" charset="0"/>
              </a:rPr>
              <a:t>příkazy, pověření</a:t>
            </a:r>
            <a:r>
              <a:rPr lang="cs-CZ" sz="1600" dirty="0">
                <a:solidFill>
                  <a:srgbClr val="000000"/>
                </a:solidFill>
                <a:latin typeface="Arial" pitchFamily="34" charset="0"/>
                <a:cs typeface="Arial" pitchFamily="34" charset="0"/>
              </a:rPr>
              <a:t>, </a:t>
            </a:r>
            <a:r>
              <a:rPr lang="cs-CZ" sz="1600" u="sng" dirty="0">
                <a:latin typeface="Arial" pitchFamily="34" charset="0"/>
                <a:cs typeface="Arial" pitchFamily="34" charset="0"/>
              </a:rPr>
              <a:t>plné moci</a:t>
            </a:r>
            <a:r>
              <a:rPr lang="cs-CZ" sz="1600" dirty="0">
                <a:solidFill>
                  <a:srgbClr val="000000"/>
                </a:solidFill>
                <a:latin typeface="Arial" pitchFamily="34" charset="0"/>
                <a:cs typeface="Arial" pitchFamily="34" charset="0"/>
              </a:rPr>
              <a:t>…    </a:t>
            </a:r>
          </a:p>
          <a:p>
            <a:r>
              <a:rPr lang="cs-CZ" sz="1800" b="1" dirty="0">
                <a:latin typeface="Arial" panose="020B0604020202020204" pitchFamily="34" charset="0"/>
                <a:cs typeface="Arial" panose="020B0604020202020204" pitchFamily="34" charset="0"/>
              </a:rPr>
              <a:t>Nesplatné pohledávky se považují za splatné</a:t>
            </a:r>
          </a:p>
          <a:p>
            <a:r>
              <a:rPr lang="cs-CZ" sz="1800" b="1" dirty="0">
                <a:latin typeface="Arial" panose="020B0604020202020204" pitchFamily="34" charset="0"/>
                <a:cs typeface="Arial" panose="020B0604020202020204" pitchFamily="34" charset="0"/>
              </a:rPr>
              <a:t>Zánik SJM </a:t>
            </a:r>
            <a:r>
              <a:rPr lang="cs-CZ" sz="1800" b="1" dirty="0">
                <a:solidFill>
                  <a:srgbClr val="000000"/>
                </a:solidFill>
                <a:latin typeface="Arial" pitchFamily="34" charset="0"/>
                <a:cs typeface="Arial" pitchFamily="34" charset="0"/>
              </a:rPr>
              <a:t>a provedení vypořádání  </a:t>
            </a:r>
            <a:r>
              <a:rPr lang="cs-CZ" sz="1800" dirty="0">
                <a:solidFill>
                  <a:srgbClr val="000000"/>
                </a:solidFill>
                <a:latin typeface="Arial" pitchFamily="34" charset="0"/>
                <a:cs typeface="Arial" pitchFamily="34" charset="0"/>
              </a:rPr>
              <a:t>(=&gt; insolvenční správce)</a:t>
            </a:r>
            <a:endParaRPr lang="cs-CZ" sz="1800" b="1" dirty="0">
              <a:solidFill>
                <a:srgbClr val="000000"/>
              </a:solidFill>
              <a:latin typeface="Arial" pitchFamily="34" charset="0"/>
              <a:cs typeface="Arial" pitchFamily="34" charset="0"/>
            </a:endParaRPr>
          </a:p>
          <a:p>
            <a:pPr lvl="1">
              <a:buClr>
                <a:schemeClr val="accent5"/>
              </a:buClr>
              <a:buFont typeface="Wingdings" panose="05000000000000000000" pitchFamily="2" charset="2"/>
              <a:buChar char="Ø"/>
            </a:pPr>
            <a:r>
              <a:rPr lang="cs-CZ" sz="1700" dirty="0">
                <a:latin typeface="Arial" panose="020B0604020202020204" pitchFamily="34" charset="0"/>
                <a:cs typeface="Arial" panose="020B0604020202020204" pitchFamily="34" charset="0"/>
              </a:rPr>
              <a:t>dohoda (schválení soudem a souhlas VV)</a:t>
            </a:r>
          </a:p>
          <a:p>
            <a:pPr lvl="1">
              <a:buClr>
                <a:schemeClr val="accent5"/>
              </a:buClr>
              <a:buFont typeface="Wingdings" panose="05000000000000000000" pitchFamily="2" charset="2"/>
              <a:buChar char="Ø"/>
            </a:pPr>
            <a:r>
              <a:rPr lang="cs-CZ" sz="1700" dirty="0">
                <a:latin typeface="Arial" panose="020B0604020202020204" pitchFamily="34" charset="0"/>
                <a:cs typeface="Arial" panose="020B0604020202020204" pitchFamily="34" charset="0"/>
              </a:rPr>
              <a:t>návrh na vypořádání soudem (pozn. může být zahrnut celý majetek)</a:t>
            </a:r>
          </a:p>
        </p:txBody>
      </p:sp>
      <p:cxnSp>
        <p:nvCxnSpPr>
          <p:cNvPr id="5" name="Přímá spojnice se šipkou 4"/>
          <p:cNvCxnSpPr/>
          <p:nvPr/>
        </p:nvCxnSpPr>
        <p:spPr>
          <a:xfrm>
            <a:off x="4572000" y="2996952"/>
            <a:ext cx="576064"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2058765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83568" y="1268760"/>
            <a:ext cx="7848872" cy="4824536"/>
          </a:xfrm>
        </p:spPr>
        <p:txBody>
          <a:bodyPr>
            <a:normAutofit/>
          </a:bodyPr>
          <a:lstStyle/>
          <a:p>
            <a:pPr lvl="0" fontAlgn="base">
              <a:spcAft>
                <a:spcPct val="0"/>
              </a:spcAft>
              <a:buClr>
                <a:srgbClr val="AA1D4B"/>
              </a:buClr>
              <a:buFont typeface="Wingdings" panose="05000000000000000000" pitchFamily="2" charset="2"/>
              <a:buChar char="§"/>
            </a:pPr>
            <a:r>
              <a:rPr lang="cs-CZ" sz="1800" b="1" dirty="0">
                <a:solidFill>
                  <a:srgbClr val="000000"/>
                </a:solidFill>
                <a:latin typeface="Arial" pitchFamily="34" charset="0"/>
                <a:cs typeface="Arial" pitchFamily="34" charset="0"/>
              </a:rPr>
              <a:t>Zpeněžování majetku  </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zajišťuje </a:t>
            </a:r>
            <a:r>
              <a:rPr lang="cs-CZ" dirty="0" err="1">
                <a:solidFill>
                  <a:srgbClr val="000000"/>
                </a:solidFill>
                <a:latin typeface="Arial" pitchFamily="34" charset="0"/>
                <a:cs typeface="Arial" pitchFamily="34" charset="0"/>
              </a:rPr>
              <a:t>ins</a:t>
            </a:r>
            <a:r>
              <a:rPr lang="cs-CZ" dirty="0">
                <a:solidFill>
                  <a:srgbClr val="000000"/>
                </a:solidFill>
                <a:latin typeface="Arial" pitchFamily="34" charset="0"/>
                <a:cs typeface="Arial" pitchFamily="34" charset="0"/>
              </a:rPr>
              <a:t>. správce</a:t>
            </a:r>
          </a:p>
          <a:p>
            <a:pPr lvl="2" fontAlgn="base">
              <a:spcAft>
                <a:spcPct val="0"/>
              </a:spcAft>
              <a:buClr>
                <a:schemeClr val="accent2">
                  <a:lumMod val="75000"/>
                </a:schemeClr>
              </a:buClr>
              <a:buFont typeface="Wingdings" panose="05000000000000000000" pitchFamily="2" charset="2"/>
              <a:buChar char="ü"/>
            </a:pPr>
            <a:r>
              <a:rPr lang="cs-CZ" sz="1800" dirty="0">
                <a:solidFill>
                  <a:srgbClr val="000000"/>
                </a:solidFill>
                <a:latin typeface="Arial" pitchFamily="34" charset="0"/>
                <a:cs typeface="Arial" pitchFamily="34" charset="0"/>
              </a:rPr>
              <a:t>po právní moci rozhodnutí o prohlášení konkurzu (</a:t>
            </a:r>
            <a:r>
              <a:rPr lang="cs-CZ" sz="1800" dirty="0" err="1">
                <a:solidFill>
                  <a:srgbClr val="000000"/>
                </a:solidFill>
                <a:latin typeface="Arial" pitchFamily="34" charset="0"/>
                <a:cs typeface="Arial" pitchFamily="34" charset="0"/>
              </a:rPr>
              <a:t>nejdř</a:t>
            </a:r>
            <a:r>
              <a:rPr lang="cs-CZ" sz="1800" dirty="0">
                <a:solidFill>
                  <a:srgbClr val="000000"/>
                </a:solidFill>
                <a:latin typeface="Arial" pitchFamily="34" charset="0"/>
                <a:cs typeface="Arial" pitchFamily="34" charset="0"/>
              </a:rPr>
              <a:t>. po 1.sch. věřitelů)</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majetek nezajištěných věřitelů </a:t>
            </a:r>
          </a:p>
          <a:p>
            <a:pPr lvl="2" fontAlgn="base">
              <a:spcAft>
                <a:spcPct val="0"/>
              </a:spcAft>
              <a:buClr>
                <a:schemeClr val="accent2">
                  <a:lumMod val="75000"/>
                </a:schemeClr>
              </a:buClr>
              <a:buFont typeface="Wingdings" panose="05000000000000000000" pitchFamily="2" charset="2"/>
              <a:buChar char="ü"/>
            </a:pPr>
            <a:r>
              <a:rPr lang="cs-CZ" sz="1800" dirty="0">
                <a:solidFill>
                  <a:srgbClr val="000000"/>
                </a:solidFill>
                <a:latin typeface="Arial" pitchFamily="34" charset="0"/>
                <a:cs typeface="Arial" pitchFamily="34" charset="0"/>
              </a:rPr>
              <a:t>o způsobu zpeněžení rozhodne insolvenční správce, souhlas VV (§ 286 IZ)</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majetek zajištěných věřitelů </a:t>
            </a:r>
            <a:r>
              <a:rPr lang="cs-CZ" dirty="0">
                <a:latin typeface="Arial" pitchFamily="34" charset="0"/>
                <a:cs typeface="Arial" pitchFamily="34" charset="0"/>
              </a:rPr>
              <a:t>(z hlediska správy daní):</a:t>
            </a:r>
          </a:p>
          <a:p>
            <a:pPr lvl="2"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DŘ =&gt;zajištění </a:t>
            </a:r>
            <a:r>
              <a:rPr lang="cs-CZ" sz="1800" u="sng" dirty="0">
                <a:solidFill>
                  <a:srgbClr val="000000"/>
                </a:solidFill>
                <a:latin typeface="Arial" pitchFamily="34" charset="0"/>
                <a:cs typeface="Arial" pitchFamily="34" charset="0"/>
              </a:rPr>
              <a:t>zástavním právem;</a:t>
            </a:r>
            <a:endParaRPr lang="cs-CZ" sz="1800" dirty="0">
              <a:solidFill>
                <a:srgbClr val="000000"/>
              </a:solidFill>
              <a:latin typeface="Arial" pitchFamily="34" charset="0"/>
              <a:cs typeface="Arial" pitchFamily="34" charset="0"/>
            </a:endParaRPr>
          </a:p>
          <a:p>
            <a:pPr lvl="2"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insolvenční správce vázán  </a:t>
            </a:r>
            <a:r>
              <a:rPr lang="cs-CZ" sz="1800" u="sng" dirty="0">
                <a:solidFill>
                  <a:srgbClr val="000000"/>
                </a:solidFill>
                <a:latin typeface="Arial" pitchFamily="34" charset="0"/>
                <a:cs typeface="Arial" pitchFamily="34" charset="0"/>
              </a:rPr>
              <a:t>pokyny zajištěného věřitele</a:t>
            </a:r>
            <a:r>
              <a:rPr lang="cs-CZ" sz="1800" dirty="0">
                <a:solidFill>
                  <a:srgbClr val="000000"/>
                </a:solidFill>
                <a:latin typeface="Arial" pitchFamily="34" charset="0"/>
                <a:cs typeface="Arial" pitchFamily="34" charset="0"/>
              </a:rPr>
              <a:t> (§§ 298, 293, 230 IZ)</a:t>
            </a:r>
          </a:p>
          <a:p>
            <a:pPr lvl="2" fontAlgn="base">
              <a:spcAft>
                <a:spcPct val="0"/>
              </a:spcAft>
              <a:buClr>
                <a:schemeClr val="accent5"/>
              </a:buClr>
              <a:buFont typeface="Wingdings" panose="05000000000000000000" pitchFamily="2" charset="2"/>
              <a:buChar char="Ø"/>
            </a:pPr>
            <a:r>
              <a:rPr lang="cs-CZ" sz="1800" dirty="0">
                <a:solidFill>
                  <a:srgbClr val="000000"/>
                </a:solidFill>
                <a:latin typeface="Arial" pitchFamily="34" charset="0"/>
                <a:cs typeface="Arial" pitchFamily="34" charset="0"/>
              </a:rPr>
              <a:t>Dohled soudu :</a:t>
            </a:r>
          </a:p>
          <a:p>
            <a:pPr lvl="3" fontAlgn="base">
              <a:spcAft>
                <a:spcPct val="0"/>
              </a:spcAft>
              <a:buClr>
                <a:srgbClr val="AA1D4B"/>
              </a:buClr>
              <a:buFont typeface="Wingdings" pitchFamily="2" charset="2"/>
              <a:buChar char="ü"/>
            </a:pPr>
            <a:r>
              <a:rPr lang="cs-CZ" sz="1800" dirty="0">
                <a:solidFill>
                  <a:srgbClr val="000000"/>
                </a:solidFill>
                <a:latin typeface="Arial" pitchFamily="34" charset="0"/>
                <a:cs typeface="Arial" pitchFamily="34" charset="0"/>
              </a:rPr>
              <a:t>možnost odmítnutí pokynu insolvenčním správcem  (přezkoumání insolvenčním soudem)</a:t>
            </a:r>
          </a:p>
          <a:p>
            <a:pPr lvl="3" fontAlgn="base">
              <a:spcAft>
                <a:spcPct val="0"/>
              </a:spcAft>
              <a:buClr>
                <a:srgbClr val="AA1D4B"/>
              </a:buClr>
              <a:buFont typeface="Wingdings" pitchFamily="2" charset="2"/>
              <a:buChar char="ü"/>
            </a:pPr>
            <a:r>
              <a:rPr lang="cs-CZ" sz="1800" dirty="0">
                <a:solidFill>
                  <a:srgbClr val="000000"/>
                </a:solidFill>
                <a:latin typeface="Arial" pitchFamily="34" charset="0"/>
                <a:cs typeface="Arial" pitchFamily="34" charset="0"/>
              </a:rPr>
              <a:t>není-li udělen pokyn, udělí jej insolvenční soud</a:t>
            </a:r>
          </a:p>
          <a:p>
            <a:pPr marL="0" lvl="0" indent="0" fontAlgn="base">
              <a:spcAft>
                <a:spcPct val="0"/>
              </a:spcAft>
              <a:buClr>
                <a:srgbClr val="AA1D4B"/>
              </a:buClr>
              <a:buNone/>
            </a:pPr>
            <a:endParaRPr lang="cs-CZ" dirty="0"/>
          </a:p>
        </p:txBody>
      </p:sp>
    </p:spTree>
    <p:extLst>
      <p:ext uri="{BB962C8B-B14F-4D97-AF65-F5344CB8AC3E}">
        <p14:creationId xmlns:p14="http://schemas.microsoft.com/office/powerpoint/2010/main" val="204304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dpis 2"/>
          <p:cNvSpPr>
            <a:spLocks noGrp="1"/>
          </p:cNvSpPr>
          <p:nvPr>
            <p:ph type="title"/>
          </p:nvPr>
        </p:nvSpPr>
        <p:spPr/>
        <p:txBody>
          <a:bodyPr>
            <a:normAutofit/>
          </a:bodyPr>
          <a:lstStyle/>
          <a:p>
            <a:pPr algn="ctr"/>
            <a:r>
              <a:rPr lang="cs-CZ" sz="3600" b="1" dirty="0"/>
              <a:t>Procesní subjekty </a:t>
            </a:r>
          </a:p>
        </p:txBody>
      </p:sp>
      <p:sp>
        <p:nvSpPr>
          <p:cNvPr id="5" name="Zástupný symbol pro obsah 4"/>
          <p:cNvSpPr>
            <a:spLocks noGrp="1"/>
          </p:cNvSpPr>
          <p:nvPr>
            <p:ph idx="1"/>
          </p:nvPr>
        </p:nvSpPr>
        <p:spPr>
          <a:xfrm>
            <a:off x="628650" y="2276872"/>
            <a:ext cx="7759774" cy="3849291"/>
          </a:xfrm>
        </p:spPr>
        <p:txBody>
          <a:bodyPr>
            <a:normAutofit/>
          </a:bodyPr>
          <a:lstStyle/>
          <a:p>
            <a:pPr>
              <a:buClr>
                <a:schemeClr val="accent2">
                  <a:lumMod val="75000"/>
                </a:schemeClr>
              </a:buClr>
              <a:buFont typeface="Wingdings" panose="05000000000000000000" pitchFamily="2" charset="2"/>
              <a:buChar char="§"/>
            </a:pPr>
            <a:endParaRPr lang="cs-CZ" sz="2400" b="1"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dlužník</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věřitelé, kteří uplatňují práva vůči dlužníku</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likvidátor dlužníka</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insolvenční soud</a:t>
            </a:r>
          </a:p>
          <a:p>
            <a:pPr>
              <a:buClr>
                <a:schemeClr val="accent2">
                  <a:lumMod val="75000"/>
                </a:schemeClr>
              </a:buClr>
              <a:buFont typeface="Wingdings" panose="05000000000000000000" pitchFamily="2" charset="2"/>
              <a:buChar char="§"/>
            </a:pPr>
            <a:r>
              <a:rPr lang="cs-CZ" sz="1800" dirty="0">
                <a:latin typeface="Arial" panose="020B0604020202020204" pitchFamily="34" charset="0"/>
                <a:cs typeface="Arial" panose="020B0604020202020204" pitchFamily="34" charset="0"/>
              </a:rPr>
              <a:t>insolvenční správce, popř. další správce </a:t>
            </a:r>
          </a:p>
          <a:p>
            <a:pPr>
              <a:buClr>
                <a:schemeClr val="accent2">
                  <a:lumMod val="75000"/>
                </a:schemeClr>
              </a:buClr>
              <a:buFont typeface="Wingdings" panose="05000000000000000000" pitchFamily="2" charset="2"/>
              <a:buChar char="§"/>
            </a:pPr>
            <a:r>
              <a:rPr lang="cs-CZ" sz="1800" i="1" dirty="0">
                <a:latin typeface="Arial" panose="020B0604020202020204" pitchFamily="34" charset="0"/>
                <a:cs typeface="Arial" panose="020B0604020202020204" pitchFamily="34" charset="0"/>
              </a:rPr>
              <a:t>státní zastupitelství </a:t>
            </a:r>
            <a:r>
              <a:rPr lang="cs-CZ" sz="1800" dirty="0">
                <a:latin typeface="Arial" panose="020B0604020202020204" pitchFamily="34" charset="0"/>
                <a:cs typeface="Arial" panose="020B0604020202020204" pitchFamily="34" charset="0"/>
              </a:rPr>
              <a:t> </a:t>
            </a:r>
            <a:endParaRPr lang="cs-CZ" sz="1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49468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Nakládání s majetkovou podstatou</a:t>
            </a:r>
          </a:p>
        </p:txBody>
      </p:sp>
      <p:sp>
        <p:nvSpPr>
          <p:cNvPr id="3" name="Zástupný symbol pro obsah 2"/>
          <p:cNvSpPr>
            <a:spLocks noGrp="1"/>
          </p:cNvSpPr>
          <p:nvPr>
            <p:ph idx="1"/>
          </p:nvPr>
        </p:nvSpPr>
        <p:spPr>
          <a:xfrm>
            <a:off x="457200" y="1690689"/>
            <a:ext cx="8229600" cy="4762647"/>
          </a:xfrm>
        </p:spPr>
        <p:txBody>
          <a:bodyPr>
            <a:normAutofit lnSpcReduction="10000"/>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305 IZ</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a:t>
            </a:r>
            <a:r>
              <a:rPr lang="cs-CZ" sz="1800" b="1" dirty="0">
                <a:latin typeface="Arial" pitchFamily="34" charset="0"/>
                <a:cs typeface="Arial" pitchFamily="34" charset="0"/>
              </a:rPr>
              <a:t>kdykoli</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v průběhu insolvenčního řízení se uspokojují</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za majetkovou podstatou (§ 168 IZ)</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jim postavené na roveň (§ 169 IZ)</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zajištěné majetkem dlužníka (§ 298 IZ)</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Nepostačuje-li výtěžek </a:t>
            </a:r>
            <a:r>
              <a:rPr lang="cs-CZ" sz="1800" dirty="0">
                <a:solidFill>
                  <a:srgbClr val="000000"/>
                </a:solidFill>
                <a:latin typeface="Arial" pitchFamily="34" charset="0"/>
                <a:cs typeface="Arial" pitchFamily="34" charset="0"/>
              </a:rPr>
              <a:t>ze zpeněžení majetkové podstaty (pořadí uspokojení):</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odměna a hotové výdaje insolvenčního správce</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věřitelů z úvěrového financování</a:t>
            </a:r>
          </a:p>
          <a:p>
            <a:pPr lvl="1" fontAlgn="base">
              <a:spcAft>
                <a:spcPct val="0"/>
              </a:spcAft>
              <a:buClr>
                <a:srgbClr val="3E788E"/>
              </a:buClr>
              <a:buFont typeface="Wingdings" panose="05000000000000000000" pitchFamily="2" charset="2"/>
              <a:buChar char="Ø"/>
            </a:pPr>
            <a:r>
              <a:rPr lang="cs-CZ" u="sng" dirty="0">
                <a:solidFill>
                  <a:srgbClr val="000000"/>
                </a:solidFill>
                <a:latin typeface="Arial" pitchFamily="34" charset="0"/>
                <a:cs typeface="Arial" pitchFamily="34" charset="0"/>
              </a:rPr>
              <a:t>poměrně</a:t>
            </a:r>
            <a:r>
              <a:rPr lang="cs-CZ" dirty="0">
                <a:solidFill>
                  <a:srgbClr val="000000"/>
                </a:solidFill>
                <a:latin typeface="Arial" pitchFamily="34" charset="0"/>
                <a:cs typeface="Arial" pitchFamily="34" charset="0"/>
              </a:rPr>
              <a:t>: náklady spojené se správou majetkové podstaty a pracovněprávní nároky (vznik po úpadku)</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věřitelů na výživném ze zákona</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pohledávky věřitelů na náhradu škody způsobenou na zdraví</a:t>
            </a:r>
          </a:p>
          <a:p>
            <a:pPr lvl="1" fontAlgn="base">
              <a:spcAft>
                <a:spcPct val="0"/>
              </a:spcAft>
              <a:buClr>
                <a:srgbClr val="3E788E"/>
              </a:buClr>
              <a:buFont typeface="Wingdings" panose="05000000000000000000" pitchFamily="2" charset="2"/>
              <a:buChar char="Ø"/>
            </a:pPr>
            <a:r>
              <a:rPr lang="cs-CZ" dirty="0">
                <a:solidFill>
                  <a:srgbClr val="FF0000"/>
                </a:solidFill>
                <a:latin typeface="Arial" pitchFamily="34" charset="0"/>
                <a:cs typeface="Arial" pitchFamily="34" charset="0"/>
              </a:rPr>
              <a:t>ostatní pohledávky se uspokojí poměrně</a:t>
            </a: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  vyčlenění částky na </a:t>
            </a:r>
            <a:r>
              <a:rPr lang="cs-CZ" u="sng" dirty="0">
                <a:solidFill>
                  <a:srgbClr val="000000"/>
                </a:solidFill>
                <a:latin typeface="Arial" pitchFamily="34" charset="0"/>
                <a:cs typeface="Arial" pitchFamily="34" charset="0"/>
              </a:rPr>
              <a:t>předpokládané výlohy</a:t>
            </a:r>
            <a:r>
              <a:rPr lang="cs-CZ" dirty="0">
                <a:solidFill>
                  <a:srgbClr val="000000"/>
                </a:solidFill>
                <a:latin typeface="Arial" pitchFamily="34" charset="0"/>
                <a:cs typeface="Arial" pitchFamily="34" charset="0"/>
              </a:rPr>
              <a:t> </a:t>
            </a:r>
            <a:r>
              <a:rPr lang="cs-CZ" dirty="0" err="1">
                <a:solidFill>
                  <a:srgbClr val="000000"/>
                </a:solidFill>
                <a:latin typeface="Arial" pitchFamily="34" charset="0"/>
                <a:cs typeface="Arial" pitchFamily="34" charset="0"/>
              </a:rPr>
              <a:t>isn</a:t>
            </a:r>
            <a:r>
              <a:rPr lang="cs-CZ" dirty="0">
                <a:solidFill>
                  <a:srgbClr val="000000"/>
                </a:solidFill>
                <a:latin typeface="Arial" pitchFamily="34" charset="0"/>
                <a:cs typeface="Arial" pitchFamily="34" charset="0"/>
              </a:rPr>
              <a:t>. </a:t>
            </a:r>
            <a:r>
              <a:rPr lang="cs-CZ" dirty="0" err="1">
                <a:solidFill>
                  <a:srgbClr val="000000"/>
                </a:solidFill>
                <a:latin typeface="Arial" pitchFamily="34" charset="0"/>
                <a:cs typeface="Arial" pitchFamily="34" charset="0"/>
              </a:rPr>
              <a:t>spr</a:t>
            </a:r>
            <a:r>
              <a:rPr lang="cs-CZ" dirty="0">
                <a:solidFill>
                  <a:srgbClr val="000000"/>
                </a:solidFill>
                <a:latin typeface="Arial" pitchFamily="34" charset="0"/>
                <a:cs typeface="Arial" pitchFamily="34" charset="0"/>
              </a:rPr>
              <a:t>. s ukončením řízení</a:t>
            </a:r>
          </a:p>
          <a:p>
            <a:pPr marL="0" lvl="0" indent="0" fontAlgn="base">
              <a:spcAft>
                <a:spcPct val="0"/>
              </a:spcAft>
              <a:buClr>
                <a:srgbClr val="AA1D4B"/>
              </a:buClr>
              <a:buNone/>
            </a:pPr>
            <a:endParaRPr lang="cs-CZ" dirty="0"/>
          </a:p>
        </p:txBody>
      </p:sp>
    </p:spTree>
    <p:extLst>
      <p:ext uri="{BB962C8B-B14F-4D97-AF65-F5344CB8AC3E}">
        <p14:creationId xmlns:p14="http://schemas.microsoft.com/office/powerpoint/2010/main" val="5847821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Konečná zpráva</a:t>
            </a:r>
          </a:p>
        </p:txBody>
      </p:sp>
      <p:sp>
        <p:nvSpPr>
          <p:cNvPr id="3" name="Zástupný symbol pro obsah 2"/>
          <p:cNvSpPr>
            <a:spLocks noGrp="1"/>
          </p:cNvSpPr>
          <p:nvPr>
            <p:ph idx="1"/>
          </p:nvPr>
        </p:nvSpPr>
        <p:spPr>
          <a:xfrm>
            <a:off x="457200" y="1844824"/>
            <a:ext cx="8229600" cy="4618632"/>
          </a:xfrm>
        </p:spPr>
        <p:txBody>
          <a:bodyPr>
            <a:normAutofit/>
          </a:bodyPr>
          <a:lstStyle/>
          <a:p>
            <a:pPr lvl="0" fontAlgn="base">
              <a:spcAft>
                <a:spcPct val="0"/>
              </a:spcAft>
              <a:buClr>
                <a:srgbClr val="AA1D4B"/>
              </a:buClr>
              <a:buFont typeface="Wingdings" pitchFamily="2" charset="2"/>
              <a:buChar char="§"/>
            </a:pPr>
            <a:r>
              <a:rPr lang="cs-CZ" sz="1700" dirty="0">
                <a:solidFill>
                  <a:srgbClr val="000000"/>
                </a:solidFill>
                <a:latin typeface="Arial" pitchFamily="34" charset="0"/>
                <a:cs typeface="Arial" pitchFamily="34" charset="0"/>
              </a:rPr>
              <a:t>§ 302 a násl. IZ</a:t>
            </a:r>
          </a:p>
          <a:p>
            <a:pPr lvl="0" fontAlgn="base">
              <a:spcAft>
                <a:spcPct val="0"/>
              </a:spcAft>
              <a:buClr>
                <a:srgbClr val="AA1D4B"/>
              </a:buClr>
              <a:buFont typeface="Wingdings" pitchFamily="2" charset="2"/>
              <a:buChar char="§"/>
            </a:pPr>
            <a:r>
              <a:rPr lang="cs-CZ" sz="1700" b="1" dirty="0">
                <a:solidFill>
                  <a:srgbClr val="000000"/>
                </a:solidFill>
                <a:latin typeface="Arial" pitchFamily="34" charset="0"/>
                <a:cs typeface="Arial" pitchFamily="34" charset="0"/>
              </a:rPr>
              <a:t>V závěru zpeněžení </a:t>
            </a:r>
            <a:r>
              <a:rPr lang="cs-CZ" sz="1700" dirty="0">
                <a:solidFill>
                  <a:srgbClr val="000000"/>
                </a:solidFill>
                <a:latin typeface="Arial" pitchFamily="34" charset="0"/>
                <a:cs typeface="Arial" pitchFamily="34" charset="0"/>
              </a:rPr>
              <a:t>majetkové podstaty</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předkládá IS =&gt; </a:t>
            </a:r>
            <a:r>
              <a:rPr lang="cs-CZ" sz="1600" dirty="0">
                <a:latin typeface="Arial" pitchFamily="34" charset="0"/>
                <a:cs typeface="Arial" pitchFamily="34" charset="0"/>
              </a:rPr>
              <a:t>elektronický formulář</a:t>
            </a:r>
          </a:p>
          <a:p>
            <a:pPr lvl="0" fontAlgn="base">
              <a:spcAft>
                <a:spcPct val="0"/>
              </a:spcAft>
              <a:buClr>
                <a:srgbClr val="AA1D4B"/>
              </a:buClr>
              <a:buFont typeface="Wingdings" pitchFamily="2" charset="2"/>
              <a:buChar char="§"/>
            </a:pPr>
            <a:r>
              <a:rPr lang="cs-CZ" sz="1700" b="1" dirty="0">
                <a:solidFill>
                  <a:srgbClr val="000000"/>
                </a:solidFill>
                <a:latin typeface="Arial" pitchFamily="34" charset="0"/>
                <a:cs typeface="Arial" pitchFamily="34" charset="0"/>
              </a:rPr>
              <a:t>Obsah </a:t>
            </a:r>
            <a:r>
              <a:rPr lang="cs-CZ" sz="1700" dirty="0">
                <a:solidFill>
                  <a:srgbClr val="000000"/>
                </a:solidFill>
                <a:latin typeface="Arial" pitchFamily="34" charset="0"/>
                <a:cs typeface="Arial" pitchFamily="34" charset="0"/>
              </a:rPr>
              <a:t>zejména:</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přehledy příjmů a výdajů MP</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přehled pohledávek za majetkovou podstatou a pohledávek jim na roveň postavených s údajem, zda byly uspokojeny nebo zbývají k uspokojení</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přehled výdajů souvisejících se správou majetkové podstaty</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přehled zpeněžení majetku MP s uvedením výsledku zpeněžení </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uvedení majetku, který nebyl zpeněžen =&gt; důvody (vyjmutí)</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přehled plnění zajištěným věřitelům</a:t>
            </a:r>
          </a:p>
          <a:p>
            <a:pPr lvl="1" fontAlgn="base">
              <a:spcAft>
                <a:spcPct val="0"/>
              </a:spcAft>
              <a:buClr>
                <a:srgbClr val="3E788E"/>
              </a:buClr>
              <a:buFont typeface="Wingdings" panose="05000000000000000000" pitchFamily="2" charset="2"/>
              <a:buChar char="Ø"/>
            </a:pPr>
            <a:r>
              <a:rPr lang="cs-CZ" sz="1600" b="1" dirty="0">
                <a:latin typeface="Arial" pitchFamily="34" charset="0"/>
                <a:cs typeface="Arial" pitchFamily="34" charset="0"/>
              </a:rPr>
              <a:t>Vyčíslení částky k rozdělení </a:t>
            </a:r>
            <a:r>
              <a:rPr lang="cs-CZ" sz="1600" dirty="0">
                <a:solidFill>
                  <a:srgbClr val="000000"/>
                </a:solidFill>
                <a:latin typeface="Arial" pitchFamily="34" charset="0"/>
                <a:cs typeface="Arial" pitchFamily="34" charset="0"/>
              </a:rPr>
              <a:t>mezi věřitele, označení věřitelů a výše jejich podílů</a:t>
            </a:r>
          </a:p>
          <a:p>
            <a:pPr lvl="0" fontAlgn="base">
              <a:spcAft>
                <a:spcPct val="0"/>
              </a:spcAft>
              <a:buClr>
                <a:srgbClr val="AA1D4B"/>
              </a:buClr>
              <a:buFont typeface="Wingdings" pitchFamily="2" charset="2"/>
              <a:buChar char="§"/>
            </a:pPr>
            <a:r>
              <a:rPr lang="cs-CZ" sz="1700" dirty="0">
                <a:solidFill>
                  <a:srgbClr val="000000"/>
                </a:solidFill>
                <a:latin typeface="Arial" pitchFamily="34" charset="0"/>
                <a:cs typeface="Arial" pitchFamily="34" charset="0"/>
              </a:rPr>
              <a:t>Ke dni konečné zprávy je sestavena účetní závěrka</a:t>
            </a:r>
          </a:p>
          <a:p>
            <a:pPr lvl="0" fontAlgn="base">
              <a:spcAft>
                <a:spcPct val="0"/>
              </a:spcAft>
              <a:buClr>
                <a:srgbClr val="AA1D4B"/>
              </a:buClr>
              <a:buFont typeface="Wingdings" pitchFamily="2" charset="2"/>
              <a:buChar char="§"/>
            </a:pPr>
            <a:r>
              <a:rPr lang="cs-CZ" sz="1700" dirty="0">
                <a:solidFill>
                  <a:srgbClr val="000000"/>
                </a:solidFill>
                <a:latin typeface="Arial" pitchFamily="34" charset="0"/>
                <a:cs typeface="Arial" pitchFamily="34" charset="0"/>
              </a:rPr>
              <a:t>S konečnou zprávou insolvenční správce předkládá vyúčtování své odměny a výdajů</a:t>
            </a:r>
          </a:p>
        </p:txBody>
      </p:sp>
    </p:spTree>
    <p:extLst>
      <p:ext uri="{BB962C8B-B14F-4D97-AF65-F5344CB8AC3E}">
        <p14:creationId xmlns:p14="http://schemas.microsoft.com/office/powerpoint/2010/main" val="75298323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476672"/>
            <a:ext cx="8229600" cy="5976664"/>
          </a:xfrm>
        </p:spPr>
        <p:txBody>
          <a:bodyPr>
            <a:normAutofit fontScale="25000" lnSpcReduction="20000"/>
          </a:bodyPr>
          <a:lstStyle/>
          <a:p>
            <a:pPr lvl="0" fontAlgn="base">
              <a:spcAft>
                <a:spcPct val="0"/>
              </a:spcAft>
              <a:buClr>
                <a:srgbClr val="AA1D4B"/>
              </a:buClr>
              <a:buFont typeface="Wingdings" pitchFamily="2" charset="2"/>
              <a:buChar char="§"/>
            </a:pPr>
            <a:endParaRPr lang="cs-CZ" sz="17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76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7200" b="1" dirty="0">
                <a:latin typeface="Arial" pitchFamily="34" charset="0"/>
                <a:cs typeface="Arial" pitchFamily="34" charset="0"/>
              </a:rPr>
              <a:t>Námitky</a:t>
            </a:r>
            <a:r>
              <a:rPr lang="cs-CZ" sz="7200" b="1" dirty="0">
                <a:solidFill>
                  <a:srgbClr val="FF0000"/>
                </a:solidFill>
                <a:latin typeface="Arial" pitchFamily="34" charset="0"/>
                <a:cs typeface="Arial" pitchFamily="34" charset="0"/>
              </a:rPr>
              <a:t> </a:t>
            </a:r>
            <a:r>
              <a:rPr lang="cs-CZ" sz="7200" dirty="0">
                <a:latin typeface="Arial" pitchFamily="34" charset="0"/>
                <a:cs typeface="Arial" pitchFamily="34" charset="0"/>
              </a:rPr>
              <a:t>=&gt; 15 dnů od zveřejnění v OR </a:t>
            </a:r>
          </a:p>
          <a:p>
            <a:pPr fontAlgn="base">
              <a:spcAft>
                <a:spcPct val="0"/>
              </a:spcAft>
              <a:buClr>
                <a:srgbClr val="AA1D4B"/>
              </a:buClr>
              <a:buFont typeface="Wingdings" pitchFamily="2" charset="2"/>
              <a:buChar char="§"/>
            </a:pPr>
            <a:endParaRPr lang="cs-CZ" sz="7200" b="1" dirty="0">
              <a:solidFill>
                <a:srgbClr val="000000"/>
              </a:solidFill>
              <a:latin typeface="Arial" pitchFamily="34" charset="0"/>
              <a:cs typeface="Arial" pitchFamily="34" charset="0"/>
            </a:endParaRPr>
          </a:p>
          <a:p>
            <a:pPr fontAlgn="base">
              <a:spcAft>
                <a:spcPct val="0"/>
              </a:spcAft>
              <a:buClr>
                <a:srgbClr val="AA1D4B"/>
              </a:buClr>
              <a:buFont typeface="Wingdings" pitchFamily="2" charset="2"/>
              <a:buChar char="§"/>
            </a:pPr>
            <a:r>
              <a:rPr lang="cs-CZ" sz="7200" dirty="0">
                <a:solidFill>
                  <a:srgbClr val="000000"/>
                </a:solidFill>
                <a:latin typeface="Arial" pitchFamily="34" charset="0"/>
                <a:cs typeface="Arial" pitchFamily="34" charset="0"/>
              </a:rPr>
              <a:t>Nebyly podány námitky </a:t>
            </a:r>
          </a:p>
          <a:p>
            <a:pPr lvl="1" fontAlgn="base">
              <a:spcAft>
                <a:spcPct val="0"/>
              </a:spcAft>
              <a:buClr>
                <a:schemeClr val="accent5"/>
              </a:buClr>
              <a:buFont typeface="Wingdings" panose="05000000000000000000" pitchFamily="2" charset="2"/>
              <a:buChar char="Ø"/>
            </a:pPr>
            <a:r>
              <a:rPr lang="cs-CZ" sz="7200" dirty="0">
                <a:solidFill>
                  <a:srgbClr val="000000"/>
                </a:solidFill>
                <a:latin typeface="Arial" pitchFamily="34" charset="0"/>
                <a:cs typeface="Arial" pitchFamily="34" charset="0"/>
              </a:rPr>
              <a:t>soud může rozhodnout  o konečné zprávě a vyúčtování bez nařízení jednání</a:t>
            </a:r>
          </a:p>
          <a:p>
            <a:pPr lvl="0" fontAlgn="base">
              <a:spcAft>
                <a:spcPct val="0"/>
              </a:spcAft>
              <a:buClr>
                <a:srgbClr val="AA1D4B"/>
              </a:buClr>
              <a:buFont typeface="Wingdings" pitchFamily="2" charset="2"/>
              <a:buChar char="§"/>
            </a:pPr>
            <a:endParaRPr lang="cs-CZ" sz="72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7200" b="1" dirty="0">
              <a:solidFill>
                <a:srgbClr val="000000"/>
              </a:solidFill>
              <a:latin typeface="Arial" pitchFamily="34" charset="0"/>
              <a:cs typeface="Arial" pitchFamily="34" charset="0"/>
            </a:endParaRPr>
          </a:p>
          <a:p>
            <a:pPr fontAlgn="base">
              <a:spcAft>
                <a:spcPct val="0"/>
              </a:spcAft>
              <a:buClr>
                <a:srgbClr val="AA1D4B"/>
              </a:buClr>
              <a:buFont typeface="Wingdings" pitchFamily="2" charset="2"/>
              <a:buChar char="§"/>
            </a:pPr>
            <a:r>
              <a:rPr lang="cs-CZ" sz="7200" b="1" dirty="0">
                <a:latin typeface="Arial" pitchFamily="34" charset="0"/>
                <a:cs typeface="Arial" pitchFamily="34" charset="0"/>
              </a:rPr>
              <a:t>§ 11d odst. 3 ZMP</a:t>
            </a:r>
          </a:p>
          <a:p>
            <a:pPr marL="0" indent="0" fontAlgn="base">
              <a:spcAft>
                <a:spcPct val="0"/>
              </a:spcAft>
              <a:buClr>
                <a:srgbClr val="AA1D4B"/>
              </a:buClr>
              <a:buNone/>
            </a:pPr>
            <a:r>
              <a:rPr lang="cs-CZ" sz="7200" i="1" dirty="0">
                <a:solidFill>
                  <a:srgbClr val="000000"/>
                </a:solidFill>
                <a:latin typeface="Arial" pitchFamily="34" charset="0"/>
                <a:cs typeface="Arial" pitchFamily="34" charset="0"/>
              </a:rPr>
              <a:t>„pokud je insolvenčnímu soudu předložena konečná zpráva a do dne jejího předložení nejsou splněny podmínky pro vyměření poplatku předepsáním do evidence poplatků podle § 11 odst. 1, skončí poplatkové období posledním dnem kalendářního měsíce bezprostředně předcházejícího kalendářnímu měsíci, ve kterém je tato zpráva předložena“</a:t>
            </a:r>
          </a:p>
          <a:p>
            <a:pPr marL="342900" lvl="1" indent="0" fontAlgn="base">
              <a:spcAft>
                <a:spcPct val="0"/>
              </a:spcAft>
              <a:buClr>
                <a:srgbClr val="AA1D4B"/>
              </a:buClr>
              <a:buNone/>
            </a:pPr>
            <a:endParaRPr lang="cs-CZ" sz="6900" dirty="0">
              <a:latin typeface="Arial" pitchFamily="34" charset="0"/>
              <a:cs typeface="Arial" pitchFamily="34" charset="0"/>
            </a:endParaRPr>
          </a:p>
          <a:p>
            <a:pPr marL="342900" lvl="1" indent="0" fontAlgn="base">
              <a:spcAft>
                <a:spcPct val="0"/>
              </a:spcAft>
              <a:buClr>
                <a:srgbClr val="AA1D4B"/>
              </a:buClr>
              <a:buNone/>
            </a:pPr>
            <a:r>
              <a:rPr lang="cs-CZ" sz="6900" dirty="0">
                <a:latin typeface="Arial" pitchFamily="34" charset="0"/>
                <a:cs typeface="Arial" pitchFamily="34" charset="0"/>
              </a:rPr>
              <a:t> =&gt; „rozdělení“ poplatkového období</a:t>
            </a:r>
          </a:p>
          <a:p>
            <a:pPr lvl="2" fontAlgn="base">
              <a:spcAft>
                <a:spcPct val="0"/>
              </a:spcAft>
              <a:buClr>
                <a:schemeClr val="accent5"/>
              </a:buClr>
              <a:buFont typeface="Wingdings" panose="05000000000000000000" pitchFamily="2" charset="2"/>
              <a:buChar char="Ø"/>
            </a:pPr>
            <a:r>
              <a:rPr lang="cs-CZ" sz="6900" dirty="0">
                <a:latin typeface="Arial" pitchFamily="34" charset="0"/>
                <a:cs typeface="Arial" pitchFamily="34" charset="0"/>
              </a:rPr>
              <a:t>poplatkovým obdobím pohledávky je kal. rok</a:t>
            </a:r>
          </a:p>
          <a:p>
            <a:pPr lvl="2" fontAlgn="base">
              <a:spcAft>
                <a:spcPct val="0"/>
              </a:spcAft>
              <a:buClr>
                <a:schemeClr val="accent5"/>
              </a:buClr>
              <a:buFont typeface="Wingdings" panose="05000000000000000000" pitchFamily="2" charset="2"/>
              <a:buChar char="Ø"/>
            </a:pPr>
            <a:r>
              <a:rPr lang="cs-CZ" sz="6900" dirty="0">
                <a:latin typeface="Arial" pitchFamily="34" charset="0"/>
                <a:cs typeface="Arial" pitchFamily="34" charset="0"/>
              </a:rPr>
              <a:t>nejsou splněny podmínky pro vyměření předepsáním do evidence poplatků</a:t>
            </a:r>
          </a:p>
          <a:p>
            <a:pPr lvl="0" fontAlgn="base">
              <a:spcAft>
                <a:spcPct val="0"/>
              </a:spcAft>
              <a:buClr>
                <a:srgbClr val="AA1D4B"/>
              </a:buClr>
              <a:buFont typeface="Wingdings" pitchFamily="2" charset="2"/>
              <a:buChar char="§"/>
            </a:pPr>
            <a:endParaRPr lang="cs-CZ" sz="80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2400" dirty="0">
              <a:latin typeface="Arial" pitchFamily="34" charset="0"/>
              <a:cs typeface="Arial" pitchFamily="34" charset="0"/>
            </a:endParaRPr>
          </a:p>
          <a:p>
            <a:pPr marL="0" lvl="0" indent="0" fontAlgn="base">
              <a:spcAft>
                <a:spcPct val="0"/>
              </a:spcAft>
              <a:buClr>
                <a:srgbClr val="AA1D4B"/>
              </a:buClr>
              <a:buNone/>
            </a:pPr>
            <a:endParaRPr lang="cs-CZ" sz="1000" b="1" dirty="0">
              <a:solidFill>
                <a:srgbClr val="FF0000"/>
              </a:solidFill>
              <a:latin typeface="Arial" pitchFamily="34" charset="0"/>
              <a:cs typeface="Arial" pitchFamily="34" charset="0"/>
            </a:endParaRPr>
          </a:p>
          <a:p>
            <a:pPr marL="0" lvl="0" indent="0" fontAlgn="base">
              <a:spcAft>
                <a:spcPct val="0"/>
              </a:spcAft>
              <a:buClr>
                <a:srgbClr val="AA1D4B"/>
              </a:buClr>
              <a:buNone/>
            </a:pPr>
            <a:endParaRPr lang="cs-CZ" sz="1700" dirty="0">
              <a:solidFill>
                <a:srgbClr val="000000"/>
              </a:solidFill>
              <a:latin typeface="Arial" pitchFamily="34" charset="0"/>
              <a:cs typeface="Arial" pitchFamily="34" charset="0"/>
            </a:endParaRPr>
          </a:p>
          <a:p>
            <a:pPr marL="0" lvl="0" indent="0" fontAlgn="base">
              <a:spcAft>
                <a:spcPct val="0"/>
              </a:spcAft>
              <a:buClr>
                <a:srgbClr val="AA1D4B"/>
              </a:buClr>
              <a:buNone/>
            </a:pPr>
            <a:endParaRPr lang="cs-CZ" sz="1700"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1700"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700" dirty="0">
                <a:solidFill>
                  <a:srgbClr val="000000"/>
                </a:solidFill>
                <a:latin typeface="Arial" pitchFamily="34" charset="0"/>
                <a:cs typeface="Arial" pitchFamily="34" charset="0"/>
              </a:rPr>
              <a:t>             </a:t>
            </a:r>
            <a:endParaRPr lang="cs-CZ" sz="2000" b="1" dirty="0"/>
          </a:p>
        </p:txBody>
      </p:sp>
    </p:spTree>
    <p:extLst>
      <p:ext uri="{BB962C8B-B14F-4D97-AF65-F5344CB8AC3E}">
        <p14:creationId xmlns:p14="http://schemas.microsoft.com/office/powerpoint/2010/main" val="30003112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476672"/>
            <a:ext cx="8229600" cy="5976664"/>
          </a:xfrm>
        </p:spPr>
        <p:txBody>
          <a:bodyPr>
            <a:normAutofit/>
          </a:bodyPr>
          <a:lstStyle/>
          <a:p>
            <a:pPr lvl="0" fontAlgn="base">
              <a:spcAft>
                <a:spcPct val="0"/>
              </a:spcAft>
              <a:buClr>
                <a:srgbClr val="AA1D4B"/>
              </a:buClr>
              <a:buFont typeface="Wingdings" pitchFamily="2" charset="2"/>
              <a:buChar char="§"/>
            </a:pPr>
            <a:endParaRPr lang="cs-CZ" sz="17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76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80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2400" dirty="0">
              <a:latin typeface="Arial" pitchFamily="34" charset="0"/>
              <a:cs typeface="Arial" pitchFamily="34" charset="0"/>
            </a:endParaRPr>
          </a:p>
          <a:p>
            <a:pPr marL="0" lvl="0" indent="0" fontAlgn="base">
              <a:spcAft>
                <a:spcPct val="0"/>
              </a:spcAft>
              <a:buClr>
                <a:srgbClr val="AA1D4B"/>
              </a:buClr>
              <a:buNone/>
            </a:pPr>
            <a:endParaRPr lang="cs-CZ" sz="1000" b="1" dirty="0">
              <a:solidFill>
                <a:srgbClr val="FF0000"/>
              </a:solidFill>
              <a:latin typeface="Arial" pitchFamily="34" charset="0"/>
              <a:cs typeface="Arial" pitchFamily="34" charset="0"/>
            </a:endParaRPr>
          </a:p>
          <a:p>
            <a:pPr marL="0" lvl="0" indent="0" fontAlgn="base">
              <a:spcAft>
                <a:spcPct val="0"/>
              </a:spcAft>
              <a:buClr>
                <a:srgbClr val="AA1D4B"/>
              </a:buClr>
              <a:buNone/>
            </a:pPr>
            <a:endParaRPr lang="cs-CZ" sz="1700" dirty="0">
              <a:solidFill>
                <a:srgbClr val="000000"/>
              </a:solidFill>
              <a:latin typeface="Arial" pitchFamily="34" charset="0"/>
              <a:cs typeface="Arial" pitchFamily="34" charset="0"/>
            </a:endParaRPr>
          </a:p>
          <a:p>
            <a:pPr marL="0" lvl="0" indent="0" fontAlgn="base">
              <a:spcAft>
                <a:spcPct val="0"/>
              </a:spcAft>
              <a:buClr>
                <a:srgbClr val="AA1D4B"/>
              </a:buClr>
              <a:buNone/>
            </a:pPr>
            <a:endParaRPr lang="cs-CZ" sz="1700"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1700"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700" dirty="0">
                <a:solidFill>
                  <a:srgbClr val="000000"/>
                </a:solidFill>
                <a:latin typeface="Arial" pitchFamily="34" charset="0"/>
                <a:cs typeface="Arial" pitchFamily="34" charset="0"/>
              </a:rPr>
              <a:t>             </a:t>
            </a:r>
            <a:endParaRPr lang="cs-CZ" sz="2000" b="1" dirty="0"/>
          </a:p>
        </p:txBody>
      </p:sp>
      <p:pic>
        <p:nvPicPr>
          <p:cNvPr id="2" name="Obrázek 1"/>
          <p:cNvPicPr>
            <a:picLocks noChangeAspect="1"/>
          </p:cNvPicPr>
          <p:nvPr/>
        </p:nvPicPr>
        <p:blipFill>
          <a:blip r:embed="rId2"/>
          <a:stretch>
            <a:fillRect/>
          </a:stretch>
        </p:blipFill>
        <p:spPr>
          <a:xfrm>
            <a:off x="1007604" y="1754488"/>
            <a:ext cx="7128792" cy="4431754"/>
          </a:xfrm>
          <a:prstGeom prst="rect">
            <a:avLst/>
          </a:prstGeom>
        </p:spPr>
      </p:pic>
      <p:sp>
        <p:nvSpPr>
          <p:cNvPr id="4" name="Nadpis 1"/>
          <p:cNvSpPr>
            <a:spLocks noGrp="1"/>
          </p:cNvSpPr>
          <p:nvPr>
            <p:ph type="title"/>
          </p:nvPr>
        </p:nvSpPr>
        <p:spPr>
          <a:xfrm>
            <a:off x="251520" y="274638"/>
            <a:ext cx="8640960" cy="1143000"/>
          </a:xfrm>
        </p:spPr>
        <p:txBody>
          <a:bodyPr>
            <a:normAutofit/>
          </a:bodyPr>
          <a:lstStyle/>
          <a:p>
            <a:pPr algn="ctr"/>
            <a:r>
              <a:rPr lang="cs-CZ" sz="3600" b="1" dirty="0"/>
              <a:t>Příklad – rozdělení popl. období (konečná zpráva)</a:t>
            </a:r>
          </a:p>
        </p:txBody>
      </p:sp>
    </p:spTree>
    <p:extLst>
      <p:ext uri="{BB962C8B-B14F-4D97-AF65-F5344CB8AC3E}">
        <p14:creationId xmlns:p14="http://schemas.microsoft.com/office/powerpoint/2010/main" val="28186000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Konečná zpráva - projednání</a:t>
            </a:r>
            <a:endParaRPr lang="cs-CZ" sz="3600" dirty="0"/>
          </a:p>
        </p:txBody>
      </p:sp>
      <p:sp>
        <p:nvSpPr>
          <p:cNvPr id="3" name="Zástupný symbol pro obsah 2"/>
          <p:cNvSpPr>
            <a:spLocks noGrp="1"/>
          </p:cNvSpPr>
          <p:nvPr>
            <p:ph idx="1"/>
          </p:nvPr>
        </p:nvSpPr>
        <p:spPr>
          <a:xfrm>
            <a:off x="628650" y="2204864"/>
            <a:ext cx="7886700" cy="3456385"/>
          </a:xfrm>
        </p:spPr>
        <p:txBody>
          <a:bodyPr>
            <a:normAutofit/>
          </a:bodyPr>
          <a:lstStyle/>
          <a:p>
            <a:pPr lvl="0" fontAlgn="base">
              <a:spcAft>
                <a:spcPct val="0"/>
              </a:spcAft>
              <a:buClr>
                <a:schemeClr val="accent2">
                  <a:lumMod val="75000"/>
                </a:schemeClr>
              </a:buClr>
              <a:buFont typeface="Wingdings" pitchFamily="2" charset="2"/>
              <a:buChar char="v"/>
            </a:pPr>
            <a:r>
              <a:rPr lang="cs-CZ" sz="2000" b="1" dirty="0">
                <a:solidFill>
                  <a:schemeClr val="accent2"/>
                </a:solidFill>
                <a:latin typeface="Arial" pitchFamily="34" charset="0"/>
                <a:cs typeface="Arial" pitchFamily="34" charset="0"/>
              </a:rPr>
              <a:t>2 VSPH 60/2015 (MSPH 59 INS 14997/2010)</a:t>
            </a:r>
          </a:p>
          <a:p>
            <a:pPr marL="0" lvl="0" indent="0" fontAlgn="base">
              <a:spcAft>
                <a:spcPct val="0"/>
              </a:spcAft>
              <a:buClr>
                <a:srgbClr val="AA1D4B"/>
              </a:buClr>
              <a:buNone/>
            </a:pPr>
            <a:r>
              <a:rPr lang="cs-CZ" sz="1800" i="1" dirty="0">
                <a:solidFill>
                  <a:srgbClr val="000000"/>
                </a:solidFill>
                <a:latin typeface="Arial" pitchFamily="34" charset="0"/>
                <a:cs typeface="Arial" pitchFamily="34" charset="0"/>
              </a:rPr>
              <a:t>„Projednáním konečné zprávy a vyúčtování se uzavírá fáze zjišťování  a zpeněžování podstaty, když tímto způsobem jsou za účasti věřitelů i dlužníka – </a:t>
            </a:r>
            <a:r>
              <a:rPr lang="cs-CZ" sz="1800" i="1" u="sng" dirty="0">
                <a:solidFill>
                  <a:srgbClr val="000000"/>
                </a:solidFill>
                <a:latin typeface="Arial" pitchFamily="34" charset="0"/>
                <a:cs typeface="Arial" pitchFamily="34" charset="0"/>
              </a:rPr>
              <a:t>co do aktiv i pasiv </a:t>
            </a:r>
            <a:r>
              <a:rPr lang="cs-CZ" sz="1800" i="1" dirty="0">
                <a:solidFill>
                  <a:srgbClr val="000000"/>
                </a:solidFill>
                <a:latin typeface="Arial" pitchFamily="34" charset="0"/>
                <a:cs typeface="Arial" pitchFamily="34" charset="0"/>
              </a:rPr>
              <a:t>– postaveny na jisto výsledky konkursu (resp. dosavadního insolvenčního řízení, jestliže před konkursem byl úpadek dlužníka řešen jiným způsobem). </a:t>
            </a:r>
            <a:r>
              <a:rPr lang="cs-CZ" sz="1800" b="1" i="1" dirty="0">
                <a:latin typeface="Arial" pitchFamily="34" charset="0"/>
                <a:cs typeface="Arial" pitchFamily="34" charset="0"/>
              </a:rPr>
              <a:t>Pravomocným schválením konečné zprávy a vyúčtování se zakládá </a:t>
            </a:r>
            <a:r>
              <a:rPr lang="cs-CZ" sz="1800" b="1" i="1" u="sng" dirty="0">
                <a:latin typeface="Arial" pitchFamily="34" charset="0"/>
                <a:cs typeface="Arial" pitchFamily="34" charset="0"/>
              </a:rPr>
              <a:t>definitivní závěr jako o celkových příjmech podstaty, tak o výdajích </a:t>
            </a:r>
            <a:r>
              <a:rPr lang="cs-CZ" sz="1800" i="1" dirty="0">
                <a:solidFill>
                  <a:srgbClr val="000000"/>
                </a:solidFill>
                <a:latin typeface="Arial" pitchFamily="34" charset="0"/>
                <a:cs typeface="Arial" pitchFamily="34" charset="0"/>
              </a:rPr>
              <a:t>souvisejících se správou majetkové podstaty i všech ostatních pohledávkách za majetkovou podstatou a pohledávkách jim na roveň postavených, které již správce uspokojil a které ještě uspokojit zbývá, jakož i o plnění poskytnutém zajištěným věřitelům (všechny tyto rozhodné údaje jsou povinnou náležitostí konečné zprávy).“</a:t>
            </a:r>
          </a:p>
          <a:p>
            <a:endParaRPr lang="cs-CZ" dirty="0"/>
          </a:p>
        </p:txBody>
      </p:sp>
    </p:spTree>
    <p:extLst>
      <p:ext uri="{BB962C8B-B14F-4D97-AF65-F5344CB8AC3E}">
        <p14:creationId xmlns:p14="http://schemas.microsoft.com/office/powerpoint/2010/main" val="42168078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Rozvrhové usnesení</a:t>
            </a:r>
          </a:p>
        </p:txBody>
      </p:sp>
      <p:sp>
        <p:nvSpPr>
          <p:cNvPr id="3" name="Zástupný symbol pro obsah 2"/>
          <p:cNvSpPr>
            <a:spLocks noGrp="1"/>
          </p:cNvSpPr>
          <p:nvPr>
            <p:ph idx="1"/>
          </p:nvPr>
        </p:nvSpPr>
        <p:spPr>
          <a:xfrm>
            <a:off x="457200" y="1772816"/>
            <a:ext cx="8229600" cy="4752528"/>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306 a násl. IZ</a:t>
            </a:r>
          </a:p>
          <a:p>
            <a:pPr lvl="0" fontAlgn="base">
              <a:spcAft>
                <a:spcPct val="0"/>
              </a:spcAft>
              <a:buClr>
                <a:srgbClr val="AA1D4B"/>
              </a:buClr>
              <a:buFont typeface="Wingdings" pitchFamily="2" charset="2"/>
              <a:buChar char="§"/>
            </a:pPr>
            <a:r>
              <a:rPr lang="cs-CZ" sz="1800" b="1" dirty="0">
                <a:latin typeface="Arial" pitchFamily="34" charset="0"/>
                <a:cs typeface="Arial" pitchFamily="34" charset="0"/>
              </a:rPr>
              <a:t>Netýká se </a:t>
            </a:r>
            <a:r>
              <a:rPr lang="cs-CZ" sz="1800" dirty="0">
                <a:solidFill>
                  <a:srgbClr val="000000"/>
                </a:solidFill>
                <a:latin typeface="Arial" pitchFamily="34" charset="0"/>
                <a:cs typeface="Arial" pitchFamily="34" charset="0"/>
              </a:rPr>
              <a:t>pohledávek dle §§ 168, 169 IZ a zajištěných</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Po právní moci rozhodnutí o schválení konečné zprávy </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návrh předkládá insolvenční správce soudu</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návrh obsahuje kolik má být uhrazeno na každou pohledávku v upraveném seznamu přihlášených pohledávek           </a:t>
            </a:r>
            <a:r>
              <a:rPr lang="cs-CZ" sz="1800" dirty="0">
                <a:latin typeface="Arial" pitchFamily="34" charset="0"/>
                <a:cs typeface="Arial" pitchFamily="34" charset="0"/>
              </a:rPr>
              <a:t>princip poměrného uspokojení </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Po přezkoumání věcné správnosti návrhu vydá soud </a:t>
            </a:r>
            <a:r>
              <a:rPr lang="cs-CZ" sz="1800" b="1" dirty="0">
                <a:solidFill>
                  <a:srgbClr val="000000"/>
                </a:solidFill>
                <a:latin typeface="Arial" pitchFamily="34" charset="0"/>
                <a:cs typeface="Arial" pitchFamily="34" charset="0"/>
              </a:rPr>
              <a:t>rozvrhové usnesení, </a:t>
            </a:r>
            <a:r>
              <a:rPr lang="cs-CZ" sz="1800" dirty="0">
                <a:solidFill>
                  <a:srgbClr val="000000"/>
                </a:solidFill>
                <a:latin typeface="Arial" pitchFamily="34" charset="0"/>
                <a:cs typeface="Arial" pitchFamily="34" charset="0"/>
              </a:rPr>
              <a:t>ve kterém určí:</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částky, které mají být věřitelům vyplaceny (konkrétní výše, nestačí uvést procento)</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lhůtu k vyplacení částek (ne delší než 2 měsíce od právní moci usnesení)</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Doručení rozhodnutí: </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insolvenční správce, dlužník, věřitelé (dotčených pohledávek)</a:t>
            </a:r>
          </a:p>
          <a:p>
            <a:pPr lvl="1" fontAlgn="base">
              <a:spcAft>
                <a:spcPct val="0"/>
              </a:spcAft>
              <a:buClr>
                <a:srgbClr val="3E788E"/>
              </a:buClr>
              <a:buFont typeface="Wingdings" panose="05000000000000000000" pitchFamily="2" charset="2"/>
              <a:buChar char="Ø"/>
            </a:pPr>
            <a:r>
              <a:rPr lang="cs-CZ" sz="1800" dirty="0">
                <a:solidFill>
                  <a:srgbClr val="000000"/>
                </a:solidFill>
                <a:latin typeface="Arial" pitchFamily="34" charset="0"/>
                <a:cs typeface="Arial" pitchFamily="34" charset="0"/>
              </a:rPr>
              <a:t>přípustnost odvolání proti rozvrhovému usnesení</a:t>
            </a:r>
          </a:p>
          <a:p>
            <a:pPr marL="0" lvl="0" indent="0" fontAlgn="base">
              <a:spcAft>
                <a:spcPct val="0"/>
              </a:spcAft>
              <a:buClr>
                <a:srgbClr val="AA1D4B"/>
              </a:buClr>
              <a:buNone/>
            </a:pPr>
            <a:endParaRPr lang="cs-CZ" sz="1800" b="1" dirty="0">
              <a:solidFill>
                <a:srgbClr val="FF0000"/>
              </a:solidFill>
              <a:latin typeface="Arial" pitchFamily="34" charset="0"/>
              <a:cs typeface="Arial" pitchFamily="34" charset="0"/>
            </a:endParaRPr>
          </a:p>
          <a:p>
            <a:endParaRPr lang="cs-CZ" dirty="0"/>
          </a:p>
        </p:txBody>
      </p:sp>
      <p:cxnSp>
        <p:nvCxnSpPr>
          <p:cNvPr id="5" name="Přímá spojnice se šipkou 4"/>
          <p:cNvCxnSpPr/>
          <p:nvPr/>
        </p:nvCxnSpPr>
        <p:spPr>
          <a:xfrm>
            <a:off x="5940152" y="3501008"/>
            <a:ext cx="468807"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0278815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Zrušení konkursu</a:t>
            </a:r>
          </a:p>
        </p:txBody>
      </p:sp>
      <p:sp>
        <p:nvSpPr>
          <p:cNvPr id="3" name="Zástupný symbol pro obsah 2"/>
          <p:cNvSpPr>
            <a:spLocks noGrp="1"/>
          </p:cNvSpPr>
          <p:nvPr>
            <p:ph idx="1"/>
          </p:nvPr>
        </p:nvSpPr>
        <p:spPr>
          <a:xfrm>
            <a:off x="475940" y="2132856"/>
            <a:ext cx="8229600" cy="3312368"/>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308 IZ</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Po splnění rozvrhového usnesení</a:t>
            </a:r>
            <a:endParaRPr lang="cs-CZ" sz="1800" b="1" i="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Majetek dlužníka je zcela nepostačující pro uspokojení věřitelů</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Není-li zde žádný přihlášený věřitel a pohledávky za majetkovou podstatou (a pohledávky jim na roveň postavené) jsou uspokojeny</a:t>
            </a: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Nebyl osvědčen dlužníkův úpadek</a:t>
            </a:r>
            <a:endParaRPr lang="cs-CZ" sz="1800" u="sng"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u="sng" dirty="0">
                <a:solidFill>
                  <a:srgbClr val="000000"/>
                </a:solidFill>
                <a:latin typeface="Arial" pitchFamily="34" charset="0"/>
                <a:cs typeface="Arial" pitchFamily="34" charset="0"/>
              </a:rPr>
              <a:t>Na návrh </a:t>
            </a:r>
            <a:r>
              <a:rPr lang="cs-CZ" sz="1800" dirty="0">
                <a:solidFill>
                  <a:srgbClr val="000000"/>
                </a:solidFill>
                <a:latin typeface="Arial" pitchFamily="34" charset="0"/>
                <a:cs typeface="Arial" pitchFamily="34" charset="0"/>
              </a:rPr>
              <a:t>dlužníka, jestliže všichni věřitelé a insolvenční správce vyslovili se zrušením souhlas (úředně ověřené podpisy</a:t>
            </a:r>
            <a:r>
              <a:rPr lang="cs-CZ" sz="1800" b="1" dirty="0">
                <a:solidFill>
                  <a:srgbClr val="000000"/>
                </a:solidFill>
                <a:latin typeface="Arial" pitchFamily="34" charset="0"/>
                <a:cs typeface="Arial" pitchFamily="34" charset="0"/>
              </a:rPr>
              <a:t>)</a:t>
            </a:r>
          </a:p>
          <a:p>
            <a:pPr lvl="0" fontAlgn="base">
              <a:spcAft>
                <a:spcPct val="0"/>
              </a:spcAft>
              <a:buClr>
                <a:srgbClr val="AA1D4B"/>
              </a:buClr>
              <a:buFont typeface="Wingdings" pitchFamily="2" charset="2"/>
              <a:buChar char="§"/>
            </a:pPr>
            <a:endParaRPr lang="cs-CZ" sz="800" b="1"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276918358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Nadpis 1"/>
          <p:cNvSpPr>
            <a:spLocks noGrp="1"/>
          </p:cNvSpPr>
          <p:nvPr>
            <p:ph type="title"/>
          </p:nvPr>
        </p:nvSpPr>
        <p:spPr/>
        <p:txBody>
          <a:bodyPr>
            <a:normAutofit/>
          </a:bodyPr>
          <a:lstStyle/>
          <a:p>
            <a:pPr algn="ctr"/>
            <a:r>
              <a:rPr lang="cs-CZ" sz="3600" b="1" dirty="0"/>
              <a:t>Dopad zrušení K do správy poplatků</a:t>
            </a:r>
          </a:p>
        </p:txBody>
      </p:sp>
      <p:sp>
        <p:nvSpPr>
          <p:cNvPr id="3" name="Zástupný symbol pro obsah 2"/>
          <p:cNvSpPr>
            <a:spLocks noGrp="1"/>
          </p:cNvSpPr>
          <p:nvPr>
            <p:ph idx="1"/>
          </p:nvPr>
        </p:nvSpPr>
        <p:spPr>
          <a:xfrm>
            <a:off x="457200" y="1844824"/>
            <a:ext cx="8229600" cy="4281339"/>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Právní mocí rozhodnutí, kterým se konkurs ruší, insolvenční řízení </a:t>
            </a:r>
            <a:r>
              <a:rPr lang="cs-CZ" sz="1800" u="sng" dirty="0">
                <a:solidFill>
                  <a:srgbClr val="000000"/>
                </a:solidFill>
                <a:latin typeface="Arial" pitchFamily="34" charset="0"/>
                <a:cs typeface="Arial" pitchFamily="34" charset="0"/>
              </a:rPr>
              <a:t>končí</a:t>
            </a:r>
          </a:p>
          <a:p>
            <a:pPr lvl="1" fontAlgn="base">
              <a:spcAft>
                <a:spcPct val="0"/>
              </a:spcAft>
              <a:buClr>
                <a:schemeClr val="accent5"/>
              </a:buClr>
              <a:buFont typeface="Wingdings" panose="05000000000000000000" pitchFamily="2" charset="2"/>
              <a:buChar char="Ø"/>
            </a:pPr>
            <a:r>
              <a:rPr lang="cs-CZ" b="1" dirty="0">
                <a:latin typeface="Arial" pitchFamily="34" charset="0"/>
                <a:cs typeface="Arial" pitchFamily="34" charset="0"/>
              </a:rPr>
              <a:t>zanikají účinky </a:t>
            </a:r>
            <a:r>
              <a:rPr lang="cs-CZ" dirty="0">
                <a:latin typeface="Arial" pitchFamily="34" charset="0"/>
                <a:cs typeface="Arial" pitchFamily="34" charset="0"/>
              </a:rPr>
              <a:t>prohlášení konkursu </a:t>
            </a:r>
          </a:p>
          <a:p>
            <a:pPr marL="457200" lvl="1" indent="0" fontAlgn="base">
              <a:spcAft>
                <a:spcPct val="0"/>
              </a:spcAft>
              <a:buClr>
                <a:schemeClr val="accent2">
                  <a:lumMod val="75000"/>
                </a:schemeClr>
              </a:buClr>
              <a:buNone/>
            </a:pPr>
            <a:r>
              <a:rPr lang="cs-CZ" dirty="0">
                <a:solidFill>
                  <a:srgbClr val="FF0000"/>
                </a:solidFill>
                <a:latin typeface="Arial" pitchFamily="34" charset="0"/>
                <a:cs typeface="Arial" pitchFamily="34" charset="0"/>
              </a:rPr>
              <a:t>                                                                                  </a:t>
            </a:r>
            <a:endParaRPr lang="cs-CZ"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a:t>
            </a:r>
          </a:p>
          <a:p>
            <a:pPr marL="0" lvl="0" indent="0" fontAlgn="base">
              <a:spcAft>
                <a:spcPct val="0"/>
              </a:spcAft>
              <a:buClr>
                <a:srgbClr val="AA1D4B"/>
              </a:buClr>
              <a:buNone/>
            </a:pPr>
            <a:r>
              <a:rPr lang="cs-CZ" sz="1800" dirty="0">
                <a:solidFill>
                  <a:srgbClr val="000000"/>
                </a:solidFill>
                <a:latin typeface="Arial" pitchFamily="34" charset="0"/>
                <a:cs typeface="Arial" pitchFamily="34" charset="0"/>
              </a:rPr>
              <a:t>                                                    pozor na plné moci!!!</a:t>
            </a: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Insolvenční správce</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není oprávněn nakládat s případnou zbývající částí majetkové podstaty</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není osobou s dispozičními oprávněními     </a:t>
            </a: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p>
          <a:p>
            <a:pPr marL="457200" lvl="1" indent="0" fontAlgn="base">
              <a:spcAft>
                <a:spcPct val="0"/>
              </a:spcAft>
              <a:buClr>
                <a:srgbClr val="3E788E"/>
              </a:buClr>
              <a:buNone/>
            </a:pPr>
            <a:endParaRPr lang="cs-CZ" dirty="0">
              <a:solidFill>
                <a:srgbClr val="000000"/>
              </a:solidFill>
              <a:latin typeface="Arial" pitchFamily="34" charset="0"/>
              <a:cs typeface="Arial" pitchFamily="34" charset="0"/>
            </a:endParaRP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r>
              <a:rPr lang="cs-CZ" dirty="0">
                <a:solidFill>
                  <a:srgbClr val="FF0000"/>
                </a:solidFill>
                <a:latin typeface="Arial" pitchFamily="34" charset="0"/>
                <a:cs typeface="Arial" pitchFamily="34" charset="0"/>
              </a:rPr>
              <a:t>          </a:t>
            </a:r>
            <a:r>
              <a:rPr lang="cs-CZ" b="1" dirty="0">
                <a:latin typeface="Arial" pitchFamily="34" charset="0"/>
                <a:cs typeface="Arial" pitchFamily="34" charset="0"/>
              </a:rPr>
              <a:t>dopad do správy poplatků</a:t>
            </a:r>
            <a:endParaRPr lang="cs-CZ" dirty="0">
              <a:latin typeface="Arial" pitchFamily="34" charset="0"/>
              <a:cs typeface="Arial" pitchFamily="34" charset="0"/>
            </a:endParaRP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endParaRPr lang="cs-CZ" sz="1800" dirty="0"/>
          </a:p>
        </p:txBody>
      </p:sp>
      <p:cxnSp>
        <p:nvCxnSpPr>
          <p:cNvPr id="4" name="Přímá spojnice se šipkou 3"/>
          <p:cNvCxnSpPr/>
          <p:nvPr/>
        </p:nvCxnSpPr>
        <p:spPr>
          <a:xfrm>
            <a:off x="1763688" y="2427706"/>
            <a:ext cx="2950329" cy="673625"/>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Přímá spojnice se šipkou 18"/>
          <p:cNvCxnSpPr/>
          <p:nvPr/>
        </p:nvCxnSpPr>
        <p:spPr>
          <a:xfrm>
            <a:off x="2175735" y="4358836"/>
            <a:ext cx="2412268" cy="625631"/>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0" name="Ovál 19"/>
          <p:cNvSpPr/>
          <p:nvPr/>
        </p:nvSpPr>
        <p:spPr>
          <a:xfrm>
            <a:off x="2987824" y="2852935"/>
            <a:ext cx="3960440" cy="89372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Ovál 6"/>
          <p:cNvSpPr/>
          <p:nvPr/>
        </p:nvSpPr>
        <p:spPr>
          <a:xfrm>
            <a:off x="2676961" y="4712503"/>
            <a:ext cx="3960440" cy="93610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0876597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844825"/>
            <a:ext cx="8229600" cy="4248472"/>
          </a:xfrm>
        </p:spPr>
        <p:txBody>
          <a:bodyPr>
            <a:normAutofit/>
          </a:bodyPr>
          <a:lstStyle/>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Neuhrazené pohledávky na místních poplatcích</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pokračování běhu lhůty pro placení daně (§ 160 odst. 4 DŘ)</a:t>
            </a:r>
          </a:p>
          <a:p>
            <a:pPr lvl="1" fontAlgn="base">
              <a:spcAft>
                <a:spcPct val="0"/>
              </a:spcAft>
              <a:buClr>
                <a:srgbClr val="3E788E"/>
              </a:buClr>
              <a:buFont typeface="Wingdings" panose="05000000000000000000" pitchFamily="2" charset="2"/>
              <a:buChar char="Ø"/>
            </a:pPr>
            <a:r>
              <a:rPr lang="cs-CZ" dirty="0">
                <a:solidFill>
                  <a:srgbClr val="000000"/>
                </a:solidFill>
                <a:latin typeface="Arial" pitchFamily="34" charset="0"/>
                <a:cs typeface="Arial" pitchFamily="34" charset="0"/>
              </a:rPr>
              <a:t>nedoplatky možno vybrat i vymáhat (§ 244 IZ – </a:t>
            </a:r>
            <a:r>
              <a:rPr lang="cs-CZ" i="1" dirty="0">
                <a:solidFill>
                  <a:srgbClr val="000000"/>
                </a:solidFill>
                <a:latin typeface="Arial" pitchFamily="34" charset="0"/>
                <a:cs typeface="Arial" pitchFamily="34" charset="0"/>
              </a:rPr>
              <a:t>neuspokojené pohledávky nezanikají…</a:t>
            </a:r>
            <a:r>
              <a:rPr lang="cs-CZ" dirty="0">
                <a:solidFill>
                  <a:srgbClr val="000000"/>
                </a:solidFill>
                <a:latin typeface="Arial" pitchFamily="34" charset="0"/>
                <a:cs typeface="Arial" pitchFamily="34" charset="0"/>
              </a:rPr>
              <a:t>)</a:t>
            </a:r>
          </a:p>
          <a:p>
            <a:pPr lvl="0" fontAlgn="base">
              <a:spcAft>
                <a:spcPct val="0"/>
              </a:spcAft>
              <a:buClr>
                <a:srgbClr val="AA1D4B"/>
              </a:buClr>
              <a:buFont typeface="Wingdings" pitchFamily="2" charset="2"/>
              <a:buChar char="§"/>
            </a:pPr>
            <a:endParaRPr lang="cs-CZ" sz="18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Zrušení konkurzu pro nedostatečnost majetku </a:t>
            </a:r>
            <a:r>
              <a:rPr lang="cs-CZ" sz="1800" dirty="0">
                <a:solidFill>
                  <a:srgbClr val="000000"/>
                </a:solidFill>
                <a:latin typeface="Arial" pitchFamily="34" charset="0"/>
                <a:cs typeface="Arial" pitchFamily="34" charset="0"/>
              </a:rPr>
              <a:t>(§ 308 odst. 1 písm. d) IZ) </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podklad pro </a:t>
            </a:r>
            <a:r>
              <a:rPr lang="cs-CZ" i="1" dirty="0">
                <a:solidFill>
                  <a:srgbClr val="000000"/>
                </a:solidFill>
                <a:latin typeface="Arial" pitchFamily="34" charset="0"/>
                <a:cs typeface="Arial" pitchFamily="34" charset="0"/>
              </a:rPr>
              <a:t>výmaz dlužníka </a:t>
            </a:r>
            <a:r>
              <a:rPr lang="cs-CZ" dirty="0">
                <a:solidFill>
                  <a:srgbClr val="000000"/>
                </a:solidFill>
                <a:latin typeface="Arial" pitchFamily="34" charset="0"/>
                <a:cs typeface="Arial" pitchFamily="34" charset="0"/>
              </a:rPr>
              <a:t>z obchodního rejstříku</a:t>
            </a:r>
          </a:p>
          <a:p>
            <a:pPr lvl="1" fontAlgn="base">
              <a:spcAft>
                <a:spcPct val="0"/>
              </a:spcAft>
              <a:buClr>
                <a:srgbClr val="3E788E"/>
              </a:buClr>
              <a:buFont typeface="Wingdings" pitchFamily="2" charset="2"/>
              <a:buChar char="§"/>
            </a:pPr>
            <a:endParaRPr lang="cs-CZ"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Zrušení a zánik dlužníka </a:t>
            </a:r>
            <a:r>
              <a:rPr lang="cs-CZ" sz="1800" dirty="0">
                <a:solidFill>
                  <a:srgbClr val="000000"/>
                </a:solidFill>
                <a:latin typeface="Arial" pitchFamily="34" charset="0"/>
                <a:cs typeface="Arial" pitchFamily="34" charset="0"/>
              </a:rPr>
              <a:t>(bez </a:t>
            </a:r>
            <a:r>
              <a:rPr lang="cs-CZ" sz="1800" dirty="0" err="1">
                <a:solidFill>
                  <a:srgbClr val="000000"/>
                </a:solidFill>
                <a:latin typeface="Arial" pitchFamily="34" charset="0"/>
                <a:cs typeface="Arial" pitchFamily="34" charset="0"/>
              </a:rPr>
              <a:t>pr.nást</a:t>
            </a:r>
            <a:r>
              <a:rPr lang="cs-CZ" sz="1800" dirty="0">
                <a:solidFill>
                  <a:srgbClr val="000000"/>
                </a:solidFill>
                <a:latin typeface="Arial" pitchFamily="34" charset="0"/>
                <a:cs typeface="Arial" pitchFamily="34" charset="0"/>
              </a:rPr>
              <a:t>., §  308 odst. 1 písm. c, d) IZ) </a:t>
            </a:r>
          </a:p>
          <a:p>
            <a:pPr lvl="1" fontAlgn="base">
              <a:spcAft>
                <a:spcPct val="0"/>
              </a:spcAft>
              <a:buClr>
                <a:schemeClr val="accent5"/>
              </a:buClr>
              <a:buFont typeface="Wingdings" panose="05000000000000000000" pitchFamily="2" charset="2"/>
              <a:buChar char="Ø"/>
            </a:pPr>
            <a:r>
              <a:rPr lang="cs-CZ" b="1" dirty="0">
                <a:latin typeface="Arial" pitchFamily="34" charset="0"/>
                <a:cs typeface="Arial" pitchFamily="34" charset="0"/>
              </a:rPr>
              <a:t>zánik neuspokojených pohledávek </a:t>
            </a:r>
            <a:r>
              <a:rPr lang="cs-CZ" dirty="0">
                <a:solidFill>
                  <a:srgbClr val="000000"/>
                </a:solidFill>
                <a:latin typeface="Arial" pitchFamily="34" charset="0"/>
                <a:cs typeface="Arial" pitchFamily="34" charset="0"/>
              </a:rPr>
              <a:t>(s výjimkou uspokojení ze zajištění)</a:t>
            </a:r>
          </a:p>
        </p:txBody>
      </p:sp>
    </p:spTree>
    <p:extLst>
      <p:ext uri="{BB962C8B-B14F-4D97-AF65-F5344CB8AC3E}">
        <p14:creationId xmlns:p14="http://schemas.microsoft.com/office/powerpoint/2010/main" val="414137311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764704"/>
            <a:ext cx="8229600" cy="5361459"/>
          </a:xfrm>
        </p:spPr>
        <p:txBody>
          <a:bodyPr>
            <a:normAutofit/>
          </a:bodyPr>
          <a:lstStyle/>
          <a:p>
            <a:pPr marL="0" lvl="0" indent="0" algn="ctr" fontAlgn="base">
              <a:spcAft>
                <a:spcPct val="0"/>
              </a:spcAft>
              <a:buClr>
                <a:srgbClr val="AA1D4B"/>
              </a:buClr>
              <a:buNone/>
            </a:pPr>
            <a:endParaRPr lang="cs-CZ" sz="4400" b="1" dirty="0">
              <a:solidFill>
                <a:srgbClr val="000000"/>
              </a:solidFill>
              <a:latin typeface="Arial" pitchFamily="34" charset="0"/>
              <a:cs typeface="Arial" pitchFamily="34" charset="0"/>
            </a:endParaRPr>
          </a:p>
          <a:p>
            <a:pPr marL="0" lvl="0" indent="0" algn="ctr" fontAlgn="base">
              <a:spcAft>
                <a:spcPct val="0"/>
              </a:spcAft>
              <a:buClr>
                <a:srgbClr val="AA1D4B"/>
              </a:buClr>
              <a:buNone/>
            </a:pPr>
            <a:r>
              <a:rPr lang="cs-CZ" sz="4400" b="1" dirty="0">
                <a:solidFill>
                  <a:srgbClr val="000000"/>
                </a:solidFill>
                <a:latin typeface="Arial" pitchFamily="34" charset="0"/>
                <a:cs typeface="Arial" pitchFamily="34" charset="0"/>
              </a:rPr>
              <a:t>Způsoby řešení úpadku</a:t>
            </a:r>
          </a:p>
          <a:p>
            <a:pPr marL="0" lvl="0" indent="0" algn="ctr" fontAlgn="base">
              <a:spcAft>
                <a:spcPct val="0"/>
              </a:spcAft>
              <a:buClr>
                <a:srgbClr val="AA1D4B"/>
              </a:buClr>
              <a:buNone/>
            </a:pPr>
            <a:endParaRPr lang="cs-CZ" sz="4400" b="1" dirty="0">
              <a:solidFill>
                <a:srgbClr val="C00000"/>
              </a:solidFill>
              <a:latin typeface="Arial" pitchFamily="34" charset="0"/>
              <a:cs typeface="Arial" pitchFamily="34" charset="0"/>
            </a:endParaRPr>
          </a:p>
          <a:p>
            <a:pPr marL="0" lvl="0" indent="0" algn="ctr" fontAlgn="base">
              <a:spcAft>
                <a:spcPct val="0"/>
              </a:spcAft>
              <a:buClr>
                <a:srgbClr val="AA1D4B"/>
              </a:buClr>
              <a:buNone/>
            </a:pPr>
            <a:r>
              <a:rPr lang="cs-CZ" sz="4400" b="1" dirty="0">
                <a:solidFill>
                  <a:srgbClr val="3E788E"/>
                </a:solidFill>
                <a:latin typeface="Arial" pitchFamily="34" charset="0"/>
                <a:cs typeface="Arial" pitchFamily="34" charset="0"/>
              </a:rPr>
              <a:t>Oddlužení</a:t>
            </a:r>
          </a:p>
          <a:p>
            <a:endParaRPr lang="cs-CZ" dirty="0"/>
          </a:p>
        </p:txBody>
      </p:sp>
    </p:spTree>
    <p:extLst>
      <p:ext uri="{BB962C8B-B14F-4D97-AF65-F5344CB8AC3E}">
        <p14:creationId xmlns:p14="http://schemas.microsoft.com/office/powerpoint/2010/main" val="702548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Insolvenční</a:t>
            </a:r>
            <a:r>
              <a:rPr lang="cs-CZ" sz="4000" b="1" dirty="0"/>
              <a:t> </a:t>
            </a:r>
            <a:r>
              <a:rPr lang="cs-CZ" sz="3600" b="1" dirty="0"/>
              <a:t>soud</a:t>
            </a:r>
          </a:p>
        </p:txBody>
      </p:sp>
      <p:sp>
        <p:nvSpPr>
          <p:cNvPr id="3" name="Zástupný symbol pro obsah 2"/>
          <p:cNvSpPr>
            <a:spLocks noGrp="1"/>
          </p:cNvSpPr>
          <p:nvPr>
            <p:ph idx="1"/>
          </p:nvPr>
        </p:nvSpPr>
        <p:spPr>
          <a:xfrm>
            <a:off x="628650" y="1687859"/>
            <a:ext cx="8229600" cy="4464495"/>
          </a:xfrm>
        </p:spPr>
        <p:txBody>
          <a:bodyPr>
            <a:normAutofit/>
          </a:bodyPr>
          <a:lstStyle/>
          <a:p>
            <a:pPr>
              <a:buClr>
                <a:schemeClr val="accent2">
                  <a:lumMod val="75000"/>
                </a:schemeClr>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Věcná příslušnost </a:t>
            </a:r>
          </a:p>
          <a:p>
            <a:pPr lvl="1">
              <a:buClr>
                <a:schemeClr val="accent2">
                  <a:lumMod val="75000"/>
                </a:schemeClr>
              </a:buClr>
              <a:buFont typeface="Wingdings" panose="05000000000000000000" pitchFamily="2" charset="2"/>
              <a:buChar char="§"/>
            </a:pPr>
            <a:r>
              <a:rPr lang="cs-CZ" dirty="0">
                <a:latin typeface="Arial" panose="020B0604020202020204" pitchFamily="34" charset="0"/>
                <a:cs typeface="Arial" panose="020B0604020202020204" pitchFamily="34" charset="0"/>
              </a:rPr>
              <a:t>krajský soud </a:t>
            </a:r>
          </a:p>
          <a:p>
            <a:pPr lvl="1">
              <a:buClr>
                <a:schemeClr val="accent2">
                  <a:lumMod val="75000"/>
                </a:schemeClr>
              </a:buClr>
              <a:buFont typeface="Wingdings" panose="05000000000000000000" pitchFamily="2" charset="2"/>
              <a:buChar char="§"/>
            </a:pPr>
            <a:endParaRPr lang="cs-CZ"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Místní příslušnost </a:t>
            </a:r>
          </a:p>
          <a:p>
            <a:pPr lvl="1">
              <a:buClr>
                <a:schemeClr val="accent5">
                  <a:lumMod val="75000"/>
                </a:schemeClr>
              </a:buClr>
              <a:buFont typeface="Wingdings" panose="05000000000000000000" pitchFamily="2" charset="2"/>
              <a:buChar char="Ø"/>
            </a:pPr>
            <a:r>
              <a:rPr lang="cs-CZ" dirty="0">
                <a:latin typeface="Arial" panose="020B0604020202020204" pitchFamily="34" charset="0"/>
                <a:cs typeface="Arial" panose="020B0604020202020204" pitchFamily="34" charset="0"/>
              </a:rPr>
              <a:t>soud, v jehož obvodu je obecný soud dlužníka /PO zapsaná v OR</a:t>
            </a:r>
          </a:p>
          <a:p>
            <a:pPr lvl="1">
              <a:buClr>
                <a:schemeClr val="accent2">
                  <a:lumMod val="75000"/>
                </a:schemeClr>
              </a:buClr>
              <a:buFont typeface="Wingdings" panose="05000000000000000000" pitchFamily="2" charset="2"/>
              <a:buChar char="§"/>
            </a:pPr>
            <a:endParaRPr lang="cs-CZ" dirty="0">
              <a:latin typeface="Arial" panose="020B0604020202020204" pitchFamily="34" charset="0"/>
              <a:cs typeface="Arial" panose="020B0604020202020204" pitchFamily="34" charset="0"/>
            </a:endParaRPr>
          </a:p>
          <a:p>
            <a:pPr>
              <a:buClr>
                <a:schemeClr val="accent2">
                  <a:lumMod val="75000"/>
                </a:schemeClr>
              </a:buClr>
              <a:buFont typeface="Wingdings" panose="05000000000000000000" pitchFamily="2" charset="2"/>
              <a:buChar char="§"/>
            </a:pPr>
            <a:r>
              <a:rPr lang="cs-CZ" sz="1800" b="1" dirty="0">
                <a:latin typeface="Arial" panose="020B0604020202020204" pitchFamily="34" charset="0"/>
                <a:cs typeface="Arial" panose="020B0604020202020204" pitchFamily="34" charset="0"/>
              </a:rPr>
              <a:t>Činnost </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vydává rozhodnutí v 1. stupni</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jedná a rozhoduje v incidenčních sporech</a:t>
            </a:r>
          </a:p>
          <a:p>
            <a:pPr lvl="1">
              <a:buClr>
                <a:schemeClr val="accent5"/>
              </a:buClr>
              <a:buFont typeface="Wingdings" panose="05000000000000000000" pitchFamily="2" charset="2"/>
              <a:buChar char="Ø"/>
            </a:pPr>
            <a:r>
              <a:rPr lang="cs-CZ" dirty="0">
                <a:latin typeface="Arial" panose="020B0604020202020204" pitchFamily="34" charset="0"/>
                <a:cs typeface="Arial" panose="020B0604020202020204" pitchFamily="34" charset="0"/>
              </a:rPr>
              <a:t>dohlédací činnost soudu (§ 11 IZ)</a:t>
            </a:r>
          </a:p>
          <a:p>
            <a:pPr lvl="2">
              <a:buClr>
                <a:schemeClr val="accent2">
                  <a:lumMod val="75000"/>
                </a:schemeClr>
              </a:buClr>
              <a:buFont typeface="Wingdings" panose="05000000000000000000" pitchFamily="2" charset="2"/>
              <a:buChar char="ü"/>
            </a:pPr>
            <a:r>
              <a:rPr lang="cs-CZ" sz="1800" dirty="0">
                <a:latin typeface="Arial" panose="020B0604020202020204" pitchFamily="34" charset="0"/>
                <a:cs typeface="Arial" panose="020B0604020202020204" pitchFamily="34" charset="0"/>
              </a:rPr>
              <a:t>zajištění účelu IŘ</a:t>
            </a:r>
          </a:p>
          <a:p>
            <a:pPr lvl="2">
              <a:buClr>
                <a:schemeClr val="accent2">
                  <a:lumMod val="75000"/>
                </a:schemeClr>
              </a:buClr>
              <a:buFont typeface="Wingdings" panose="05000000000000000000" pitchFamily="2" charset="2"/>
              <a:buChar char="ü"/>
            </a:pPr>
            <a:r>
              <a:rPr lang="cs-CZ" sz="1800" dirty="0">
                <a:latin typeface="Arial" panose="020B0604020202020204" pitchFamily="34" charset="0"/>
                <a:cs typeface="Arial" panose="020B0604020202020204" pitchFamily="34" charset="0"/>
              </a:rPr>
              <a:t>ukládání procesních povinností subjektům</a:t>
            </a:r>
          </a:p>
          <a:p>
            <a:pPr lvl="2">
              <a:buClr>
                <a:schemeClr val="accent2">
                  <a:lumMod val="75000"/>
                </a:schemeClr>
              </a:buClr>
              <a:buFont typeface="Wingdings" panose="05000000000000000000" pitchFamily="2" charset="2"/>
              <a:buChar char="ü"/>
            </a:pPr>
            <a:r>
              <a:rPr lang="cs-CZ" sz="1800" dirty="0">
                <a:latin typeface="Arial" panose="020B0604020202020204" pitchFamily="34" charset="0"/>
                <a:cs typeface="Arial" panose="020B0604020202020204" pitchFamily="34" charset="0"/>
              </a:rPr>
              <a:t>dohled nad činností insolvenčního správce</a:t>
            </a:r>
          </a:p>
          <a:p>
            <a:pPr marL="457200" lvl="1" indent="0">
              <a:buNone/>
            </a:pPr>
            <a:endParaRPr lang="cs-CZ" sz="4400" dirty="0">
              <a:latin typeface="Arial" panose="020B0604020202020204" pitchFamily="34" charset="0"/>
              <a:cs typeface="Arial" panose="020B0604020202020204" pitchFamily="34" charset="0"/>
            </a:endParaRPr>
          </a:p>
          <a:p>
            <a:endParaRPr lang="cs-CZ" dirty="0"/>
          </a:p>
        </p:txBody>
      </p:sp>
    </p:spTree>
    <p:extLst>
      <p:ext uri="{BB962C8B-B14F-4D97-AF65-F5344CB8AC3E}">
        <p14:creationId xmlns:p14="http://schemas.microsoft.com/office/powerpoint/2010/main" val="24322788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Návrh - oddlužení</a:t>
            </a:r>
          </a:p>
        </p:txBody>
      </p:sp>
      <p:sp>
        <p:nvSpPr>
          <p:cNvPr id="3" name="Zástupný symbol pro obsah 2"/>
          <p:cNvSpPr>
            <a:spLocks noGrp="1"/>
          </p:cNvSpPr>
          <p:nvPr>
            <p:ph idx="1"/>
          </p:nvPr>
        </p:nvSpPr>
        <p:spPr>
          <a:xfrm>
            <a:off x="457200" y="1556792"/>
            <a:ext cx="8229600" cy="4824536"/>
          </a:xfrm>
        </p:spPr>
        <p:txBody>
          <a:bodyPr>
            <a:normAutofit/>
          </a:bodyPr>
          <a:lstStyle/>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 389 a násl. IZ</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věřitel </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dlužník</a:t>
            </a:r>
            <a:r>
              <a:rPr lang="cs-CZ" sz="1800" b="1" dirty="0">
                <a:latin typeface="Arial" pitchFamily="34" charset="0"/>
                <a:cs typeface="Arial" pitchFamily="34" charset="0"/>
              </a:rPr>
              <a:t> </a:t>
            </a:r>
            <a:r>
              <a:rPr lang="cs-CZ" sz="1800" dirty="0">
                <a:latin typeface="Arial" pitchFamily="34" charset="0"/>
                <a:cs typeface="Arial" pitchFamily="34" charset="0"/>
              </a:rPr>
              <a:t>=&gt; spojit s návrhem na povolení oddlužení </a:t>
            </a:r>
            <a:endParaRPr lang="cs-CZ" sz="1800" b="1" dirty="0">
              <a:solidFill>
                <a:srgbClr val="000000"/>
              </a:solidFill>
              <a:latin typeface="Arial" pitchFamily="34" charset="0"/>
              <a:cs typeface="Arial" pitchFamily="34" charset="0"/>
            </a:endParaRPr>
          </a:p>
          <a:p>
            <a:pPr lvl="1" fontAlgn="base">
              <a:spcAft>
                <a:spcPct val="0"/>
              </a:spcAft>
              <a:buClr>
                <a:schemeClr val="accent5"/>
              </a:buClr>
              <a:buFont typeface="Wingdings" panose="05000000000000000000" pitchFamily="2" charset="2"/>
              <a:buChar char="Ø"/>
            </a:pPr>
            <a:r>
              <a:rPr lang="cs-CZ" b="1" dirty="0">
                <a:solidFill>
                  <a:srgbClr val="000000"/>
                </a:solidFill>
                <a:latin typeface="Arial" pitchFamily="34" charset="0"/>
                <a:cs typeface="Arial" pitchFamily="34" charset="0"/>
              </a:rPr>
              <a:t>fyzická osoba</a:t>
            </a:r>
          </a:p>
          <a:p>
            <a:pPr lvl="1" fontAlgn="base">
              <a:spcAft>
                <a:spcPct val="0"/>
              </a:spcAft>
              <a:buClr>
                <a:schemeClr val="accent5"/>
              </a:buClr>
              <a:buFont typeface="Wingdings" panose="05000000000000000000" pitchFamily="2" charset="2"/>
              <a:buChar char="Ø"/>
            </a:pPr>
            <a:r>
              <a:rPr lang="cs-CZ" b="1" dirty="0">
                <a:solidFill>
                  <a:srgbClr val="000000"/>
                </a:solidFill>
                <a:latin typeface="Arial" pitchFamily="34" charset="0"/>
                <a:cs typeface="Arial" pitchFamily="34" charset="0"/>
              </a:rPr>
              <a:t>právnická osoba, </a:t>
            </a:r>
            <a:r>
              <a:rPr lang="cs-CZ" dirty="0">
                <a:solidFill>
                  <a:srgbClr val="000000"/>
                </a:solidFill>
                <a:latin typeface="Arial" pitchFamily="34" charset="0"/>
                <a:cs typeface="Arial" pitchFamily="34" charset="0"/>
              </a:rPr>
              <a:t>která není považována za podnikatele a současně nemá dluhy z podnikání…</a:t>
            </a:r>
          </a:p>
          <a:p>
            <a:pPr lvl="1" fontAlgn="base">
              <a:spcAft>
                <a:spcPct val="0"/>
              </a:spcAft>
              <a:buClr>
                <a:srgbClr val="AA1D4B"/>
              </a:buClr>
              <a:buFont typeface="Wingdings" pitchFamily="2" charset="2"/>
              <a:buChar char="§"/>
            </a:pPr>
            <a:endParaRPr lang="cs-CZ"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společný návrh manželů </a:t>
            </a:r>
            <a:r>
              <a:rPr lang="cs-CZ" sz="1800" dirty="0">
                <a:solidFill>
                  <a:srgbClr val="000000"/>
                </a:solidFill>
                <a:latin typeface="Arial" pitchFamily="34" charset="0"/>
                <a:cs typeface="Arial" pitchFamily="34" charset="0"/>
              </a:rPr>
              <a:t>(§ 394a IZ) </a:t>
            </a:r>
            <a:r>
              <a:rPr lang="cs-CZ" sz="1800" b="1" dirty="0">
                <a:solidFill>
                  <a:srgbClr val="000000"/>
                </a:solidFill>
                <a:latin typeface="Arial" pitchFamily="34" charset="0"/>
                <a:cs typeface="Arial" pitchFamily="34" charset="0"/>
              </a:rPr>
              <a:t>– </a:t>
            </a:r>
            <a:r>
              <a:rPr lang="cs-CZ" sz="1800" dirty="0">
                <a:solidFill>
                  <a:srgbClr val="000000"/>
                </a:solidFill>
                <a:latin typeface="Arial" pitchFamily="34" charset="0"/>
                <a:cs typeface="Arial" pitchFamily="34" charset="0"/>
              </a:rPr>
              <a:t>postavení nerozlučných společníků                </a:t>
            </a:r>
            <a:endParaRPr lang="cs-CZ" sz="1800" b="1" u="sng" dirty="0">
              <a:solidFill>
                <a:srgbClr val="000000"/>
              </a:solidFill>
              <a:latin typeface="Arial" pitchFamily="34" charset="0"/>
              <a:cs typeface="Arial" pitchFamily="34" charset="0"/>
            </a:endParaRPr>
          </a:p>
          <a:p>
            <a:pPr lvl="1" fontAlgn="base">
              <a:spcAft>
                <a:spcPct val="0"/>
              </a:spcAft>
              <a:buClr>
                <a:srgbClr val="3E788E"/>
              </a:buClr>
              <a:buFont typeface="Wingdings" pitchFamily="2" charset="2"/>
              <a:buChar char="§"/>
            </a:pPr>
            <a:endParaRPr lang="cs-CZ" dirty="0">
              <a:solidFill>
                <a:srgbClr val="000000"/>
              </a:solidFill>
              <a:latin typeface="Arial" pitchFamily="34" charset="0"/>
              <a:cs typeface="Arial" pitchFamily="34" charset="0"/>
            </a:endParaRP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a:t>
            </a:r>
            <a:r>
              <a:rPr lang="cs-CZ" i="1" dirty="0">
                <a:solidFill>
                  <a:srgbClr val="000000"/>
                </a:solidFill>
                <a:latin typeface="Arial" pitchFamily="34" charset="0"/>
                <a:cs typeface="Arial" pitchFamily="34" charset="0"/>
              </a:rPr>
              <a:t>Výslovné prohlášení manželů, že souhlasí s tím, aby všechen 	jejich majetek byl pro účely schválení oddlužení zpeněžením 	majetkové podstaty považován za majetek v SJM </a:t>
            </a:r>
          </a:p>
          <a:p>
            <a:pPr marL="457200" lvl="1" indent="0" fontAlgn="base">
              <a:spcAft>
                <a:spcPct val="0"/>
              </a:spcAft>
              <a:buClr>
                <a:srgbClr val="3E788E"/>
              </a:buClr>
              <a:buNone/>
            </a:pPr>
            <a:r>
              <a:rPr lang="cs-CZ" dirty="0">
                <a:solidFill>
                  <a:srgbClr val="000000"/>
                </a:solidFill>
                <a:latin typeface="Arial" pitchFamily="34" charset="0"/>
                <a:cs typeface="Arial" pitchFamily="34" charset="0"/>
              </a:rPr>
              <a:t>       (usnesení 3 VSPH 668/2014)</a:t>
            </a:r>
          </a:p>
          <a:p>
            <a:pPr marL="457200" lvl="1" indent="0" fontAlgn="base">
              <a:spcAft>
                <a:spcPct val="0"/>
              </a:spcAft>
              <a:buClr>
                <a:srgbClr val="3E788E"/>
              </a:buClr>
              <a:buNone/>
            </a:pPr>
            <a:endParaRPr lang="cs-CZ" sz="2000" dirty="0">
              <a:solidFill>
                <a:srgbClr val="000000"/>
              </a:solidFill>
              <a:latin typeface="Arial" pitchFamily="34" charset="0"/>
              <a:cs typeface="Arial" pitchFamily="34" charset="0"/>
            </a:endParaRPr>
          </a:p>
          <a:p>
            <a:pPr marL="457200" lvl="1" indent="0" fontAlgn="base">
              <a:spcAft>
                <a:spcPct val="0"/>
              </a:spcAft>
              <a:buClr>
                <a:srgbClr val="3E788E"/>
              </a:buClr>
              <a:buNone/>
            </a:pPr>
            <a:endParaRPr lang="cs-CZ" sz="2000" dirty="0">
              <a:solidFill>
                <a:srgbClr val="000000"/>
              </a:solidFill>
              <a:latin typeface="Arial" pitchFamily="34" charset="0"/>
              <a:cs typeface="Arial" pitchFamily="34" charset="0"/>
            </a:endParaRPr>
          </a:p>
          <a:p>
            <a:pPr lvl="1" fontAlgn="base">
              <a:spcAft>
                <a:spcPct val="0"/>
              </a:spcAft>
              <a:buClr>
                <a:srgbClr val="3E788E"/>
              </a:buClr>
              <a:buFont typeface="Wingdings" pitchFamily="2" charset="2"/>
              <a:buChar char="§"/>
            </a:pPr>
            <a:endParaRPr lang="cs-CZ" sz="1600" dirty="0">
              <a:solidFill>
                <a:srgbClr val="000000"/>
              </a:solidFill>
              <a:latin typeface="Arial" pitchFamily="34" charset="0"/>
              <a:cs typeface="Arial" pitchFamily="34" charset="0"/>
            </a:endParaRPr>
          </a:p>
          <a:p>
            <a:endParaRPr lang="cs-CZ" dirty="0"/>
          </a:p>
        </p:txBody>
      </p:sp>
      <p:sp>
        <p:nvSpPr>
          <p:cNvPr id="9" name="Obdélník 8"/>
          <p:cNvSpPr/>
          <p:nvPr/>
        </p:nvSpPr>
        <p:spPr>
          <a:xfrm>
            <a:off x="827584" y="4445329"/>
            <a:ext cx="7118448" cy="15335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7" name="Přímá spojnice se šipkou 6"/>
          <p:cNvCxnSpPr/>
          <p:nvPr/>
        </p:nvCxnSpPr>
        <p:spPr>
          <a:xfrm>
            <a:off x="1619672" y="3969060"/>
            <a:ext cx="1584176" cy="50405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7806314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Rozhodnutí o návrhu na povolení oddlužení</a:t>
            </a:r>
          </a:p>
        </p:txBody>
      </p:sp>
      <p:sp>
        <p:nvSpPr>
          <p:cNvPr id="3" name="Zástupný symbol pro obsah 2"/>
          <p:cNvSpPr>
            <a:spLocks noGrp="1"/>
          </p:cNvSpPr>
          <p:nvPr>
            <p:ph idx="1"/>
          </p:nvPr>
        </p:nvSpPr>
        <p:spPr>
          <a:xfrm>
            <a:off x="457200" y="1700808"/>
            <a:ext cx="8229600" cy="4608512"/>
          </a:xfrm>
        </p:spPr>
        <p:txBody>
          <a:bodyPr>
            <a:normAutofit/>
          </a:bodyPr>
          <a:lstStyle/>
          <a:p>
            <a:pPr lvl="0" fontAlgn="base">
              <a:spcAft>
                <a:spcPct val="0"/>
              </a:spcAft>
              <a:buClr>
                <a:srgbClr val="AA1D4B"/>
              </a:buClr>
              <a:buFont typeface="Wingdings" pitchFamily="2" charset="2"/>
              <a:buChar char="§"/>
              <a:defRPr/>
            </a:pPr>
            <a:r>
              <a:rPr lang="cs-CZ" sz="1800" dirty="0">
                <a:solidFill>
                  <a:srgbClr val="000000"/>
                </a:solidFill>
                <a:latin typeface="Arial" pitchFamily="34" charset="0"/>
                <a:cs typeface="Arial" pitchFamily="34" charset="0"/>
              </a:rPr>
              <a:t>§ 394 a násl. IZ</a:t>
            </a:r>
          </a:p>
          <a:p>
            <a:pPr lvl="0" fontAlgn="base">
              <a:spcAft>
                <a:spcPct val="0"/>
              </a:spcAft>
              <a:buClr>
                <a:srgbClr val="AA1D4B"/>
              </a:buClr>
              <a:buFont typeface="Wingdings" pitchFamily="2" charset="2"/>
              <a:buChar char="§"/>
              <a:defRPr/>
            </a:pPr>
            <a:r>
              <a:rPr lang="cs-CZ" sz="1800" b="1" dirty="0">
                <a:solidFill>
                  <a:srgbClr val="000000"/>
                </a:solidFill>
                <a:latin typeface="Arial" pitchFamily="34" charset="0"/>
                <a:cs typeface="Arial" pitchFamily="34" charset="0"/>
              </a:rPr>
              <a:t>rozhodnutí </a:t>
            </a:r>
            <a:r>
              <a:rPr lang="cs-CZ" sz="1800" dirty="0">
                <a:solidFill>
                  <a:srgbClr val="000000"/>
                </a:solidFill>
                <a:latin typeface="Arial" pitchFamily="34" charset="0"/>
                <a:cs typeface="Arial" pitchFamily="34" charset="0"/>
              </a:rPr>
              <a:t>o zpětvzetí / zamítnutí / odmítnutí </a:t>
            </a:r>
            <a:r>
              <a:rPr lang="cs-CZ" sz="1800" dirty="0" err="1">
                <a:solidFill>
                  <a:srgbClr val="000000"/>
                </a:solidFill>
                <a:latin typeface="Arial" pitchFamily="34" charset="0"/>
                <a:cs typeface="Arial" pitchFamily="34" charset="0"/>
              </a:rPr>
              <a:t>insolv</a:t>
            </a:r>
            <a:r>
              <a:rPr lang="cs-CZ" sz="1800" dirty="0">
                <a:solidFill>
                  <a:srgbClr val="000000"/>
                </a:solidFill>
                <a:latin typeface="Arial" pitchFamily="34" charset="0"/>
                <a:cs typeface="Arial" pitchFamily="34" charset="0"/>
              </a:rPr>
              <a:t>. návrhu na povolení oddlužení</a:t>
            </a:r>
          </a:p>
          <a:p>
            <a:pPr lvl="0" fontAlgn="base">
              <a:spcAft>
                <a:spcPct val="0"/>
              </a:spcAft>
              <a:buClr>
                <a:srgbClr val="AA1D4B"/>
              </a:buClr>
              <a:buFont typeface="Wingdings" pitchFamily="2" charset="2"/>
              <a:buChar char="§"/>
              <a:defRPr/>
            </a:pPr>
            <a:endParaRPr lang="cs-CZ" sz="1800" dirty="0">
              <a:solidFill>
                <a:srgbClr val="000000"/>
              </a:solidFill>
              <a:latin typeface="Arial" pitchFamily="34" charset="0"/>
              <a:cs typeface="Arial" pitchFamily="34" charset="0"/>
            </a:endParaRPr>
          </a:p>
          <a:p>
            <a:pPr marL="0" lvl="0" indent="0" fontAlgn="base">
              <a:spcAft>
                <a:spcPct val="0"/>
              </a:spcAft>
              <a:buClr>
                <a:srgbClr val="AA1D4B"/>
              </a:buClr>
              <a:buNone/>
              <a:defRPr/>
            </a:pPr>
            <a:r>
              <a:rPr lang="cs-CZ" sz="1800" b="1" dirty="0">
                <a:solidFill>
                  <a:srgbClr val="000000"/>
                </a:solidFill>
                <a:latin typeface="Arial" pitchFamily="34" charset="0"/>
                <a:cs typeface="Arial" pitchFamily="34" charset="0"/>
              </a:rPr>
              <a:t>         	současně </a:t>
            </a:r>
            <a:r>
              <a:rPr lang="cs-CZ" sz="1800" dirty="0">
                <a:solidFill>
                  <a:srgbClr val="000000"/>
                </a:solidFill>
                <a:latin typeface="Arial" pitchFamily="34" charset="0"/>
                <a:cs typeface="Arial" pitchFamily="34" charset="0"/>
              </a:rPr>
              <a:t>rozhodnutí o způsobu řešení úpadku </a:t>
            </a:r>
            <a:r>
              <a:rPr lang="cs-CZ" sz="1800" b="1" dirty="0">
                <a:solidFill>
                  <a:srgbClr val="000000"/>
                </a:solidFill>
                <a:latin typeface="Arial" pitchFamily="34" charset="0"/>
                <a:cs typeface="Arial" pitchFamily="34" charset="0"/>
              </a:rPr>
              <a:t>konkursem </a:t>
            </a:r>
            <a:r>
              <a:rPr lang="cs-CZ" sz="1800" dirty="0">
                <a:solidFill>
                  <a:srgbClr val="000000"/>
                </a:solidFill>
                <a:latin typeface="Arial" pitchFamily="34" charset="0"/>
                <a:cs typeface="Arial" pitchFamily="34" charset="0"/>
              </a:rPr>
              <a:t>(§ 396)</a:t>
            </a:r>
          </a:p>
          <a:p>
            <a:pPr marL="914400" lvl="2" indent="0" fontAlgn="base">
              <a:spcAft>
                <a:spcPct val="0"/>
              </a:spcAft>
              <a:buClr>
                <a:srgbClr val="AA1D4B"/>
              </a:buClr>
              <a:buNone/>
              <a:defRPr/>
            </a:pPr>
            <a:endParaRPr lang="cs-CZ" sz="1800" b="1" dirty="0">
              <a:solidFill>
                <a:srgbClr val="FF0000"/>
              </a:solidFill>
              <a:latin typeface="Arial" pitchFamily="34" charset="0"/>
              <a:cs typeface="Arial" pitchFamily="34" charset="0"/>
            </a:endParaRPr>
          </a:p>
          <a:p>
            <a:pPr marL="914400" lvl="2" indent="0" fontAlgn="base">
              <a:spcAft>
                <a:spcPct val="0"/>
              </a:spcAft>
              <a:buClr>
                <a:srgbClr val="AA1D4B"/>
              </a:buClr>
              <a:buNone/>
              <a:defRPr/>
            </a:pPr>
            <a:r>
              <a:rPr lang="cs-CZ" sz="1800" b="1" dirty="0">
                <a:solidFill>
                  <a:srgbClr val="FF0000"/>
                </a:solidFill>
                <a:latin typeface="Arial" pitchFamily="34" charset="0"/>
                <a:cs typeface="Arial" pitchFamily="34" charset="0"/>
              </a:rPr>
              <a:t>  </a:t>
            </a:r>
          </a:p>
          <a:p>
            <a:pPr marL="914400" lvl="2" indent="0" fontAlgn="base">
              <a:spcAft>
                <a:spcPct val="0"/>
              </a:spcAft>
              <a:buClr>
                <a:srgbClr val="AA1D4B"/>
              </a:buClr>
              <a:buNone/>
              <a:defRPr/>
            </a:pPr>
            <a:r>
              <a:rPr lang="cs-CZ" sz="1800" b="1" dirty="0">
                <a:solidFill>
                  <a:srgbClr val="FF0000"/>
                </a:solidFill>
                <a:latin typeface="Arial" pitchFamily="34" charset="0"/>
                <a:cs typeface="Arial" pitchFamily="34" charset="0"/>
              </a:rPr>
              <a:t>                  </a:t>
            </a:r>
            <a:r>
              <a:rPr lang="cs-CZ" sz="1800" dirty="0">
                <a:latin typeface="Arial" pitchFamily="34" charset="0"/>
                <a:cs typeface="Arial" pitchFamily="34" charset="0"/>
              </a:rPr>
              <a:t>nejsou-li splněny podmínky =&gt; </a:t>
            </a:r>
            <a:r>
              <a:rPr lang="cs-CZ" sz="1800" b="1" dirty="0">
                <a:latin typeface="Arial" pitchFamily="34" charset="0"/>
                <a:cs typeface="Arial" pitchFamily="34" charset="0"/>
              </a:rPr>
              <a:t>zastavení řízení</a:t>
            </a:r>
          </a:p>
          <a:p>
            <a:pPr marL="914400" lvl="2" indent="0" fontAlgn="base">
              <a:spcAft>
                <a:spcPct val="0"/>
              </a:spcAft>
              <a:buClr>
                <a:srgbClr val="AA1D4B"/>
              </a:buClr>
              <a:buNone/>
              <a:defRPr/>
            </a:pPr>
            <a:endParaRPr lang="cs-CZ" sz="1800" b="1" dirty="0">
              <a:solidFill>
                <a:srgbClr val="FF0000"/>
              </a:solidFill>
              <a:latin typeface="Arial" pitchFamily="34" charset="0"/>
              <a:cs typeface="Arial" pitchFamily="34" charset="0"/>
            </a:endParaRPr>
          </a:p>
          <a:p>
            <a:pPr marL="914400" lvl="2" indent="0" fontAlgn="base">
              <a:spcAft>
                <a:spcPct val="0"/>
              </a:spcAft>
              <a:buClr>
                <a:srgbClr val="AA1D4B"/>
              </a:buClr>
              <a:buNone/>
              <a:defRPr/>
            </a:pPr>
            <a:r>
              <a:rPr lang="cs-CZ" sz="1800" b="1" dirty="0">
                <a:solidFill>
                  <a:srgbClr val="FF0000"/>
                </a:solidFill>
                <a:latin typeface="Arial" pitchFamily="34" charset="0"/>
                <a:cs typeface="Arial" pitchFamily="34" charset="0"/>
              </a:rPr>
              <a:t>                                    </a:t>
            </a:r>
            <a:r>
              <a:rPr lang="cs-CZ" sz="1800" b="1" dirty="0">
                <a:latin typeface="Arial" pitchFamily="34" charset="0"/>
                <a:cs typeface="Arial" pitchFamily="34" charset="0"/>
              </a:rPr>
              <a:t>nebo</a:t>
            </a:r>
          </a:p>
          <a:p>
            <a:pPr marL="914400" lvl="2" indent="0" fontAlgn="base">
              <a:spcAft>
                <a:spcPct val="0"/>
              </a:spcAft>
              <a:buClr>
                <a:srgbClr val="AA1D4B"/>
              </a:buClr>
              <a:buNone/>
              <a:defRPr/>
            </a:pPr>
            <a:endParaRPr lang="cs-CZ" sz="1800" b="1" dirty="0">
              <a:latin typeface="Arial" pitchFamily="34" charset="0"/>
              <a:cs typeface="Arial" pitchFamily="34" charset="0"/>
            </a:endParaRPr>
          </a:p>
          <a:p>
            <a:pPr lvl="0" fontAlgn="base">
              <a:spcAft>
                <a:spcPct val="0"/>
              </a:spcAft>
              <a:buClr>
                <a:srgbClr val="AA1D4B"/>
              </a:buClr>
              <a:buFont typeface="Wingdings" pitchFamily="2" charset="2"/>
              <a:buChar char="§"/>
              <a:defRPr/>
            </a:pPr>
            <a:r>
              <a:rPr lang="cs-CZ" sz="1800" b="1" dirty="0">
                <a:solidFill>
                  <a:srgbClr val="000000"/>
                </a:solidFill>
                <a:latin typeface="Arial" panose="020B0604020202020204" pitchFamily="34" charset="0"/>
                <a:cs typeface="Arial" pitchFamily="34" charset="0"/>
              </a:rPr>
              <a:t>r</a:t>
            </a:r>
            <a:r>
              <a:rPr lang="cs-CZ" sz="1800" b="1" dirty="0">
                <a:latin typeface="Arial" panose="020B0604020202020204" pitchFamily="34" charset="0"/>
                <a:cs typeface="Arial" panose="020B0604020202020204" pitchFamily="34" charset="0"/>
              </a:rPr>
              <a:t>ozhodnutí o povolení oddlužení</a:t>
            </a:r>
          </a:p>
        </p:txBody>
      </p:sp>
      <p:sp>
        <p:nvSpPr>
          <p:cNvPr id="6" name="Obdélník 5"/>
          <p:cNvSpPr/>
          <p:nvPr/>
        </p:nvSpPr>
        <p:spPr>
          <a:xfrm>
            <a:off x="2087724" y="3759432"/>
            <a:ext cx="579664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8" name="Přímá spojnice se šipkou 7"/>
          <p:cNvCxnSpPr/>
          <p:nvPr/>
        </p:nvCxnSpPr>
        <p:spPr>
          <a:xfrm flipH="1">
            <a:off x="4809846" y="3284984"/>
            <a:ext cx="2052228" cy="50405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8010004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Minimální výše splátky v oddlužení</a:t>
            </a:r>
          </a:p>
        </p:txBody>
      </p:sp>
      <p:sp>
        <p:nvSpPr>
          <p:cNvPr id="3" name="Zástupný symbol pro obsah 2"/>
          <p:cNvSpPr>
            <a:spLocks noGrp="1"/>
          </p:cNvSpPr>
          <p:nvPr>
            <p:ph idx="1"/>
          </p:nvPr>
        </p:nvSpPr>
        <p:spPr>
          <a:xfrm>
            <a:off x="457200" y="1690688"/>
            <a:ext cx="8219256" cy="4834655"/>
          </a:xfrm>
        </p:spPr>
        <p:txBody>
          <a:bodyPr>
            <a:normAutofit/>
          </a:bodyPr>
          <a:lstStyle/>
          <a:p>
            <a:pPr lvl="0" fontAlgn="base">
              <a:spcAft>
                <a:spcPct val="0"/>
              </a:spcAft>
              <a:buClr>
                <a:srgbClr val="AA1D4B"/>
              </a:buClr>
              <a:buFont typeface="Wingdings" pitchFamily="2" charset="2"/>
              <a:buChar char="§"/>
              <a:defRPr/>
            </a:pPr>
            <a:r>
              <a:rPr lang="cs-CZ" sz="1800" dirty="0">
                <a:solidFill>
                  <a:srgbClr val="000000"/>
                </a:solidFill>
                <a:latin typeface="Arial" pitchFamily="34" charset="0"/>
                <a:cs typeface="Arial" pitchFamily="34" charset="0"/>
              </a:rPr>
              <a:t>§ 395 odst. 1 písm. b) IZ </a:t>
            </a:r>
            <a:r>
              <a:rPr lang="cs-CZ" sz="1800" b="1" dirty="0">
                <a:solidFill>
                  <a:srgbClr val="000000"/>
                </a:solidFill>
                <a:latin typeface="Arial" pitchFamily="34" charset="0"/>
                <a:cs typeface="Arial" pitchFamily="34" charset="0"/>
              </a:rPr>
              <a:t>– zamítnutí návrhu na oddlužení</a:t>
            </a:r>
          </a:p>
          <a:p>
            <a:pPr marL="0" indent="0" fontAlgn="base">
              <a:spcAft>
                <a:spcPct val="0"/>
              </a:spcAft>
              <a:buClr>
                <a:srgbClr val="AA1D4B"/>
              </a:buClr>
              <a:buNone/>
              <a:defRPr/>
            </a:pPr>
            <a:r>
              <a:rPr lang="cs-CZ" sz="1800" i="1" dirty="0">
                <a:latin typeface="Arial" panose="020B0604020202020204" pitchFamily="34" charset="0"/>
                <a:cs typeface="Arial" panose="020B0604020202020204" pitchFamily="34" charset="0"/>
              </a:rPr>
              <a:t>lze-li důvodně předpokládat, že dlužník nebude schopen splácet v plné výši ani pohledávky podle § 168 odst. 2 písm. a), přičemž výše splátky ostatním věřitelům včetně věřitelů pohledávek za majetkovou podstatou a pohledávek postavených jim na roveň nesmí být nižší než tato pohledávka </a:t>
            </a:r>
            <a:r>
              <a:rPr lang="cs-CZ" sz="1800" b="1" i="1" dirty="0">
                <a:solidFill>
                  <a:schemeClr val="accent6"/>
                </a:solidFill>
                <a:latin typeface="Arial" panose="020B0604020202020204" pitchFamily="34" charset="0"/>
                <a:cs typeface="Arial" panose="020B0604020202020204" pitchFamily="34" charset="0"/>
              </a:rPr>
              <a:t>náležící za období plnění splátkového kalendáře</a:t>
            </a:r>
            <a:r>
              <a:rPr lang="cs-CZ" sz="1800" i="1" dirty="0">
                <a:latin typeface="Arial" panose="020B0604020202020204" pitchFamily="34" charset="0"/>
                <a:cs typeface="Arial" panose="020B0604020202020204" pitchFamily="34" charset="0"/>
              </a:rPr>
              <a:t>, a dále ani pohledávky podle § 169 odst. 1 písm. e) a § 390a odst. 5 IZ:</a:t>
            </a:r>
          </a:p>
          <a:p>
            <a:pPr marL="0" indent="0" fontAlgn="base">
              <a:spcAft>
                <a:spcPct val="0"/>
              </a:spcAft>
              <a:buClr>
                <a:srgbClr val="AA1D4B"/>
              </a:buClr>
              <a:buNone/>
              <a:defRPr/>
            </a:pPr>
            <a:endParaRPr lang="cs-CZ" sz="1800" dirty="0">
              <a:latin typeface="Arial" panose="020B0604020202020204" pitchFamily="34" charset="0"/>
              <a:cs typeface="Arial" panose="020B0604020202020204" pitchFamily="34" charset="0"/>
            </a:endParaRPr>
          </a:p>
          <a:p>
            <a:pPr lvl="1" fontAlgn="base">
              <a:spcAft>
                <a:spcPct val="0"/>
              </a:spcAft>
              <a:buClr>
                <a:srgbClr val="AA1D4B"/>
              </a:buClr>
              <a:buFont typeface="Wingdings" panose="05000000000000000000" pitchFamily="2" charset="2"/>
              <a:buChar char="ü"/>
              <a:defRPr/>
            </a:pPr>
            <a:r>
              <a:rPr lang="cs-CZ" dirty="0">
                <a:latin typeface="Arial" panose="020B0604020202020204" pitchFamily="34" charset="0"/>
                <a:cs typeface="Arial" panose="020B0604020202020204" pitchFamily="34" charset="0"/>
              </a:rPr>
              <a:t>hotové výdaje a odměna IS = 750 Kč (</a:t>
            </a:r>
            <a:r>
              <a:rPr lang="cs-CZ" dirty="0">
                <a:solidFill>
                  <a:schemeClr val="accent6">
                    <a:lumMod val="75000"/>
                  </a:schemeClr>
                </a:solidFill>
                <a:latin typeface="Arial" panose="020B0604020202020204" pitchFamily="34" charset="0"/>
                <a:cs typeface="Arial" panose="020B0604020202020204" pitchFamily="34" charset="0"/>
              </a:rPr>
              <a:t>po </a:t>
            </a:r>
            <a:r>
              <a:rPr lang="cs-CZ" dirty="0" err="1">
                <a:solidFill>
                  <a:schemeClr val="accent6">
                    <a:lumMod val="75000"/>
                  </a:schemeClr>
                </a:solidFill>
                <a:latin typeface="Arial" panose="020B0604020202020204" pitchFamily="34" charset="0"/>
                <a:cs typeface="Arial" panose="020B0604020202020204" pitchFamily="34" charset="0"/>
              </a:rPr>
              <a:t>schv.odd</a:t>
            </a:r>
            <a:r>
              <a:rPr lang="cs-CZ" dirty="0">
                <a:solidFill>
                  <a:schemeClr val="accent6">
                    <a:lumMod val="75000"/>
                  </a:schemeClr>
                </a:solidFill>
                <a:latin typeface="Arial" panose="020B0604020202020204" pitchFamily="34" charset="0"/>
                <a:cs typeface="Arial" panose="020B0604020202020204" pitchFamily="34" charset="0"/>
              </a:rPr>
              <a:t>.</a:t>
            </a:r>
            <a:r>
              <a:rPr lang="cs-CZ" dirty="0">
                <a:latin typeface="Arial" panose="020B0604020202020204" pitchFamily="34" charset="0"/>
                <a:cs typeface="Arial" panose="020B0604020202020204" pitchFamily="34" charset="0"/>
              </a:rPr>
              <a:t>)+ 150 Kč (příp.+ DPH) </a:t>
            </a:r>
          </a:p>
          <a:p>
            <a:pPr marL="457200" lvl="1" indent="0" fontAlgn="base">
              <a:spcAft>
                <a:spcPct val="0"/>
              </a:spcAft>
              <a:buClr>
                <a:srgbClr val="AA1D4B"/>
              </a:buClr>
              <a:buNone/>
              <a:defRPr/>
            </a:pPr>
            <a:r>
              <a:rPr lang="cs-CZ" dirty="0">
                <a:latin typeface="Arial" panose="020B0604020202020204" pitchFamily="34" charset="0"/>
                <a:cs typeface="Arial" panose="020B0604020202020204" pitchFamily="34" charset="0"/>
              </a:rPr>
              <a:t>      =&gt; 1 089 Kč</a:t>
            </a:r>
          </a:p>
          <a:p>
            <a:pPr lvl="1" fontAlgn="base">
              <a:spcAft>
                <a:spcPct val="0"/>
              </a:spcAft>
              <a:buClr>
                <a:srgbClr val="AA1D4B"/>
              </a:buClr>
              <a:buFont typeface="Wingdings" panose="05000000000000000000" pitchFamily="2" charset="2"/>
              <a:buChar char="ü"/>
              <a:defRPr/>
            </a:pPr>
            <a:r>
              <a:rPr lang="cs-CZ" dirty="0">
                <a:latin typeface="Arial" panose="020B0604020202020204" pitchFamily="34" charset="0"/>
                <a:cs typeface="Arial" panose="020B0604020202020204" pitchFamily="34" charset="0"/>
              </a:rPr>
              <a:t>ostatní věřitelé =&gt; 1089 Kč             </a:t>
            </a:r>
            <a:r>
              <a:rPr lang="cs-CZ" dirty="0">
                <a:solidFill>
                  <a:srgbClr val="FF0000"/>
                </a:solidFill>
                <a:latin typeface="Arial" panose="020B0604020202020204" pitchFamily="34" charset="0"/>
                <a:cs typeface="Arial" panose="020B0604020202020204" pitchFamily="34" charset="0"/>
              </a:rPr>
              <a:t>2178 Kč + …</a:t>
            </a:r>
          </a:p>
          <a:p>
            <a:pPr marL="0" indent="0" fontAlgn="base">
              <a:spcAft>
                <a:spcPct val="0"/>
              </a:spcAft>
              <a:buClr>
                <a:srgbClr val="AA1D4B"/>
              </a:buClr>
              <a:buNone/>
              <a:defRPr/>
            </a:pPr>
            <a:r>
              <a:rPr lang="cs-CZ" sz="1800" dirty="0">
                <a:latin typeface="Arial" panose="020B0604020202020204" pitchFamily="34" charset="0"/>
                <a:cs typeface="Arial" panose="020B0604020202020204" pitchFamily="34" charset="0"/>
              </a:rPr>
              <a:t>             </a:t>
            </a:r>
            <a:r>
              <a:rPr lang="cs-CZ" sz="1800" dirty="0">
                <a:solidFill>
                  <a:srgbClr val="FF0000"/>
                </a:solidFill>
                <a:latin typeface="Arial" panose="020B0604020202020204" pitchFamily="34" charset="0"/>
                <a:cs typeface="Arial" panose="020B0604020202020204" pitchFamily="34" charset="0"/>
              </a:rPr>
              <a:t>+</a:t>
            </a:r>
            <a:r>
              <a:rPr lang="cs-CZ" sz="1800" dirty="0">
                <a:latin typeface="Arial" panose="020B0604020202020204" pitchFamily="34" charset="0"/>
                <a:cs typeface="Arial" panose="020B0604020202020204" pitchFamily="34" charset="0"/>
              </a:rPr>
              <a:t> splátky (existují-li) na</a:t>
            </a:r>
          </a:p>
          <a:p>
            <a:pPr lvl="1" fontAlgn="base">
              <a:spcAft>
                <a:spcPct val="0"/>
              </a:spcAft>
              <a:buClr>
                <a:srgbClr val="AA1D4B"/>
              </a:buClr>
              <a:buFont typeface="Wingdings" panose="05000000000000000000" pitchFamily="2" charset="2"/>
              <a:buChar char="ü"/>
              <a:defRPr/>
            </a:pPr>
            <a:r>
              <a:rPr lang="cs-CZ" dirty="0">
                <a:latin typeface="Arial" panose="020B0604020202020204" pitchFamily="34" charset="0"/>
                <a:cs typeface="Arial" panose="020B0604020202020204" pitchFamily="34" charset="0"/>
              </a:rPr>
              <a:t>výživné ze zákona</a:t>
            </a:r>
          </a:p>
          <a:p>
            <a:pPr lvl="1" fontAlgn="base">
              <a:spcAft>
                <a:spcPct val="0"/>
              </a:spcAft>
              <a:buClr>
                <a:srgbClr val="AA1D4B"/>
              </a:buClr>
              <a:buFont typeface="Wingdings" panose="05000000000000000000" pitchFamily="2" charset="2"/>
              <a:buChar char="ü"/>
              <a:defRPr/>
            </a:pPr>
            <a:r>
              <a:rPr lang="cs-CZ" dirty="0">
                <a:latin typeface="Arial" panose="020B0604020202020204" pitchFamily="34" charset="0"/>
                <a:cs typeface="Arial" panose="020B0604020202020204" pitchFamily="34" charset="0"/>
              </a:rPr>
              <a:t>sepis insolvenčního návrhu</a:t>
            </a:r>
          </a:p>
          <a:p>
            <a:pPr lvl="0" fontAlgn="base">
              <a:spcAft>
                <a:spcPct val="0"/>
              </a:spcAft>
              <a:buClr>
                <a:srgbClr val="AA1D4B"/>
              </a:buClr>
              <a:buFont typeface="Wingdings" pitchFamily="2" charset="2"/>
              <a:buChar char="§"/>
              <a:defRPr/>
            </a:pPr>
            <a:endParaRPr lang="cs-CZ" sz="1600" dirty="0">
              <a:solidFill>
                <a:srgbClr val="000000"/>
              </a:solidFill>
              <a:latin typeface="Arial" pitchFamily="34" charset="0"/>
              <a:cs typeface="Arial" pitchFamily="34" charset="0"/>
            </a:endParaRPr>
          </a:p>
          <a:p>
            <a:endParaRPr lang="cs-CZ" dirty="0"/>
          </a:p>
        </p:txBody>
      </p:sp>
      <p:sp>
        <p:nvSpPr>
          <p:cNvPr id="4" name="Pravá složená závorka 3"/>
          <p:cNvSpPr/>
          <p:nvPr/>
        </p:nvSpPr>
        <p:spPr>
          <a:xfrm>
            <a:off x="3995936" y="4221088"/>
            <a:ext cx="360040" cy="792088"/>
          </a:xfrm>
          <a:prstGeom prst="righ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cs-CZ"/>
          </a:p>
        </p:txBody>
      </p:sp>
    </p:spTree>
    <p:extLst>
      <p:ext uri="{BB962C8B-B14F-4D97-AF65-F5344CB8AC3E}">
        <p14:creationId xmlns:p14="http://schemas.microsoft.com/office/powerpoint/2010/main" val="42819999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Minimální výše splátky v oddlužení</a:t>
            </a:r>
          </a:p>
        </p:txBody>
      </p:sp>
      <p:sp>
        <p:nvSpPr>
          <p:cNvPr id="3" name="Zástupný symbol pro obsah 2"/>
          <p:cNvSpPr>
            <a:spLocks noGrp="1"/>
          </p:cNvSpPr>
          <p:nvPr>
            <p:ph idx="1"/>
          </p:nvPr>
        </p:nvSpPr>
        <p:spPr>
          <a:xfrm>
            <a:off x="755576" y="2204864"/>
            <a:ext cx="7776864" cy="4320479"/>
          </a:xfrm>
        </p:spPr>
        <p:txBody>
          <a:bodyPr>
            <a:normAutofit/>
          </a:bodyPr>
          <a:lstStyle/>
          <a:p>
            <a:pPr lvl="0" fontAlgn="base">
              <a:spcAft>
                <a:spcPct val="0"/>
              </a:spcAft>
              <a:buClr>
                <a:srgbClr val="AA1D4B"/>
              </a:buClr>
              <a:buFont typeface="Wingdings" pitchFamily="2" charset="2"/>
              <a:buChar char="§"/>
              <a:defRPr/>
            </a:pPr>
            <a:r>
              <a:rPr lang="cs-CZ" sz="2000" dirty="0">
                <a:solidFill>
                  <a:schemeClr val="accent6"/>
                </a:solidFill>
                <a:latin typeface="Arial" pitchFamily="34" charset="0"/>
                <a:cs typeface="Arial" pitchFamily="34" charset="0"/>
              </a:rPr>
              <a:t>§ 391 odst. 3 IZ</a:t>
            </a:r>
            <a:endParaRPr lang="cs-CZ" sz="2000" b="1" dirty="0">
              <a:solidFill>
                <a:schemeClr val="accent6"/>
              </a:solidFill>
              <a:latin typeface="Arial" pitchFamily="34" charset="0"/>
              <a:cs typeface="Arial" pitchFamily="34" charset="0"/>
            </a:endParaRPr>
          </a:p>
          <a:p>
            <a:r>
              <a:rPr lang="cs-CZ" sz="2000" i="1" dirty="0">
                <a:solidFill>
                  <a:schemeClr val="accent6"/>
                </a:solidFill>
              </a:rPr>
              <a:t>Dlužník, který navrhuje oddlužení plněním splátkového kalendáře se zpeněžením majetkové podstaty, může </a:t>
            </a:r>
            <a:r>
              <a:rPr lang="cs-CZ" sz="2000" b="1" i="1" dirty="0">
                <a:solidFill>
                  <a:schemeClr val="accent6"/>
                </a:solidFill>
              </a:rPr>
              <a:t>k návrhu </a:t>
            </a:r>
            <a:r>
              <a:rPr lang="cs-CZ" sz="2000" i="1" dirty="0">
                <a:solidFill>
                  <a:schemeClr val="accent6"/>
                </a:solidFill>
              </a:rPr>
              <a:t>na povolení oddlužení připojit </a:t>
            </a:r>
            <a:r>
              <a:rPr lang="cs-CZ" sz="2000" b="1" i="1" dirty="0">
                <a:solidFill>
                  <a:schemeClr val="accent6"/>
                </a:solidFill>
              </a:rPr>
              <a:t>závazný příslib</a:t>
            </a:r>
            <a:r>
              <a:rPr lang="cs-CZ" sz="2000" i="1" dirty="0">
                <a:solidFill>
                  <a:schemeClr val="accent6"/>
                </a:solidFill>
              </a:rPr>
              <a:t>, že neumožní-li stav majetkové podstaty nebo zákonem určená měsíční splátka uspokojit v plné výši pohledávky podle § 395 odst. 1 písm. b), bude za předpokladu, že tím nehrozí uspokojování jeho základních hmotných potřeb nebo potřeb osob na něj odkázaných výživou, zcela nebo zčásti hradit tyto pohledávky ze základní částky, která mu nesmí být sražena z měsíční mzdy, nebo z jiných příjmů, které nelze postihnout výkonem rozhodnutí nebo exekucí. </a:t>
            </a:r>
            <a:endParaRPr lang="cs-CZ" sz="2000" i="1" dirty="0">
              <a:solidFill>
                <a:schemeClr val="accent6"/>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21868818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836712"/>
            <a:ext cx="8229600" cy="5472608"/>
          </a:xfrm>
        </p:spPr>
        <p:txBody>
          <a:bodyPr>
            <a:normAutofit/>
          </a:bodyPr>
          <a:lstStyle/>
          <a:p>
            <a:pPr marL="0" lvl="0" indent="0" algn="ctr" fontAlgn="base">
              <a:spcAft>
                <a:spcPct val="0"/>
              </a:spcAft>
              <a:buClr>
                <a:srgbClr val="AA1D4B"/>
              </a:buClr>
              <a:buNone/>
              <a:defRPr/>
            </a:pPr>
            <a:r>
              <a:rPr lang="cs-CZ" sz="2000" b="1" dirty="0">
                <a:solidFill>
                  <a:srgbClr val="000000"/>
                </a:solidFill>
                <a:latin typeface="Arial" pitchFamily="34" charset="0"/>
                <a:cs typeface="Arial" pitchFamily="34" charset="0"/>
              </a:rPr>
              <a:t>Rozhodnutí o povolení oddlužení</a:t>
            </a:r>
          </a:p>
          <a:p>
            <a:pPr lvl="0" fontAlgn="base">
              <a:spcAft>
                <a:spcPct val="0"/>
              </a:spcAft>
              <a:buClr>
                <a:srgbClr val="AA1D4B"/>
              </a:buClr>
              <a:buFont typeface="Wingdings" pitchFamily="2" charset="2"/>
              <a:buChar char="§"/>
            </a:pPr>
            <a:endParaRPr lang="cs-CZ" sz="19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Zpravidla spojeno </a:t>
            </a:r>
            <a:r>
              <a:rPr lang="cs-CZ" sz="1800" b="1" dirty="0">
                <a:solidFill>
                  <a:srgbClr val="000000"/>
                </a:solidFill>
                <a:latin typeface="Arial" pitchFamily="34" charset="0"/>
                <a:cs typeface="Arial" pitchFamily="34" charset="0"/>
              </a:rPr>
              <a:t>s rozhodnutím o úpadku </a:t>
            </a:r>
            <a:r>
              <a:rPr lang="cs-CZ" sz="1800" dirty="0">
                <a:solidFill>
                  <a:srgbClr val="000000"/>
                </a:solidFill>
                <a:latin typeface="Arial" pitchFamily="34" charset="0"/>
                <a:cs typeface="Arial" pitchFamily="34" charset="0"/>
              </a:rPr>
              <a:t>(§ 148 IZ)</a:t>
            </a:r>
          </a:p>
          <a:p>
            <a:pPr lvl="0" fontAlgn="base">
              <a:spcAft>
                <a:spcPct val="0"/>
              </a:spcAft>
              <a:buClr>
                <a:srgbClr val="AA1D4B"/>
              </a:buClr>
              <a:buFont typeface="Wingdings" pitchFamily="2" charset="2"/>
              <a:buChar char="§"/>
            </a:pPr>
            <a:r>
              <a:rPr lang="cs-CZ" sz="1800" b="1" dirty="0">
                <a:solidFill>
                  <a:srgbClr val="000000"/>
                </a:solidFill>
                <a:latin typeface="Arial" pitchFamily="34" charset="0"/>
                <a:cs typeface="Arial" pitchFamily="34" charset="0"/>
              </a:rPr>
              <a:t>Specifika usnesení </a:t>
            </a:r>
            <a:r>
              <a:rPr lang="cs-CZ" sz="1800" dirty="0">
                <a:solidFill>
                  <a:srgbClr val="000000"/>
                </a:solidFill>
                <a:latin typeface="Arial" pitchFamily="34" charset="0"/>
                <a:cs typeface="Arial" pitchFamily="34" charset="0"/>
              </a:rPr>
              <a:t>(§ 136 IZ):</a:t>
            </a:r>
          </a:p>
          <a:p>
            <a:pPr lvl="0" fontAlgn="base">
              <a:spcAft>
                <a:spcPct val="0"/>
              </a:spcAft>
              <a:buClr>
                <a:schemeClr val="accent5"/>
              </a:buClr>
              <a:buFont typeface="Wingdings" panose="05000000000000000000" pitchFamily="2" charset="2"/>
              <a:buChar char="Ø"/>
            </a:pPr>
            <a:r>
              <a:rPr lang="cs-CZ" sz="1800" dirty="0">
                <a:solidFill>
                  <a:srgbClr val="000000"/>
                </a:solidFill>
                <a:latin typeface="Arial" pitchFamily="34" charset="0"/>
                <a:cs typeface="Arial" pitchFamily="34" charset="0"/>
              </a:rPr>
              <a:t>Výzva nezajištěným věřitelům, aby do 7 dnů </a:t>
            </a:r>
            <a:r>
              <a:rPr lang="cs-CZ" sz="1800" u="sng" dirty="0">
                <a:solidFill>
                  <a:srgbClr val="000000"/>
                </a:solidFill>
                <a:latin typeface="Arial" pitchFamily="34" charset="0"/>
                <a:cs typeface="Arial" pitchFamily="34" charset="0"/>
              </a:rPr>
              <a:t>od zveřejnění zprávy pro oddlužení</a:t>
            </a:r>
            <a:r>
              <a:rPr lang="cs-CZ" sz="1800" dirty="0">
                <a:solidFill>
                  <a:srgbClr val="000000"/>
                </a:solidFill>
                <a:latin typeface="Arial" pitchFamily="34" charset="0"/>
                <a:cs typeface="Arial" pitchFamily="34" charset="0"/>
              </a:rPr>
              <a:t> v IR navrhli konání schůze věřitelů k projednání způsobu oddlužení a hlasování o přijetí způsobu řešení oddlužení, nebo v téže lhůtě hlasovali mimo schůzi věřitelů (hlasovací lístky – prostá většina) - § 399 a násl. IZ</a:t>
            </a:r>
          </a:p>
          <a:p>
            <a:pPr lvl="1" fontAlgn="base">
              <a:spcAft>
                <a:spcPct val="0"/>
              </a:spcAft>
              <a:buClr>
                <a:srgbClr val="C00000"/>
              </a:buClr>
              <a:buFont typeface="Wingdings" panose="05000000000000000000" pitchFamily="2" charset="2"/>
              <a:buChar char="Ø"/>
            </a:pPr>
            <a:r>
              <a:rPr lang="cs-CZ" dirty="0">
                <a:solidFill>
                  <a:srgbClr val="000000"/>
                </a:solidFill>
                <a:latin typeface="Arial" pitchFamily="34" charset="0"/>
                <a:cs typeface="Arial" pitchFamily="34" charset="0"/>
              </a:rPr>
              <a:t>schůze věřitelů =&gt; požádá </a:t>
            </a:r>
            <a:r>
              <a:rPr lang="cs-CZ" u="sng" dirty="0">
                <a:solidFill>
                  <a:srgbClr val="000000"/>
                </a:solidFill>
                <a:latin typeface="Arial" pitchFamily="34" charset="0"/>
                <a:cs typeface="Arial" pitchFamily="34" charset="0"/>
              </a:rPr>
              <a:t>kvalifikovaná dvojí většina</a:t>
            </a:r>
            <a:r>
              <a:rPr lang="cs-CZ" dirty="0">
                <a:solidFill>
                  <a:srgbClr val="000000"/>
                </a:solidFill>
                <a:latin typeface="Arial" pitchFamily="34" charset="0"/>
                <a:cs typeface="Arial" pitchFamily="34" charset="0"/>
              </a:rPr>
              <a:t>; výjimečně soud</a:t>
            </a:r>
          </a:p>
          <a:p>
            <a:pPr fontAlgn="base">
              <a:spcAft>
                <a:spcPct val="0"/>
              </a:spcAft>
              <a:buClr>
                <a:schemeClr val="accent5"/>
              </a:buClr>
              <a:buFont typeface="Wingdings" panose="05000000000000000000" pitchFamily="2" charset="2"/>
              <a:buChar char="Ø"/>
            </a:pPr>
            <a:r>
              <a:rPr lang="cs-CZ" sz="1800" dirty="0">
                <a:solidFill>
                  <a:srgbClr val="000000"/>
                </a:solidFill>
                <a:latin typeface="Arial" pitchFamily="34" charset="0"/>
                <a:cs typeface="Arial" pitchFamily="34" charset="0"/>
              </a:rPr>
              <a:t>Uložení dlužníku platit na účet </a:t>
            </a:r>
            <a:r>
              <a:rPr lang="cs-CZ" sz="1800" dirty="0" err="1">
                <a:solidFill>
                  <a:srgbClr val="000000"/>
                </a:solidFill>
                <a:latin typeface="Arial" pitchFamily="34" charset="0"/>
                <a:cs typeface="Arial" pitchFamily="34" charset="0"/>
              </a:rPr>
              <a:t>ins</a:t>
            </a:r>
            <a:r>
              <a:rPr lang="cs-CZ" sz="1800" dirty="0">
                <a:solidFill>
                  <a:srgbClr val="000000"/>
                </a:solidFill>
                <a:latin typeface="Arial" pitchFamily="34" charset="0"/>
                <a:cs typeface="Arial" pitchFamily="34" charset="0"/>
              </a:rPr>
              <a:t>. správce měsíčně předem zálohu na jeho odměnu ve výši soudem stanovené</a:t>
            </a:r>
          </a:p>
          <a:p>
            <a:pPr lvl="0" fontAlgn="base">
              <a:spcAft>
                <a:spcPct val="0"/>
              </a:spcAft>
              <a:buClr>
                <a:schemeClr val="accent5"/>
              </a:buClr>
              <a:buFont typeface="Wingdings" panose="05000000000000000000" pitchFamily="2" charset="2"/>
              <a:buChar char="Ø"/>
            </a:pPr>
            <a:r>
              <a:rPr lang="cs-CZ" sz="1800" dirty="0">
                <a:solidFill>
                  <a:srgbClr val="000000"/>
                </a:solidFill>
                <a:latin typeface="Arial" pitchFamily="34" charset="0"/>
                <a:cs typeface="Arial" pitchFamily="34" charset="0"/>
              </a:rPr>
              <a:t>Uložení </a:t>
            </a:r>
            <a:r>
              <a:rPr lang="cs-CZ" sz="1800" b="1" dirty="0">
                <a:solidFill>
                  <a:srgbClr val="000000"/>
                </a:solidFill>
                <a:latin typeface="Arial" pitchFamily="34" charset="0"/>
                <a:cs typeface="Arial" pitchFamily="34" charset="0"/>
              </a:rPr>
              <a:t>povinnosti </a:t>
            </a:r>
            <a:r>
              <a:rPr lang="cs-CZ" sz="1800" b="1" dirty="0" err="1">
                <a:solidFill>
                  <a:srgbClr val="000000"/>
                </a:solidFill>
                <a:latin typeface="Arial" pitchFamily="34" charset="0"/>
                <a:cs typeface="Arial" pitchFamily="34" charset="0"/>
              </a:rPr>
              <a:t>ins</a:t>
            </a:r>
            <a:r>
              <a:rPr lang="cs-CZ" sz="1800" b="1" dirty="0">
                <a:solidFill>
                  <a:srgbClr val="000000"/>
                </a:solidFill>
                <a:latin typeface="Arial" pitchFamily="34" charset="0"/>
                <a:cs typeface="Arial" pitchFamily="34" charset="0"/>
              </a:rPr>
              <a:t>. správci </a:t>
            </a:r>
            <a:r>
              <a:rPr lang="cs-CZ" sz="1800" b="1" dirty="0">
                <a:latin typeface="Arial" pitchFamily="34" charset="0"/>
                <a:cs typeface="Arial" pitchFamily="34" charset="0"/>
              </a:rPr>
              <a:t>do dvou měsíců</a:t>
            </a:r>
            <a:r>
              <a:rPr lang="cs-CZ" sz="1800" dirty="0">
                <a:latin typeface="Arial" pitchFamily="34" charset="0"/>
                <a:cs typeface="Arial" pitchFamily="34" charset="0"/>
              </a:rPr>
              <a:t> </a:t>
            </a:r>
            <a:r>
              <a:rPr lang="cs-CZ" sz="1800" dirty="0">
                <a:solidFill>
                  <a:srgbClr val="000000"/>
                </a:solidFill>
                <a:latin typeface="Arial" pitchFamily="34" charset="0"/>
                <a:cs typeface="Arial" pitchFamily="34" charset="0"/>
              </a:rPr>
              <a:t>po uplynutí lhůty k přihlášení pohledávek předložit insolvenčnímu soudu  	</a:t>
            </a:r>
          </a:p>
          <a:p>
            <a:pPr lvl="1" fontAlgn="base">
              <a:spcAft>
                <a:spcPct val="0"/>
              </a:spcAft>
              <a:buClr>
                <a:srgbClr val="3E788E"/>
              </a:buClr>
              <a:buFont typeface="Wingdings" pitchFamily="2" charset="2"/>
              <a:buChar char="ü"/>
            </a:pPr>
            <a:r>
              <a:rPr lang="cs-CZ" dirty="0">
                <a:solidFill>
                  <a:srgbClr val="000000"/>
                </a:solidFill>
                <a:latin typeface="Arial" pitchFamily="34" charset="0"/>
                <a:cs typeface="Arial" pitchFamily="34" charset="0"/>
              </a:rPr>
              <a:t>zprávu o přezkumu</a:t>
            </a:r>
          </a:p>
          <a:p>
            <a:pPr lvl="1" fontAlgn="base">
              <a:spcAft>
                <a:spcPct val="0"/>
              </a:spcAft>
              <a:buClr>
                <a:srgbClr val="3E788E"/>
              </a:buClr>
              <a:buFont typeface="Wingdings" pitchFamily="2" charset="2"/>
              <a:buChar char="ü"/>
            </a:pPr>
            <a:r>
              <a:rPr lang="cs-CZ" dirty="0">
                <a:solidFill>
                  <a:srgbClr val="000000"/>
                </a:solidFill>
                <a:latin typeface="Arial" pitchFamily="34" charset="0"/>
                <a:cs typeface="Arial" pitchFamily="34" charset="0"/>
              </a:rPr>
              <a:t>zprávu pro oddlužení</a:t>
            </a:r>
          </a:p>
          <a:p>
            <a:pPr lvl="1" fontAlgn="base">
              <a:spcAft>
                <a:spcPct val="0"/>
              </a:spcAft>
              <a:buClr>
                <a:srgbClr val="3E788E"/>
              </a:buClr>
              <a:buFont typeface="Wingdings" pitchFamily="2" charset="2"/>
              <a:buChar char="ü"/>
            </a:pPr>
            <a:r>
              <a:rPr lang="cs-CZ" dirty="0">
                <a:solidFill>
                  <a:srgbClr val="000000"/>
                </a:solidFill>
                <a:latin typeface="Arial" pitchFamily="34" charset="0"/>
                <a:cs typeface="Arial" pitchFamily="34" charset="0"/>
              </a:rPr>
              <a:t>soupis majetkové podstaty                     elektronické formuláře</a:t>
            </a:r>
          </a:p>
          <a:p>
            <a:pPr lvl="1" fontAlgn="base">
              <a:spcAft>
                <a:spcPct val="0"/>
              </a:spcAft>
              <a:buClr>
                <a:srgbClr val="3E788E"/>
              </a:buClr>
              <a:buFont typeface="Wingdings" pitchFamily="2" charset="2"/>
              <a:buChar char="ü"/>
            </a:pPr>
            <a:r>
              <a:rPr lang="cs-CZ" dirty="0">
                <a:solidFill>
                  <a:srgbClr val="000000"/>
                </a:solidFill>
                <a:latin typeface="Arial" pitchFamily="34" charset="0"/>
                <a:cs typeface="Arial" pitchFamily="34" charset="0"/>
              </a:rPr>
              <a:t>návrh na způsob řešení oddlužení</a:t>
            </a:r>
          </a:p>
          <a:p>
            <a:endParaRPr lang="cs-CZ" dirty="0"/>
          </a:p>
        </p:txBody>
      </p:sp>
      <p:sp>
        <p:nvSpPr>
          <p:cNvPr id="4" name="Šipka dolů 3"/>
          <p:cNvSpPr/>
          <p:nvPr/>
        </p:nvSpPr>
        <p:spPr>
          <a:xfrm>
            <a:off x="4015360" y="1268760"/>
            <a:ext cx="556640" cy="216024"/>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Pravá složená závorka 1"/>
          <p:cNvSpPr/>
          <p:nvPr/>
        </p:nvSpPr>
        <p:spPr>
          <a:xfrm>
            <a:off x="4587087" y="4941168"/>
            <a:ext cx="83440" cy="1008112"/>
          </a:xfrm>
          <a:prstGeom prst="rightBrace">
            <a:avLst/>
          </a:prstGeom>
        </p:spPr>
        <p:style>
          <a:lnRef idx="3">
            <a:schemeClr val="accent2"/>
          </a:lnRef>
          <a:fillRef idx="0">
            <a:schemeClr val="accent2"/>
          </a:fillRef>
          <a:effectRef idx="2">
            <a:schemeClr val="accent2"/>
          </a:effectRef>
          <a:fontRef idx="minor">
            <a:schemeClr val="tx1"/>
          </a:fontRef>
        </p:style>
        <p:txBody>
          <a:bodyPr rtlCol="0" anchor="ctr"/>
          <a:lstStyle/>
          <a:p>
            <a:pPr algn="ctr"/>
            <a:endParaRPr lang="cs-CZ"/>
          </a:p>
        </p:txBody>
      </p:sp>
    </p:spTree>
    <p:extLst>
      <p:ext uri="{BB962C8B-B14F-4D97-AF65-F5344CB8AC3E}">
        <p14:creationId xmlns:p14="http://schemas.microsoft.com/office/powerpoint/2010/main" val="24387764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Zpráva o přezkumu</a:t>
            </a:r>
          </a:p>
        </p:txBody>
      </p:sp>
      <p:sp>
        <p:nvSpPr>
          <p:cNvPr id="3" name="Zástupný symbol pro obsah 2"/>
          <p:cNvSpPr>
            <a:spLocks noGrp="1"/>
          </p:cNvSpPr>
          <p:nvPr>
            <p:ph idx="1"/>
          </p:nvPr>
        </p:nvSpPr>
        <p:spPr>
          <a:xfrm>
            <a:off x="343255" y="1772816"/>
            <a:ext cx="8363272" cy="4564509"/>
          </a:xfrm>
        </p:spPr>
        <p:txBody>
          <a:bodyPr>
            <a:normAutofit/>
          </a:bodyPr>
          <a:lstStyle/>
          <a:p>
            <a:pPr lvl="0" fontAlgn="base">
              <a:spcAft>
                <a:spcPct val="0"/>
              </a:spcAft>
              <a:buClr>
                <a:srgbClr val="AA1D4B"/>
              </a:buClr>
              <a:buFont typeface="Wingdings" pitchFamily="2" charset="2"/>
              <a:buChar char="§"/>
              <a:defRPr/>
            </a:pPr>
            <a:r>
              <a:rPr lang="cs-CZ" sz="1800" dirty="0">
                <a:solidFill>
                  <a:srgbClr val="000000"/>
                </a:solidFill>
                <a:latin typeface="Arial" pitchFamily="34" charset="0"/>
                <a:cs typeface="Arial" pitchFamily="34" charset="0"/>
              </a:rPr>
              <a:t>§ 410 IZ</a:t>
            </a:r>
          </a:p>
          <a:p>
            <a:pPr lvl="0" fontAlgn="base">
              <a:spcAft>
                <a:spcPct val="0"/>
              </a:spcAft>
              <a:buClr>
                <a:srgbClr val="AA1D4B"/>
              </a:buClr>
              <a:buFont typeface="Wingdings" pitchFamily="2" charset="2"/>
              <a:buChar char="§"/>
              <a:defRPr/>
            </a:pPr>
            <a:r>
              <a:rPr lang="cs-CZ" sz="1800" b="1" dirty="0">
                <a:solidFill>
                  <a:srgbClr val="000000"/>
                </a:solidFill>
                <a:latin typeface="Arial" pitchFamily="34" charset="0"/>
                <a:cs typeface="Arial" pitchFamily="34" charset="0"/>
              </a:rPr>
              <a:t>Součást zprávy:</a:t>
            </a:r>
          </a:p>
          <a:p>
            <a:pPr lvl="1" fontAlgn="base">
              <a:spcAft>
                <a:spcPct val="0"/>
              </a:spcAft>
              <a:buClr>
                <a:srgbClr val="3E788E"/>
              </a:buClr>
              <a:buFont typeface="Wingdings" panose="05000000000000000000" pitchFamily="2" charset="2"/>
              <a:buChar char="Ø"/>
              <a:defRPr/>
            </a:pPr>
            <a:r>
              <a:rPr lang="cs-CZ" b="1" dirty="0">
                <a:solidFill>
                  <a:srgbClr val="000000"/>
                </a:solidFill>
                <a:latin typeface="Arial" pitchFamily="34" charset="0"/>
                <a:cs typeface="Arial" pitchFamily="34" charset="0"/>
              </a:rPr>
              <a:t>seznam přihlášených pohledávek</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zajištěných / nezajištěných věřitelů</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souhrnný přezkumný list</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údaj o popření / nepopření každé jednotlivé pohledávky </a:t>
            </a:r>
          </a:p>
          <a:p>
            <a:pPr lvl="1" fontAlgn="base">
              <a:spcAft>
                <a:spcPct val="0"/>
              </a:spcAft>
              <a:buClr>
                <a:srgbClr val="3E788E"/>
              </a:buClr>
              <a:buFont typeface="Wingdings" panose="05000000000000000000" pitchFamily="2" charset="2"/>
              <a:buChar char="Ø"/>
              <a:defRPr/>
            </a:pPr>
            <a:r>
              <a:rPr lang="cs-CZ" b="1" dirty="0">
                <a:solidFill>
                  <a:srgbClr val="000000"/>
                </a:solidFill>
                <a:latin typeface="Arial" pitchFamily="34" charset="0"/>
                <a:cs typeface="Arial" pitchFamily="34" charset="0"/>
              </a:rPr>
              <a:t>záznam o jednání s dlužníkem </a:t>
            </a:r>
            <a:r>
              <a:rPr lang="cs-CZ" dirty="0">
                <a:solidFill>
                  <a:srgbClr val="000000"/>
                </a:solidFill>
                <a:latin typeface="Arial" pitchFamily="34" charset="0"/>
                <a:cs typeface="Arial" pitchFamily="34" charset="0"/>
              </a:rPr>
              <a:t>(§ 410 odst.2 IZ,§ 20 vyhl.č.191/2017 Sb.)</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neveřejné (osobní mezi IS a dlužníkem)</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datum a místo nutno stanovit 7 dní předem</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stanovisko dlužníka k přihlášeným pohledávkám</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zjištění poměrů dlužníka = podklad pro zprávu pro oddlužení</a:t>
            </a:r>
          </a:p>
          <a:p>
            <a:pPr lvl="2" fontAlgn="base">
              <a:spcAft>
                <a:spcPct val="0"/>
              </a:spcAft>
              <a:buClr>
                <a:srgbClr val="C00000"/>
              </a:buClr>
              <a:buFont typeface="Wingdings" panose="05000000000000000000" pitchFamily="2" charset="2"/>
              <a:buChar char="ü"/>
              <a:defRPr/>
            </a:pPr>
            <a:r>
              <a:rPr lang="cs-CZ" sz="1800" dirty="0">
                <a:solidFill>
                  <a:srgbClr val="000000"/>
                </a:solidFill>
                <a:latin typeface="Arial" pitchFamily="34" charset="0"/>
                <a:cs typeface="Arial" pitchFamily="34" charset="0"/>
              </a:rPr>
              <a:t>žádost o nižší splátky, žádost o prohlášení konkursu</a:t>
            </a:r>
          </a:p>
          <a:p>
            <a:pPr lvl="1" fontAlgn="base">
              <a:spcAft>
                <a:spcPct val="0"/>
              </a:spcAft>
              <a:buClr>
                <a:srgbClr val="3E788E"/>
              </a:buClr>
              <a:buFont typeface="Wingdings" panose="05000000000000000000" pitchFamily="2" charset="2"/>
              <a:buChar char="Ø"/>
              <a:defRPr/>
            </a:pPr>
            <a:r>
              <a:rPr lang="cs-CZ" b="1" dirty="0">
                <a:solidFill>
                  <a:srgbClr val="000000"/>
                </a:solidFill>
                <a:latin typeface="Arial" pitchFamily="34" charset="0"/>
                <a:cs typeface="Arial" pitchFamily="34" charset="0"/>
              </a:rPr>
              <a:t>doklad o písemném vyrozumění věřitele</a:t>
            </a:r>
            <a:r>
              <a:rPr lang="cs-CZ" dirty="0">
                <a:solidFill>
                  <a:srgbClr val="000000"/>
                </a:solidFill>
                <a:latin typeface="Arial" pitchFamily="34" charset="0"/>
                <a:cs typeface="Arial" pitchFamily="34" charset="0"/>
              </a:rPr>
              <a:t>, jehož </a:t>
            </a:r>
            <a:r>
              <a:rPr lang="cs-CZ" u="sng" dirty="0">
                <a:solidFill>
                  <a:srgbClr val="000000"/>
                </a:solidFill>
                <a:latin typeface="Arial" pitchFamily="34" charset="0"/>
                <a:cs typeface="Arial" pitchFamily="34" charset="0"/>
              </a:rPr>
              <a:t>nevykonatelná</a:t>
            </a:r>
            <a:r>
              <a:rPr lang="cs-CZ" dirty="0">
                <a:solidFill>
                  <a:srgbClr val="000000"/>
                </a:solidFill>
                <a:latin typeface="Arial" pitchFamily="34" charset="0"/>
                <a:cs typeface="Arial" pitchFamily="34" charset="0"/>
              </a:rPr>
              <a:t> přihlášená pohledávka byla popřena</a:t>
            </a:r>
          </a:p>
          <a:p>
            <a:pPr lvl="0" fontAlgn="base">
              <a:spcAft>
                <a:spcPct val="0"/>
              </a:spcAft>
              <a:buClr>
                <a:srgbClr val="AA1D4B"/>
              </a:buClr>
              <a:buFont typeface="Wingdings" pitchFamily="2" charset="2"/>
              <a:buChar char="§"/>
              <a:defRPr/>
            </a:pPr>
            <a:endParaRPr lang="cs-CZ" sz="2000" b="1" dirty="0">
              <a:solidFill>
                <a:srgbClr val="000000"/>
              </a:solidFill>
              <a:latin typeface="Arial" pitchFamily="34" charset="0"/>
              <a:cs typeface="Arial" pitchFamily="34" charset="0"/>
            </a:endParaRPr>
          </a:p>
          <a:p>
            <a:pPr marL="457200" lvl="1" indent="0" fontAlgn="base">
              <a:spcAft>
                <a:spcPct val="0"/>
              </a:spcAft>
              <a:buClr>
                <a:srgbClr val="3E788E"/>
              </a:buClr>
              <a:buNone/>
              <a:defRPr/>
            </a:pPr>
            <a:endParaRPr lang="cs-CZ" sz="2000"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24366159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Zpráva pro oddlužení</a:t>
            </a:r>
          </a:p>
        </p:txBody>
      </p:sp>
      <p:sp>
        <p:nvSpPr>
          <p:cNvPr id="3" name="Zástupný symbol pro obsah 2"/>
          <p:cNvSpPr>
            <a:spLocks noGrp="1"/>
          </p:cNvSpPr>
          <p:nvPr>
            <p:ph idx="1"/>
          </p:nvPr>
        </p:nvSpPr>
        <p:spPr>
          <a:xfrm>
            <a:off x="457200" y="1690689"/>
            <a:ext cx="8229600" cy="4690639"/>
          </a:xfrm>
        </p:spPr>
        <p:txBody>
          <a:bodyPr>
            <a:normAutofit/>
          </a:bodyPr>
          <a:lstStyle/>
          <a:p>
            <a:pPr lvl="0" fontAlgn="base">
              <a:spcAft>
                <a:spcPct val="0"/>
              </a:spcAft>
              <a:buClr>
                <a:srgbClr val="AA1D4B"/>
              </a:buClr>
              <a:buFont typeface="Wingdings" pitchFamily="2" charset="2"/>
              <a:buChar char="§"/>
            </a:pPr>
            <a:r>
              <a:rPr lang="cs-CZ" altLang="cs-CZ" sz="1800" dirty="0">
                <a:solidFill>
                  <a:srgbClr val="000000"/>
                </a:solidFill>
                <a:latin typeface="Arial" charset="0"/>
                <a:cs typeface="Arial" charset="0"/>
              </a:rPr>
              <a:t>§ 398a IZ</a:t>
            </a:r>
          </a:p>
          <a:p>
            <a:pPr lvl="0" fontAlgn="base">
              <a:spcAft>
                <a:spcPct val="0"/>
              </a:spcAft>
              <a:buClr>
                <a:srgbClr val="AA1D4B"/>
              </a:buClr>
              <a:buFont typeface="Wingdings" pitchFamily="2" charset="2"/>
              <a:buChar char="§"/>
            </a:pPr>
            <a:r>
              <a:rPr lang="cs-CZ" altLang="cs-CZ" sz="1800" b="1" dirty="0">
                <a:solidFill>
                  <a:srgbClr val="000000"/>
                </a:solidFill>
                <a:latin typeface="Arial" charset="0"/>
                <a:cs typeface="Arial" charset="0"/>
              </a:rPr>
              <a:t>Zhodnocení předpokládaného plnění </a:t>
            </a:r>
            <a:r>
              <a:rPr lang="cs-CZ" altLang="cs-CZ" sz="1800" dirty="0">
                <a:solidFill>
                  <a:srgbClr val="000000"/>
                </a:solidFill>
                <a:latin typeface="Arial" charset="0"/>
                <a:cs typeface="Arial" charset="0"/>
              </a:rPr>
              <a:t>věřitelům při realizovaných způsobech oddlužení</a:t>
            </a:r>
            <a:r>
              <a:rPr lang="cs-CZ" altLang="cs-CZ" sz="1800" b="1" dirty="0">
                <a:solidFill>
                  <a:srgbClr val="000000"/>
                </a:solidFill>
                <a:latin typeface="Arial" charset="0"/>
                <a:cs typeface="Arial" charset="0"/>
              </a:rPr>
              <a:t> + připojení</a:t>
            </a:r>
          </a:p>
          <a:p>
            <a:pPr lvl="1" fontAlgn="base">
              <a:spcAft>
                <a:spcPct val="0"/>
              </a:spcAft>
              <a:buClr>
                <a:srgbClr val="3E788E"/>
              </a:buClr>
              <a:buFont typeface="Wingdings" panose="05000000000000000000" pitchFamily="2" charset="2"/>
              <a:buChar char="Ø"/>
            </a:pPr>
            <a:r>
              <a:rPr lang="cs-CZ" altLang="cs-CZ" b="1" i="1" dirty="0">
                <a:solidFill>
                  <a:srgbClr val="000000"/>
                </a:solidFill>
                <a:latin typeface="Arial" charset="0"/>
                <a:cs typeface="Arial" charset="0"/>
              </a:rPr>
              <a:t>příjem a  soupis majetku dlužníka</a:t>
            </a:r>
          </a:p>
          <a:p>
            <a:pPr lvl="2" fontAlgn="base">
              <a:spcAft>
                <a:spcPct val="0"/>
              </a:spcAft>
              <a:buClr>
                <a:srgbClr val="AA1D4B"/>
              </a:buClr>
              <a:buFont typeface="Wingdings" panose="05000000000000000000" pitchFamily="2" charset="2"/>
              <a:buChar char="Ø"/>
            </a:pPr>
            <a:r>
              <a:rPr lang="cs-CZ" altLang="cs-CZ" sz="1800" i="1" dirty="0">
                <a:solidFill>
                  <a:srgbClr val="000000"/>
                </a:solidFill>
                <a:latin typeface="Arial" charset="0"/>
                <a:cs typeface="Arial" charset="0"/>
              </a:rPr>
              <a:t>znalecký posudek </a:t>
            </a:r>
            <a:r>
              <a:rPr lang="cs-CZ" altLang="cs-CZ" sz="1800" dirty="0">
                <a:solidFill>
                  <a:srgbClr val="000000"/>
                </a:solidFill>
                <a:latin typeface="Arial" charset="0"/>
                <a:cs typeface="Arial" charset="0"/>
              </a:rPr>
              <a:t>– je-li v majetkové podstatě nemovitá věc </a:t>
            </a:r>
          </a:p>
          <a:p>
            <a:pPr lvl="1" fontAlgn="base">
              <a:spcAft>
                <a:spcPct val="0"/>
              </a:spcAft>
              <a:buClr>
                <a:srgbClr val="3E788E"/>
              </a:buClr>
              <a:buFont typeface="Wingdings" panose="05000000000000000000" pitchFamily="2" charset="2"/>
              <a:buChar char="Ø"/>
            </a:pPr>
            <a:r>
              <a:rPr lang="cs-CZ" altLang="cs-CZ" b="1" i="1" dirty="0">
                <a:solidFill>
                  <a:srgbClr val="000000"/>
                </a:solidFill>
                <a:latin typeface="Arial" charset="0"/>
                <a:cs typeface="Arial" charset="0"/>
              </a:rPr>
              <a:t>celková výše přihlášených pohledávek</a:t>
            </a:r>
          </a:p>
          <a:p>
            <a:pPr lvl="1" fontAlgn="base">
              <a:spcAft>
                <a:spcPct val="0"/>
              </a:spcAft>
              <a:buClr>
                <a:srgbClr val="3E788E"/>
              </a:buClr>
              <a:buFont typeface="Wingdings" panose="05000000000000000000" pitchFamily="2" charset="2"/>
              <a:buChar char="Ø"/>
            </a:pPr>
            <a:r>
              <a:rPr lang="cs-CZ" altLang="cs-CZ" b="1" i="1" dirty="0">
                <a:solidFill>
                  <a:srgbClr val="000000"/>
                </a:solidFill>
                <a:latin typeface="Arial" charset="0"/>
                <a:cs typeface="Arial" charset="0"/>
              </a:rPr>
              <a:t>propočet </a:t>
            </a:r>
            <a:r>
              <a:rPr lang="cs-CZ" altLang="cs-CZ" i="1" dirty="0">
                <a:solidFill>
                  <a:srgbClr val="000000"/>
                </a:solidFill>
                <a:latin typeface="Arial" charset="0"/>
                <a:cs typeface="Arial" charset="0"/>
              </a:rPr>
              <a:t>předpokládaného uspokojení </a:t>
            </a:r>
            <a:r>
              <a:rPr lang="cs-CZ" altLang="cs-CZ" dirty="0" err="1">
                <a:solidFill>
                  <a:srgbClr val="000000"/>
                </a:solidFill>
                <a:latin typeface="Arial" charset="0"/>
                <a:cs typeface="Arial" charset="0"/>
              </a:rPr>
              <a:t>nezaj</a:t>
            </a:r>
            <a:r>
              <a:rPr lang="cs-CZ" altLang="cs-CZ" dirty="0">
                <a:solidFill>
                  <a:srgbClr val="000000"/>
                </a:solidFill>
                <a:latin typeface="Arial" charset="0"/>
                <a:cs typeface="Arial" charset="0"/>
              </a:rPr>
              <a:t>. věřitelů</a:t>
            </a:r>
            <a:r>
              <a:rPr lang="cs-CZ" altLang="cs-CZ" dirty="0">
                <a:solidFill>
                  <a:schemeClr val="accent6"/>
                </a:solidFill>
                <a:latin typeface="Arial" charset="0"/>
                <a:cs typeface="Arial" charset="0"/>
              </a:rPr>
              <a:t> </a:t>
            </a:r>
            <a:r>
              <a:rPr lang="cs-CZ" altLang="cs-CZ" b="1" dirty="0">
                <a:solidFill>
                  <a:schemeClr val="accent6"/>
                </a:solidFill>
                <a:latin typeface="Arial" charset="0"/>
                <a:cs typeface="Arial" charset="0"/>
              </a:rPr>
              <a:t>určeného s ohledem na schopnosti, možnosti a majetkové poměry dlužníka </a:t>
            </a:r>
            <a:r>
              <a:rPr lang="cs-CZ" altLang="cs-CZ" dirty="0">
                <a:solidFill>
                  <a:schemeClr val="accent6"/>
                </a:solidFill>
                <a:latin typeface="Arial" charset="0"/>
                <a:cs typeface="Arial" charset="0"/>
              </a:rPr>
              <a:t>=&gt;</a:t>
            </a:r>
            <a:r>
              <a:rPr lang="cs-CZ" altLang="cs-CZ" b="1" dirty="0">
                <a:solidFill>
                  <a:schemeClr val="accent6"/>
                </a:solidFill>
                <a:latin typeface="Arial" charset="0"/>
                <a:cs typeface="Arial" charset="0"/>
              </a:rPr>
              <a:t> </a:t>
            </a:r>
            <a:r>
              <a:rPr lang="cs-CZ" altLang="cs-CZ" dirty="0">
                <a:solidFill>
                  <a:schemeClr val="accent6"/>
                </a:solidFill>
                <a:latin typeface="Arial" charset="0"/>
                <a:cs typeface="Arial" charset="0"/>
              </a:rPr>
              <a:t>určení průměrné výše měsíční splátky, kterou má být dlužník schopen plnit</a:t>
            </a:r>
            <a:endParaRPr lang="cs-CZ" altLang="cs-CZ" dirty="0">
              <a:solidFill>
                <a:srgbClr val="000000"/>
              </a:solidFill>
              <a:latin typeface="Arial" charset="0"/>
              <a:cs typeface="Arial" charset="0"/>
            </a:endParaRPr>
          </a:p>
          <a:p>
            <a:pPr lvl="1" fontAlgn="base">
              <a:spcAft>
                <a:spcPct val="0"/>
              </a:spcAft>
              <a:buClr>
                <a:srgbClr val="3E788E"/>
              </a:buClr>
              <a:buFont typeface="Wingdings" panose="05000000000000000000" pitchFamily="2" charset="2"/>
              <a:buChar char="Ø"/>
            </a:pPr>
            <a:r>
              <a:rPr lang="cs-CZ" altLang="cs-CZ" b="1" i="1" dirty="0">
                <a:solidFill>
                  <a:srgbClr val="000000"/>
                </a:solidFill>
                <a:latin typeface="Arial" charset="0"/>
                <a:cs typeface="Arial" charset="0"/>
              </a:rPr>
              <a:t>návrh </a:t>
            </a:r>
            <a:r>
              <a:rPr lang="cs-CZ" altLang="cs-CZ" i="1" dirty="0">
                <a:solidFill>
                  <a:srgbClr val="000000"/>
                </a:solidFill>
                <a:latin typeface="Arial" charset="0"/>
                <a:cs typeface="Arial" charset="0"/>
              </a:rPr>
              <a:t>splátkového kalendáře </a:t>
            </a:r>
            <a:r>
              <a:rPr lang="cs-CZ" altLang="cs-CZ" dirty="0">
                <a:solidFill>
                  <a:srgbClr val="000000"/>
                </a:solidFill>
                <a:latin typeface="Arial" charset="0"/>
                <a:cs typeface="Arial" charset="0"/>
              </a:rPr>
              <a:t>pro jednotlivé </a:t>
            </a:r>
            <a:r>
              <a:rPr lang="cs-CZ" altLang="cs-CZ" dirty="0" err="1">
                <a:solidFill>
                  <a:srgbClr val="000000"/>
                </a:solidFill>
                <a:latin typeface="Arial" charset="0"/>
                <a:cs typeface="Arial" charset="0"/>
              </a:rPr>
              <a:t>nezaj</a:t>
            </a:r>
            <a:r>
              <a:rPr lang="cs-CZ" altLang="cs-CZ" dirty="0">
                <a:solidFill>
                  <a:srgbClr val="000000"/>
                </a:solidFill>
                <a:latin typeface="Arial" charset="0"/>
                <a:cs typeface="Arial" charset="0"/>
              </a:rPr>
              <a:t>. věřitele</a:t>
            </a:r>
          </a:p>
          <a:p>
            <a:pPr lvl="1" fontAlgn="base">
              <a:spcAft>
                <a:spcPct val="0"/>
              </a:spcAft>
              <a:buClr>
                <a:srgbClr val="3E788E"/>
              </a:buClr>
              <a:buFont typeface="Wingdings" panose="05000000000000000000" pitchFamily="2" charset="2"/>
              <a:buChar char="Ø"/>
            </a:pPr>
            <a:r>
              <a:rPr lang="cs-CZ" altLang="cs-CZ" b="1" i="1" dirty="0">
                <a:solidFill>
                  <a:srgbClr val="000000"/>
                </a:solidFill>
                <a:latin typeface="Arial" charset="0"/>
                <a:cs typeface="Arial" charset="0"/>
              </a:rPr>
              <a:t>vyjádření k jiné výši měsíčních splátek</a:t>
            </a:r>
            <a:r>
              <a:rPr lang="cs-CZ" altLang="cs-CZ" dirty="0">
                <a:solidFill>
                  <a:srgbClr val="000000"/>
                </a:solidFill>
                <a:latin typeface="Arial" charset="0"/>
                <a:cs typeface="Arial" charset="0"/>
              </a:rPr>
              <a:t>, požádal-li o ně dlužník v návrhu na povolení oddlužení (nejpozději do přezkoumání </a:t>
            </a:r>
            <a:r>
              <a:rPr lang="cs-CZ" altLang="cs-CZ" dirty="0" err="1">
                <a:solidFill>
                  <a:srgbClr val="000000"/>
                </a:solidFill>
                <a:latin typeface="Arial" charset="0"/>
                <a:cs typeface="Arial" charset="0"/>
              </a:rPr>
              <a:t>přihl</a:t>
            </a:r>
            <a:r>
              <a:rPr lang="cs-CZ" altLang="cs-CZ" dirty="0">
                <a:solidFill>
                  <a:srgbClr val="000000"/>
                </a:solidFill>
                <a:latin typeface="Arial" charset="0"/>
                <a:cs typeface="Arial" charset="0"/>
              </a:rPr>
              <a:t>. pohledávek)</a:t>
            </a:r>
          </a:p>
          <a:p>
            <a:pPr lvl="2" fontAlgn="base">
              <a:spcAft>
                <a:spcPct val="0"/>
              </a:spcAft>
              <a:buClr>
                <a:srgbClr val="AA1D4B"/>
              </a:buClr>
              <a:buFont typeface="Wingdings" pitchFamily="2" charset="2"/>
              <a:buChar char="Ø"/>
            </a:pPr>
            <a:r>
              <a:rPr lang="cs-CZ" altLang="cs-CZ" sz="1800" dirty="0">
                <a:solidFill>
                  <a:srgbClr val="000000"/>
                </a:solidFill>
                <a:latin typeface="Arial" charset="0"/>
                <a:cs typeface="Arial" charset="0"/>
              </a:rPr>
              <a:t>insolvenční soud není vázán dlužníkovým návrhem jiné výše měsíčních splátek</a:t>
            </a:r>
          </a:p>
          <a:p>
            <a:endParaRPr lang="cs-CZ" dirty="0"/>
          </a:p>
        </p:txBody>
      </p:sp>
    </p:spTree>
    <p:extLst>
      <p:ext uri="{BB962C8B-B14F-4D97-AF65-F5344CB8AC3E}">
        <p14:creationId xmlns:p14="http://schemas.microsoft.com/office/powerpoint/2010/main" val="355508461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Zveřejnění Zpráv v IR</a:t>
            </a:r>
          </a:p>
        </p:txBody>
      </p:sp>
      <p:sp>
        <p:nvSpPr>
          <p:cNvPr id="3" name="Zástupný symbol pro obsah 2"/>
          <p:cNvSpPr>
            <a:spLocks noGrp="1"/>
          </p:cNvSpPr>
          <p:nvPr>
            <p:ph idx="1"/>
          </p:nvPr>
        </p:nvSpPr>
        <p:spPr>
          <a:xfrm>
            <a:off x="457200" y="1556792"/>
            <a:ext cx="8229600" cy="4968552"/>
          </a:xfrm>
        </p:spPr>
        <p:txBody>
          <a:bodyPr>
            <a:normAutofit/>
          </a:bodyPr>
          <a:lstStyle/>
          <a:p>
            <a:pPr lvl="0" fontAlgn="base">
              <a:spcAft>
                <a:spcPct val="0"/>
              </a:spcAft>
              <a:buClr>
                <a:srgbClr val="AA1D4B"/>
              </a:buClr>
              <a:buFont typeface="Wingdings" pitchFamily="2" charset="2"/>
              <a:buChar char="§"/>
            </a:pPr>
            <a:r>
              <a:rPr lang="cs-CZ" altLang="cs-CZ" sz="1800" b="1" dirty="0">
                <a:solidFill>
                  <a:srgbClr val="000000"/>
                </a:solidFill>
                <a:latin typeface="Arial" charset="0"/>
                <a:cs typeface="Arial" charset="0"/>
              </a:rPr>
              <a:t>Předložení Zprávy o přezkumu a Zprávy pro oddlužení soudu</a:t>
            </a:r>
          </a:p>
          <a:p>
            <a:pPr lvl="1" fontAlgn="base">
              <a:spcAft>
                <a:spcPct val="0"/>
              </a:spcAft>
              <a:buClr>
                <a:srgbClr val="3E788E"/>
              </a:buClr>
              <a:buFont typeface="Wingdings" panose="05000000000000000000" pitchFamily="2" charset="2"/>
              <a:buChar char="Ø"/>
            </a:pPr>
            <a:r>
              <a:rPr lang="cs-CZ" altLang="cs-CZ" dirty="0">
                <a:solidFill>
                  <a:srgbClr val="000000"/>
                </a:solidFill>
                <a:latin typeface="Arial" charset="0"/>
                <a:cs typeface="Arial" charset="0"/>
              </a:rPr>
              <a:t>lhůta </a:t>
            </a:r>
            <a:r>
              <a:rPr lang="cs-CZ" altLang="cs-CZ" b="1" dirty="0">
                <a:latin typeface="Arial" charset="0"/>
                <a:cs typeface="Arial" charset="0"/>
              </a:rPr>
              <a:t>dva měsíce </a:t>
            </a:r>
            <a:r>
              <a:rPr lang="cs-CZ" altLang="cs-CZ" dirty="0">
                <a:solidFill>
                  <a:srgbClr val="000000"/>
                </a:solidFill>
                <a:latin typeface="Arial" charset="0"/>
                <a:cs typeface="Arial" charset="0"/>
              </a:rPr>
              <a:t>od skončení lhůty pro přihlášení pohledávek do IŘ</a:t>
            </a:r>
          </a:p>
          <a:p>
            <a:pPr lvl="1" fontAlgn="base">
              <a:spcAft>
                <a:spcPct val="0"/>
              </a:spcAft>
              <a:buClr>
                <a:srgbClr val="3E788E"/>
              </a:buClr>
              <a:buFont typeface="Wingdings" panose="05000000000000000000" pitchFamily="2" charset="2"/>
              <a:buChar char="Ø"/>
            </a:pPr>
            <a:r>
              <a:rPr lang="cs-CZ" altLang="cs-CZ" dirty="0">
                <a:solidFill>
                  <a:srgbClr val="000000"/>
                </a:solidFill>
                <a:latin typeface="Arial" charset="0"/>
                <a:cs typeface="Arial" charset="0"/>
              </a:rPr>
              <a:t>přezkoumání obou Zpráv soudem =&gt; odstranění chyb, nejasností</a:t>
            </a:r>
          </a:p>
          <a:p>
            <a:pPr lvl="0" fontAlgn="base">
              <a:spcAft>
                <a:spcPct val="0"/>
              </a:spcAft>
              <a:buClr>
                <a:srgbClr val="AA1D4B"/>
              </a:buClr>
              <a:buFont typeface="Wingdings" pitchFamily="2" charset="2"/>
              <a:buChar char="§"/>
            </a:pPr>
            <a:endParaRPr lang="cs-CZ" altLang="cs-CZ" sz="1800" b="1" dirty="0">
              <a:solidFill>
                <a:srgbClr val="000000"/>
              </a:solidFill>
              <a:latin typeface="Arial" charset="0"/>
              <a:cs typeface="Arial" charset="0"/>
            </a:endParaRPr>
          </a:p>
          <a:p>
            <a:pPr lvl="0" fontAlgn="base">
              <a:spcAft>
                <a:spcPct val="0"/>
              </a:spcAft>
              <a:buClr>
                <a:srgbClr val="AA1D4B"/>
              </a:buClr>
              <a:buFont typeface="Wingdings" pitchFamily="2" charset="2"/>
              <a:buChar char="§"/>
            </a:pPr>
            <a:r>
              <a:rPr lang="cs-CZ" altLang="cs-CZ" sz="1800" b="1" dirty="0">
                <a:solidFill>
                  <a:srgbClr val="000000"/>
                </a:solidFill>
                <a:latin typeface="Arial" charset="0"/>
                <a:cs typeface="Arial" charset="0"/>
              </a:rPr>
              <a:t>Zveřejnění Zpráv v insolvenčním rejstříku</a:t>
            </a:r>
          </a:p>
          <a:p>
            <a:pPr lvl="1" fontAlgn="base">
              <a:spcAft>
                <a:spcPct val="0"/>
              </a:spcAft>
              <a:buClr>
                <a:srgbClr val="3E788E"/>
              </a:buClr>
              <a:buFont typeface="Wingdings" panose="05000000000000000000" pitchFamily="2" charset="2"/>
              <a:buChar char="Ø"/>
            </a:pPr>
            <a:r>
              <a:rPr lang="cs-CZ" altLang="cs-CZ" dirty="0">
                <a:solidFill>
                  <a:srgbClr val="000000"/>
                </a:solidFill>
                <a:latin typeface="Arial" charset="0"/>
                <a:cs typeface="Arial" charset="0"/>
              </a:rPr>
              <a:t>vyhláškou</a:t>
            </a:r>
          </a:p>
          <a:p>
            <a:pPr lvl="1" fontAlgn="base">
              <a:spcAft>
                <a:spcPct val="0"/>
              </a:spcAft>
              <a:buClr>
                <a:srgbClr val="3E788E"/>
              </a:buClr>
              <a:buFont typeface="Wingdings" panose="05000000000000000000" pitchFamily="2" charset="2"/>
              <a:buChar char="Ø"/>
            </a:pPr>
            <a:r>
              <a:rPr lang="cs-CZ" altLang="cs-CZ" dirty="0">
                <a:solidFill>
                  <a:srgbClr val="000000"/>
                </a:solidFill>
                <a:latin typeface="Arial" charset="0"/>
                <a:cs typeface="Arial" charset="0"/>
              </a:rPr>
              <a:t>námitky ve lhůtě </a:t>
            </a:r>
            <a:r>
              <a:rPr lang="cs-CZ" altLang="cs-CZ" b="1" dirty="0">
                <a:solidFill>
                  <a:srgbClr val="000000"/>
                </a:solidFill>
                <a:latin typeface="Arial" charset="0"/>
                <a:cs typeface="Arial" charset="0"/>
              </a:rPr>
              <a:t>7 dní</a:t>
            </a:r>
          </a:p>
          <a:p>
            <a:pPr lvl="2" fontAlgn="base">
              <a:spcAft>
                <a:spcPct val="0"/>
              </a:spcAft>
              <a:buClr>
                <a:srgbClr val="AA1D4B"/>
              </a:buClr>
              <a:buFont typeface="Wingdings" panose="05000000000000000000" pitchFamily="2" charset="2"/>
              <a:buChar char="ü"/>
            </a:pPr>
            <a:r>
              <a:rPr lang="cs-CZ" altLang="cs-CZ" sz="1800" dirty="0">
                <a:solidFill>
                  <a:srgbClr val="000000"/>
                </a:solidFill>
                <a:latin typeface="Arial" charset="0"/>
                <a:cs typeface="Arial" charset="0"/>
              </a:rPr>
              <a:t>nelze proti popěrnému úkonu</a:t>
            </a:r>
          </a:p>
          <a:p>
            <a:pPr lvl="2" fontAlgn="base">
              <a:spcAft>
                <a:spcPct val="0"/>
              </a:spcAft>
              <a:buClr>
                <a:srgbClr val="AA1D4B"/>
              </a:buClr>
              <a:buFont typeface="Wingdings" panose="05000000000000000000" pitchFamily="2" charset="2"/>
              <a:buChar char="ü"/>
            </a:pPr>
            <a:r>
              <a:rPr lang="cs-CZ" altLang="cs-CZ" sz="1800" dirty="0">
                <a:solidFill>
                  <a:srgbClr val="000000"/>
                </a:solidFill>
                <a:latin typeface="Arial" charset="0"/>
                <a:cs typeface="Arial" charset="0"/>
              </a:rPr>
              <a:t>propadná lhůta</a:t>
            </a:r>
          </a:p>
          <a:p>
            <a:pPr lvl="2" fontAlgn="base">
              <a:spcAft>
                <a:spcPct val="0"/>
              </a:spcAft>
              <a:buClr>
                <a:srgbClr val="AA1D4B"/>
              </a:buClr>
              <a:buFont typeface="Wingdings" pitchFamily="2" charset="2"/>
              <a:buChar char="Ø"/>
            </a:pPr>
            <a:endParaRPr lang="cs-CZ" altLang="cs-CZ" sz="1800" dirty="0">
              <a:solidFill>
                <a:srgbClr val="000000"/>
              </a:solidFill>
              <a:latin typeface="Arial" charset="0"/>
              <a:cs typeface="Arial" charset="0"/>
            </a:endParaRPr>
          </a:p>
          <a:p>
            <a:pPr lvl="0" fontAlgn="base">
              <a:spcAft>
                <a:spcPct val="0"/>
              </a:spcAft>
              <a:buClr>
                <a:srgbClr val="AA1D4B"/>
              </a:buClr>
              <a:buFont typeface="Wingdings" pitchFamily="2" charset="2"/>
              <a:buChar char="§"/>
              <a:defRPr/>
            </a:pPr>
            <a:r>
              <a:rPr lang="cs-CZ" sz="1800" b="1" dirty="0">
                <a:solidFill>
                  <a:srgbClr val="000000"/>
                </a:solidFill>
                <a:latin typeface="Arial" pitchFamily="34" charset="0"/>
                <a:cs typeface="Arial" pitchFamily="34" charset="0"/>
              </a:rPr>
              <a:t>Rozhodnutí </a:t>
            </a:r>
            <a:r>
              <a:rPr lang="cs-CZ" sz="1800" b="1" dirty="0" err="1">
                <a:solidFill>
                  <a:srgbClr val="000000"/>
                </a:solidFill>
                <a:latin typeface="Arial" pitchFamily="34" charset="0"/>
                <a:cs typeface="Arial" pitchFamily="34" charset="0"/>
              </a:rPr>
              <a:t>ins</a:t>
            </a:r>
            <a:r>
              <a:rPr lang="cs-CZ" sz="1800" b="1" dirty="0">
                <a:solidFill>
                  <a:srgbClr val="000000"/>
                </a:solidFill>
                <a:latin typeface="Arial" pitchFamily="34" charset="0"/>
                <a:cs typeface="Arial" pitchFamily="34" charset="0"/>
              </a:rPr>
              <a:t>. soudu o (ne)schválení oddlužení </a:t>
            </a:r>
            <a:r>
              <a:rPr lang="cs-CZ" sz="1800" dirty="0">
                <a:solidFill>
                  <a:srgbClr val="000000"/>
                </a:solidFill>
                <a:latin typeface="Arial" pitchFamily="34" charset="0"/>
                <a:cs typeface="Arial" pitchFamily="34" charset="0"/>
              </a:rPr>
              <a:t>(§§ 404, 405 IZ) </a:t>
            </a:r>
          </a:p>
          <a:p>
            <a:pPr lvl="1" fontAlgn="base">
              <a:spcAft>
                <a:spcPct val="0"/>
              </a:spcAft>
              <a:buClr>
                <a:schemeClr val="accent5"/>
              </a:buClr>
              <a:buFont typeface="Wingdings" panose="05000000000000000000" pitchFamily="2" charset="2"/>
              <a:buChar char="Ø"/>
              <a:defRPr/>
            </a:pPr>
            <a:r>
              <a:rPr lang="cs-CZ" dirty="0">
                <a:solidFill>
                  <a:srgbClr val="000000"/>
                </a:solidFill>
                <a:latin typeface="Arial" pitchFamily="34" charset="0"/>
                <a:cs typeface="Arial" pitchFamily="34" charset="0"/>
              </a:rPr>
              <a:t>neschválení oddlužení         prohlášení konkursu X zastavení IŘ</a:t>
            </a:r>
          </a:p>
          <a:p>
            <a:pPr lvl="1" fontAlgn="base">
              <a:spcAft>
                <a:spcPct val="0"/>
              </a:spcAft>
              <a:buClr>
                <a:schemeClr val="accent5"/>
              </a:buClr>
              <a:buFont typeface="Wingdings" panose="05000000000000000000" pitchFamily="2" charset="2"/>
              <a:buChar char="Ø"/>
              <a:defRPr/>
            </a:pPr>
            <a:r>
              <a:rPr lang="cs-CZ" dirty="0">
                <a:solidFill>
                  <a:srgbClr val="000000"/>
                </a:solidFill>
                <a:latin typeface="Arial" pitchFamily="34" charset="0"/>
                <a:cs typeface="Arial" pitchFamily="34" charset="0"/>
              </a:rPr>
              <a:t>schválení oddlužení         rozhodnutí o schválení způsobu oddlužení</a:t>
            </a:r>
          </a:p>
          <a:p>
            <a:pPr>
              <a:buFont typeface="Wingdings" panose="05000000000000000000" pitchFamily="2" charset="2"/>
              <a:buChar char="§"/>
            </a:pPr>
            <a:endParaRPr lang="cs-CZ" dirty="0"/>
          </a:p>
        </p:txBody>
      </p:sp>
      <p:cxnSp>
        <p:nvCxnSpPr>
          <p:cNvPr id="5" name="Přímá spojnice se šipkou 4"/>
          <p:cNvCxnSpPr/>
          <p:nvPr/>
        </p:nvCxnSpPr>
        <p:spPr>
          <a:xfrm>
            <a:off x="3208721" y="5445224"/>
            <a:ext cx="36004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Přímá spojnice se šipkou 5"/>
          <p:cNvCxnSpPr/>
          <p:nvPr/>
        </p:nvCxnSpPr>
        <p:spPr>
          <a:xfrm>
            <a:off x="3388741" y="5157192"/>
            <a:ext cx="36004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25005650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11560" y="404664"/>
            <a:ext cx="7886700" cy="1325563"/>
          </a:xfrm>
        </p:spPr>
        <p:txBody>
          <a:bodyPr>
            <a:normAutofit/>
          </a:bodyPr>
          <a:lstStyle/>
          <a:p>
            <a:pPr algn="ctr"/>
            <a:r>
              <a:rPr lang="cs-CZ" sz="3600" b="1" dirty="0"/>
              <a:t>Rozhodnutí o způsobu oddlužení</a:t>
            </a:r>
          </a:p>
        </p:txBody>
      </p:sp>
      <p:sp>
        <p:nvSpPr>
          <p:cNvPr id="3" name="Zástupný symbol pro obsah 2"/>
          <p:cNvSpPr>
            <a:spLocks noGrp="1"/>
          </p:cNvSpPr>
          <p:nvPr>
            <p:ph idx="1"/>
          </p:nvPr>
        </p:nvSpPr>
        <p:spPr>
          <a:xfrm>
            <a:off x="971600" y="2338422"/>
            <a:ext cx="7632848" cy="3970897"/>
          </a:xfrm>
        </p:spPr>
        <p:txBody>
          <a:bodyPr>
            <a:normAutofit fontScale="92500" lnSpcReduction="10000"/>
          </a:bodyPr>
          <a:lstStyle/>
          <a:p>
            <a:pPr lvl="0" fontAlgn="base">
              <a:spcAft>
                <a:spcPct val="0"/>
              </a:spcAft>
              <a:buClr>
                <a:srgbClr val="AA1D4B"/>
              </a:buClr>
              <a:buFont typeface="Wingdings" pitchFamily="2" charset="2"/>
              <a:buChar char="§"/>
            </a:pPr>
            <a:r>
              <a:rPr lang="cs-CZ" sz="2000" dirty="0">
                <a:latin typeface="Arial" pitchFamily="34" charset="0"/>
                <a:cs typeface="Arial" pitchFamily="34" charset="0"/>
              </a:rPr>
              <a:t>S rozhodnutím o schválení oddlužení</a:t>
            </a:r>
          </a:p>
          <a:p>
            <a:pPr lvl="0" fontAlgn="base">
              <a:spcAft>
                <a:spcPct val="0"/>
              </a:spcAft>
              <a:buClr>
                <a:srgbClr val="AA1D4B"/>
              </a:buClr>
              <a:buFont typeface="Wingdings" pitchFamily="2" charset="2"/>
              <a:buChar char="§"/>
            </a:pPr>
            <a:endParaRPr lang="cs-CZ" sz="2000" b="1" dirty="0">
              <a:latin typeface="Arial" pitchFamily="34" charset="0"/>
              <a:cs typeface="Arial" pitchFamily="34" charset="0"/>
            </a:endParaRPr>
          </a:p>
          <a:p>
            <a:pPr marL="0" lvl="0" indent="0" fontAlgn="base">
              <a:spcAft>
                <a:spcPct val="0"/>
              </a:spcAft>
              <a:buClr>
                <a:srgbClr val="AA1D4B"/>
              </a:buClr>
              <a:buNone/>
            </a:pPr>
            <a:r>
              <a:rPr lang="cs-CZ" sz="2000" b="1" dirty="0">
                <a:latin typeface="Arial" pitchFamily="34" charset="0"/>
                <a:cs typeface="Arial" pitchFamily="34" charset="0"/>
              </a:rPr>
              <a:t>             rozhodnutí o způsobu řešení oddlužení</a:t>
            </a:r>
          </a:p>
          <a:p>
            <a:pPr lvl="0" fontAlgn="base">
              <a:spcAft>
                <a:spcPct val="0"/>
              </a:spcAft>
              <a:buClr>
                <a:srgbClr val="AA1D4B"/>
              </a:buClr>
              <a:buFont typeface="Wingdings" pitchFamily="2" charset="2"/>
              <a:buChar char="§"/>
            </a:pPr>
            <a:endParaRPr lang="cs-CZ" sz="2000" b="1" dirty="0">
              <a:latin typeface="Arial" pitchFamily="34" charset="0"/>
              <a:cs typeface="Arial" pitchFamily="34" charset="0"/>
            </a:endParaRPr>
          </a:p>
          <a:p>
            <a:pPr lvl="0" fontAlgn="base">
              <a:spcAft>
                <a:spcPct val="0"/>
              </a:spcAft>
              <a:buClr>
                <a:srgbClr val="AA1D4B"/>
              </a:buClr>
              <a:buFont typeface="Wingdings" pitchFamily="2" charset="2"/>
              <a:buChar char="§"/>
            </a:pPr>
            <a:r>
              <a:rPr lang="cs-CZ" sz="2000" b="1" dirty="0">
                <a:solidFill>
                  <a:schemeClr val="accent2">
                    <a:lumMod val="75000"/>
                  </a:schemeClr>
                </a:solidFill>
                <a:latin typeface="Arial" pitchFamily="34" charset="0"/>
                <a:cs typeface="Arial" pitchFamily="34" charset="0"/>
              </a:rPr>
              <a:t>Zpeněžení majetkové podstaty</a:t>
            </a:r>
          </a:p>
          <a:p>
            <a:pPr lvl="0" fontAlgn="base">
              <a:spcAft>
                <a:spcPct val="0"/>
              </a:spcAft>
              <a:buClr>
                <a:srgbClr val="AA1D4B"/>
              </a:buClr>
              <a:buFont typeface="Wingdings" pitchFamily="2" charset="2"/>
              <a:buChar char="§"/>
            </a:pPr>
            <a:r>
              <a:rPr lang="cs-CZ" sz="2000" b="1" dirty="0">
                <a:solidFill>
                  <a:schemeClr val="accent2">
                    <a:lumMod val="75000"/>
                  </a:schemeClr>
                </a:solidFill>
                <a:latin typeface="Arial" pitchFamily="34" charset="0"/>
                <a:cs typeface="Arial" pitchFamily="34" charset="0"/>
              </a:rPr>
              <a:t>Plnění splátkového kalendáře se zpeněžením majetkové podstaty </a:t>
            </a:r>
          </a:p>
          <a:p>
            <a:pPr lvl="0" fontAlgn="base">
              <a:spcAft>
                <a:spcPct val="0"/>
              </a:spcAft>
              <a:buClr>
                <a:srgbClr val="AA1D4B"/>
              </a:buClr>
              <a:buFont typeface="Wingdings" pitchFamily="2" charset="2"/>
              <a:buChar char="§"/>
            </a:pPr>
            <a:endParaRPr lang="cs-CZ" sz="2000" dirty="0">
              <a:latin typeface="Arial" pitchFamily="34" charset="0"/>
              <a:cs typeface="Arial" pitchFamily="34" charset="0"/>
            </a:endParaRPr>
          </a:p>
          <a:p>
            <a:pPr lvl="0" fontAlgn="base">
              <a:spcAft>
                <a:spcPct val="0"/>
              </a:spcAft>
              <a:buClr>
                <a:schemeClr val="accent5"/>
              </a:buClr>
              <a:buFont typeface="Wingdings" panose="05000000000000000000" pitchFamily="2" charset="2"/>
              <a:buChar char="Ø"/>
            </a:pPr>
            <a:r>
              <a:rPr lang="cs-CZ" sz="2000" dirty="0">
                <a:latin typeface="Arial" pitchFamily="34" charset="0"/>
                <a:cs typeface="Arial" pitchFamily="34" charset="0"/>
              </a:rPr>
              <a:t>Jestliže ani jeden ze způsobů oddlužení nezíská prostou většinu hlasů nezajištěných věřitelů, rozhodne </a:t>
            </a:r>
            <a:r>
              <a:rPr lang="cs-CZ" sz="2000" dirty="0" err="1">
                <a:latin typeface="Arial" pitchFamily="34" charset="0"/>
                <a:cs typeface="Arial" pitchFamily="34" charset="0"/>
              </a:rPr>
              <a:t>ins</a:t>
            </a:r>
            <a:r>
              <a:rPr lang="cs-CZ" sz="2000" dirty="0">
                <a:latin typeface="Arial" pitchFamily="34" charset="0"/>
                <a:cs typeface="Arial" pitchFamily="34" charset="0"/>
              </a:rPr>
              <a:t>. soud v rozhodnutí o schválení oddlužení (§ 406)</a:t>
            </a:r>
            <a:r>
              <a:rPr lang="cs-CZ" sz="2000" b="1" dirty="0">
                <a:latin typeface="Arial" pitchFamily="34" charset="0"/>
                <a:cs typeface="Arial" pitchFamily="34" charset="0"/>
              </a:rPr>
              <a:t> </a:t>
            </a:r>
            <a:r>
              <a:rPr lang="cs-CZ" sz="2000" u="sng" dirty="0">
                <a:latin typeface="Arial" pitchFamily="34" charset="0"/>
                <a:cs typeface="Arial" pitchFamily="34" charset="0"/>
              </a:rPr>
              <a:t>o provedení oddlužení plněním splátkového kalendáře se zpeněžením majetkové podstaty </a:t>
            </a:r>
            <a:r>
              <a:rPr lang="cs-CZ" sz="2000" dirty="0">
                <a:latin typeface="Arial" pitchFamily="34" charset="0"/>
                <a:cs typeface="Arial" pitchFamily="34" charset="0"/>
              </a:rPr>
              <a:t>(§ 402 odst. 5)</a:t>
            </a:r>
            <a:r>
              <a:rPr lang="cs-CZ" sz="2000" b="1" dirty="0">
                <a:latin typeface="Arial" pitchFamily="34" charset="0"/>
                <a:cs typeface="Arial" pitchFamily="34" charset="0"/>
              </a:rPr>
              <a:t>                   </a:t>
            </a:r>
            <a:endParaRPr lang="cs-CZ" dirty="0"/>
          </a:p>
        </p:txBody>
      </p:sp>
      <p:sp>
        <p:nvSpPr>
          <p:cNvPr id="4" name="Šipka dolů 3"/>
          <p:cNvSpPr/>
          <p:nvPr/>
        </p:nvSpPr>
        <p:spPr>
          <a:xfrm>
            <a:off x="4067944" y="2708920"/>
            <a:ext cx="288032" cy="195448"/>
          </a:xfrm>
          <a:prstGeom prst="downArrow">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37295651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pPr algn="ctr"/>
            <a:r>
              <a:rPr lang="cs-CZ" sz="3600" b="1" dirty="0"/>
              <a:t>Zpeněžení majetkové podstaty</a:t>
            </a:r>
            <a:endParaRPr lang="cs-CZ" sz="3600" b="1" dirty="0">
              <a:solidFill>
                <a:schemeClr val="accent6">
                  <a:lumMod val="75000"/>
                </a:schemeClr>
              </a:solidFill>
            </a:endParaRPr>
          </a:p>
        </p:txBody>
      </p:sp>
      <p:sp>
        <p:nvSpPr>
          <p:cNvPr id="3" name="Zástupný symbol pro obsah 2"/>
          <p:cNvSpPr>
            <a:spLocks noGrp="1"/>
          </p:cNvSpPr>
          <p:nvPr>
            <p:ph idx="1"/>
          </p:nvPr>
        </p:nvSpPr>
        <p:spPr>
          <a:xfrm>
            <a:off x="467544" y="1448780"/>
            <a:ext cx="8229600" cy="4968552"/>
          </a:xfrm>
        </p:spPr>
        <p:txBody>
          <a:bodyPr>
            <a:normAutofit/>
          </a:bodyPr>
          <a:lstStyle/>
          <a:p>
            <a:pPr lvl="0" fontAlgn="base">
              <a:spcAft>
                <a:spcPct val="0"/>
              </a:spcAft>
              <a:buClr>
                <a:srgbClr val="AA1D4B"/>
              </a:buClr>
              <a:buFont typeface="Wingdings" pitchFamily="2" charset="2"/>
              <a:buChar char="§"/>
            </a:pPr>
            <a:r>
              <a:rPr lang="cs-CZ" sz="1900" dirty="0">
                <a:solidFill>
                  <a:srgbClr val="000000"/>
                </a:solidFill>
                <a:latin typeface="Arial" pitchFamily="34" charset="0"/>
                <a:cs typeface="Arial" pitchFamily="34" charset="0"/>
              </a:rPr>
              <a:t>§ 406 odst. 2, § 408 IZ</a:t>
            </a:r>
          </a:p>
          <a:p>
            <a:pPr lvl="0" fontAlgn="base">
              <a:spcAft>
                <a:spcPct val="0"/>
              </a:spcAft>
              <a:buClr>
                <a:srgbClr val="AA1D4B"/>
              </a:buClr>
              <a:buFont typeface="Wingdings" pitchFamily="2" charset="2"/>
              <a:buChar char="§"/>
            </a:pPr>
            <a:r>
              <a:rPr lang="cs-CZ" sz="2000" dirty="0">
                <a:solidFill>
                  <a:srgbClr val="000000"/>
                </a:solidFill>
                <a:latin typeface="Arial" pitchFamily="34" charset="0"/>
                <a:cs typeface="Arial" pitchFamily="34" charset="0"/>
              </a:rPr>
              <a:t>Postup a účinky obdobné jako při zpeněžení majetkové podstaty v konkursu (§ 285 IZ)</a:t>
            </a:r>
          </a:p>
          <a:p>
            <a:pPr lvl="0" fontAlgn="base">
              <a:spcAft>
                <a:spcPct val="0"/>
              </a:spcAft>
              <a:buClr>
                <a:srgbClr val="AA1D4B"/>
              </a:buClr>
              <a:buFont typeface="Wingdings" pitchFamily="2" charset="2"/>
              <a:buChar char="§"/>
            </a:pPr>
            <a:r>
              <a:rPr lang="cs-CZ" sz="2000" dirty="0">
                <a:solidFill>
                  <a:srgbClr val="000000"/>
                </a:solidFill>
                <a:latin typeface="Arial" pitchFamily="34" charset="0"/>
                <a:cs typeface="Arial" pitchFamily="34" charset="0"/>
              </a:rPr>
              <a:t>V rozhodnutí o schválení oddlužení </a:t>
            </a:r>
            <a:r>
              <a:rPr lang="cs-CZ" sz="2000" b="1" dirty="0">
                <a:solidFill>
                  <a:srgbClr val="000000"/>
                </a:solidFill>
                <a:latin typeface="Arial" pitchFamily="34" charset="0"/>
                <a:cs typeface="Arial" pitchFamily="34" charset="0"/>
              </a:rPr>
              <a:t>soud označí majetek, </a:t>
            </a:r>
            <a:r>
              <a:rPr lang="cs-CZ" sz="2000" dirty="0">
                <a:solidFill>
                  <a:srgbClr val="000000"/>
                </a:solidFill>
                <a:latin typeface="Arial" pitchFamily="34" charset="0"/>
                <a:cs typeface="Arial" pitchFamily="34" charset="0"/>
              </a:rPr>
              <a:t>který náleží do majetkové podstaty, příp. který se stane  součástí majetkové podstaty (dědictví, dary, mimořádné příjmy aj.)</a:t>
            </a:r>
          </a:p>
          <a:p>
            <a:pPr lvl="0" fontAlgn="base">
              <a:spcAft>
                <a:spcPct val="0"/>
              </a:spcAft>
              <a:buClr>
                <a:srgbClr val="AA1D4B"/>
              </a:buClr>
              <a:buFont typeface="Wingdings" pitchFamily="2" charset="2"/>
              <a:buChar char="§"/>
            </a:pPr>
            <a:endParaRPr lang="cs-CZ" sz="1700" b="1" dirty="0">
              <a:solidFill>
                <a:srgbClr val="000000"/>
              </a:solidFill>
              <a:latin typeface="Arial" pitchFamily="34" charset="0"/>
              <a:cs typeface="Arial" pitchFamily="34" charset="0"/>
            </a:endParaRPr>
          </a:p>
          <a:p>
            <a:pPr marL="0" lvl="0" indent="0" fontAlgn="base">
              <a:spcAft>
                <a:spcPct val="0"/>
              </a:spcAft>
              <a:buClr>
                <a:srgbClr val="AA1D4B"/>
              </a:buClr>
              <a:buNone/>
            </a:pPr>
            <a:r>
              <a:rPr lang="cs-CZ" sz="2000" b="1" dirty="0">
                <a:solidFill>
                  <a:schemeClr val="accent1"/>
                </a:solidFill>
                <a:latin typeface="Arial" pitchFamily="34" charset="0"/>
                <a:cs typeface="Arial" pitchFamily="34" charset="0"/>
              </a:rPr>
              <a:t>    ... </a:t>
            </a:r>
            <a:r>
              <a:rPr lang="cs-CZ" sz="2000" b="1" dirty="0">
                <a:solidFill>
                  <a:schemeClr val="accent5"/>
                </a:solidFill>
                <a:latin typeface="Arial" pitchFamily="34" charset="0"/>
                <a:cs typeface="Arial" pitchFamily="34" charset="0"/>
              </a:rPr>
              <a:t>a který majetek tvoří zpeněžovanou majetkovou podstatu?</a:t>
            </a:r>
          </a:p>
          <a:p>
            <a:pPr marL="0" lvl="0" indent="0" fontAlgn="base">
              <a:spcAft>
                <a:spcPct val="0"/>
              </a:spcAft>
              <a:buClr>
                <a:srgbClr val="AA1D4B"/>
              </a:buClr>
              <a:buNone/>
            </a:pPr>
            <a:r>
              <a:rPr lang="cs-CZ" sz="2000" b="1" dirty="0">
                <a:solidFill>
                  <a:srgbClr val="00B050"/>
                </a:solidFill>
                <a:latin typeface="Arial" pitchFamily="34" charset="0"/>
                <a:cs typeface="Arial" pitchFamily="34" charset="0"/>
              </a:rPr>
              <a:t>                                                 </a:t>
            </a:r>
            <a:r>
              <a:rPr lang="cs-CZ" sz="2000" dirty="0">
                <a:latin typeface="Arial" pitchFamily="34" charset="0"/>
                <a:cs typeface="Arial" pitchFamily="34" charset="0"/>
              </a:rPr>
              <a:t>účinky schválení oddlužení</a:t>
            </a:r>
          </a:p>
          <a:p>
            <a:pPr lvl="0" fontAlgn="base">
              <a:spcAft>
                <a:spcPct val="0"/>
              </a:spcAft>
              <a:buClr>
                <a:srgbClr val="AA1D4B"/>
              </a:buClr>
              <a:buFont typeface="Wingdings" pitchFamily="2" charset="2"/>
              <a:buChar char="Ø"/>
            </a:pPr>
            <a:endParaRPr lang="cs-CZ" sz="2000" dirty="0">
              <a:latin typeface="Arial" pitchFamily="34" charset="0"/>
              <a:cs typeface="Arial" pitchFamily="34" charset="0"/>
            </a:endParaRPr>
          </a:p>
          <a:p>
            <a:pPr lvl="0" fontAlgn="base">
              <a:spcAft>
                <a:spcPct val="0"/>
              </a:spcAft>
              <a:buClr>
                <a:srgbClr val="AA1D4B"/>
              </a:buClr>
              <a:buFont typeface="Wingdings" pitchFamily="2" charset="2"/>
              <a:buChar char="§"/>
            </a:pPr>
            <a:r>
              <a:rPr lang="cs-CZ" sz="2000" b="1" dirty="0">
                <a:solidFill>
                  <a:srgbClr val="000000"/>
                </a:solidFill>
                <a:latin typeface="Arial" pitchFamily="34" charset="0"/>
                <a:cs typeface="Arial" pitchFamily="34" charset="0"/>
              </a:rPr>
              <a:t>Dispoziční oprávnění </a:t>
            </a: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insolvenční správce - k majetku MP</a:t>
            </a: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dlužník - nově nabytý majetek (lze nařídit a provést výkon rozhodnutí či exekuci pro pohledávky, vzniklé po schválení oddlužení; § 408 odst. 2 IZ)</a:t>
            </a:r>
            <a:endParaRPr lang="cs-CZ" sz="2000" dirty="0">
              <a:solidFill>
                <a:srgbClr val="FF0000"/>
              </a:solidFill>
              <a:latin typeface="Arial" pitchFamily="34" charset="0"/>
              <a:cs typeface="Arial" pitchFamily="34" charset="0"/>
            </a:endParaRPr>
          </a:p>
          <a:p>
            <a:endParaRPr lang="cs-CZ" dirty="0"/>
          </a:p>
        </p:txBody>
      </p:sp>
      <p:cxnSp>
        <p:nvCxnSpPr>
          <p:cNvPr id="5" name="Přímá spojnice se šipkou 4"/>
          <p:cNvCxnSpPr/>
          <p:nvPr/>
        </p:nvCxnSpPr>
        <p:spPr>
          <a:xfrm>
            <a:off x="1763688" y="4077072"/>
            <a:ext cx="2160240" cy="216024"/>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7904447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Komunikace správce poplatku s insolvenčním soudem</a:t>
            </a:r>
          </a:p>
        </p:txBody>
      </p:sp>
      <p:sp>
        <p:nvSpPr>
          <p:cNvPr id="3" name="Zástupný symbol pro obsah 2"/>
          <p:cNvSpPr>
            <a:spLocks noGrp="1"/>
          </p:cNvSpPr>
          <p:nvPr>
            <p:ph idx="1"/>
          </p:nvPr>
        </p:nvSpPr>
        <p:spPr>
          <a:xfrm>
            <a:off x="628650" y="2420888"/>
            <a:ext cx="7886700" cy="3240360"/>
          </a:xfrm>
        </p:spPr>
        <p:txBody>
          <a:bodyPr>
            <a:normAutofit/>
          </a:bodyPr>
          <a:lstStyle/>
          <a:p>
            <a:pPr>
              <a:spcAft>
                <a:spcPts val="600"/>
              </a:spcAft>
              <a:buClr>
                <a:schemeClr val="accent2">
                  <a:lumMod val="75000"/>
                </a:schemeClr>
              </a:buClr>
              <a:buFont typeface="Wingdings" panose="05000000000000000000" pitchFamily="2" charset="2"/>
              <a:buChar char="§"/>
              <a:defRPr/>
            </a:pPr>
            <a:r>
              <a:rPr lang="cs-CZ" altLang="cs-CZ" sz="1800" b="1" dirty="0">
                <a:latin typeface="Arial" charset="0"/>
                <a:cs typeface="Arial" charset="0"/>
              </a:rPr>
              <a:t>§ 80a </a:t>
            </a:r>
            <a:r>
              <a:rPr lang="cs-CZ" altLang="cs-CZ" sz="1800" dirty="0">
                <a:latin typeface="Arial" charset="0"/>
                <a:cs typeface="Arial" charset="0"/>
              </a:rPr>
              <a:t>odst. 1 IZ – povinnost osob, kterým se zřizuje datová schránka bez žádosti činit podání (včetně příloh) v elektronické podobě </a:t>
            </a:r>
          </a:p>
          <a:p>
            <a:pPr lvl="1">
              <a:spcAft>
                <a:spcPts val="600"/>
              </a:spcAft>
              <a:buClr>
                <a:schemeClr val="accent1">
                  <a:lumMod val="75000"/>
                </a:schemeClr>
              </a:buClr>
              <a:buFont typeface="Wingdings" panose="05000000000000000000" pitchFamily="2" charset="2"/>
              <a:buChar char="Ø"/>
              <a:defRPr/>
            </a:pPr>
            <a:r>
              <a:rPr lang="cs-CZ" altLang="cs-CZ" b="1" dirty="0">
                <a:latin typeface="Arial" charset="0"/>
                <a:cs typeface="Arial" charset="0"/>
              </a:rPr>
              <a:t>do datové schránky soudu nebo</a:t>
            </a:r>
          </a:p>
          <a:p>
            <a:pPr lvl="1">
              <a:spcAft>
                <a:spcPts val="600"/>
              </a:spcAft>
              <a:buClr>
                <a:schemeClr val="accent1">
                  <a:lumMod val="75000"/>
                </a:schemeClr>
              </a:buClr>
              <a:buFont typeface="Wingdings" panose="05000000000000000000" pitchFamily="2" charset="2"/>
              <a:buChar char="Ø"/>
              <a:defRPr/>
            </a:pPr>
            <a:r>
              <a:rPr lang="cs-CZ" altLang="cs-CZ" b="1" dirty="0">
                <a:latin typeface="Arial" charset="0"/>
                <a:cs typeface="Arial" charset="0"/>
              </a:rPr>
              <a:t>podepsané uznávaným elektronickým podpisem</a:t>
            </a:r>
            <a:endParaRPr lang="cs-CZ" altLang="cs-CZ" b="1" dirty="0">
              <a:latin typeface="Arial" charset="0"/>
              <a:cs typeface="Arial" charset="0"/>
              <a:sym typeface="Wingdings" pitchFamily="2" charset="2"/>
            </a:endParaRPr>
          </a:p>
          <a:p>
            <a:pPr marL="0" lvl="1" indent="0">
              <a:spcAft>
                <a:spcPts val="600"/>
              </a:spcAft>
              <a:buClr>
                <a:schemeClr val="accent2">
                  <a:lumMod val="75000"/>
                </a:schemeClr>
              </a:buClr>
              <a:buNone/>
              <a:defRPr/>
            </a:pPr>
            <a:r>
              <a:rPr lang="cs-CZ" altLang="cs-CZ" dirty="0">
                <a:latin typeface="Arial" charset="0"/>
                <a:cs typeface="Arial" charset="0"/>
                <a:sym typeface="Wingdings" pitchFamily="2" charset="2"/>
              </a:rPr>
              <a:t>        </a:t>
            </a:r>
          </a:p>
          <a:p>
            <a:pPr marL="0" lvl="1" indent="0">
              <a:spcAft>
                <a:spcPts val="600"/>
              </a:spcAft>
              <a:buClr>
                <a:schemeClr val="accent2">
                  <a:lumMod val="75000"/>
                </a:schemeClr>
              </a:buClr>
              <a:buNone/>
              <a:defRPr/>
            </a:pPr>
            <a:r>
              <a:rPr lang="cs-CZ" altLang="cs-CZ" dirty="0">
                <a:latin typeface="Arial" charset="0"/>
                <a:cs typeface="Arial" charset="0"/>
                <a:sym typeface="Wingdings" pitchFamily="2" charset="2"/>
              </a:rPr>
              <a:t>             výjimečně listinná podoba =&gt; odůvodněné případy     </a:t>
            </a:r>
          </a:p>
          <a:p>
            <a:pPr marL="0" lvl="1" indent="0">
              <a:spcAft>
                <a:spcPts val="600"/>
              </a:spcAft>
              <a:buClr>
                <a:schemeClr val="accent2">
                  <a:lumMod val="75000"/>
                </a:schemeClr>
              </a:buClr>
              <a:buNone/>
              <a:defRPr/>
            </a:pPr>
            <a:r>
              <a:rPr lang="cs-CZ" altLang="cs-CZ" sz="6400" dirty="0">
                <a:latin typeface="Arial" charset="0"/>
                <a:cs typeface="Arial" charset="0"/>
                <a:sym typeface="Wingdings" pitchFamily="2" charset="2"/>
              </a:rPr>
              <a:t> </a:t>
            </a:r>
          </a:p>
        </p:txBody>
      </p:sp>
      <p:sp>
        <p:nvSpPr>
          <p:cNvPr id="4" name="Šipka doprava 3"/>
          <p:cNvSpPr/>
          <p:nvPr/>
        </p:nvSpPr>
        <p:spPr>
          <a:xfrm flipV="1">
            <a:off x="1259632" y="4293096"/>
            <a:ext cx="144016" cy="144016"/>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a:ln>
                <a:noFill/>
              </a:ln>
              <a:solidFill>
                <a:srgbClr val="F2F2F2"/>
              </a:solidFill>
              <a:effectLst/>
              <a:uLnTx/>
              <a:uFillTx/>
              <a:latin typeface="Calibri"/>
              <a:ea typeface="+mn-ea"/>
              <a:cs typeface="+mn-cs"/>
            </a:endParaRPr>
          </a:p>
        </p:txBody>
      </p:sp>
    </p:spTree>
    <p:extLst>
      <p:ext uri="{BB962C8B-B14F-4D97-AF65-F5344CB8AC3E}">
        <p14:creationId xmlns:p14="http://schemas.microsoft.com/office/powerpoint/2010/main" val="102079800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a:bodyPr>
          <a:lstStyle/>
          <a:p>
            <a:pPr algn="ctr"/>
            <a:r>
              <a:rPr lang="cs-CZ" sz="3600" b="1" dirty="0"/>
              <a:t>Plnění </a:t>
            </a:r>
            <a:r>
              <a:rPr lang="cs-CZ" sz="3600" b="1" dirty="0" err="1"/>
              <a:t>splátk</a:t>
            </a:r>
            <a:r>
              <a:rPr lang="cs-CZ" sz="3600" b="1" dirty="0"/>
              <a:t>. kal. se zpeněžením MP</a:t>
            </a:r>
          </a:p>
        </p:txBody>
      </p:sp>
      <p:sp>
        <p:nvSpPr>
          <p:cNvPr id="3" name="Zástupný symbol pro obsah 2"/>
          <p:cNvSpPr>
            <a:spLocks noGrp="1"/>
          </p:cNvSpPr>
          <p:nvPr>
            <p:ph idx="1"/>
          </p:nvPr>
        </p:nvSpPr>
        <p:spPr>
          <a:xfrm>
            <a:off x="457200" y="1628800"/>
            <a:ext cx="8229600" cy="4680520"/>
          </a:xfrm>
        </p:spPr>
        <p:txBody>
          <a:bodyPr>
            <a:normAutofit/>
          </a:bodyPr>
          <a:lstStyle/>
          <a:p>
            <a:pPr lvl="0" fontAlgn="base">
              <a:spcAft>
                <a:spcPct val="0"/>
              </a:spcAft>
              <a:buClr>
                <a:srgbClr val="AA1D4B"/>
              </a:buClr>
              <a:buFont typeface="Wingdings" pitchFamily="2" charset="2"/>
              <a:buChar char="§"/>
            </a:pPr>
            <a:r>
              <a:rPr lang="cs-CZ" sz="2000" dirty="0">
                <a:solidFill>
                  <a:srgbClr val="000000"/>
                </a:solidFill>
                <a:latin typeface="Arial" pitchFamily="34" charset="0"/>
                <a:cs typeface="Arial" pitchFamily="34" charset="0"/>
              </a:rPr>
              <a:t>§ 406 odst. 3, § 409 IZ</a:t>
            </a:r>
          </a:p>
          <a:p>
            <a:pPr marL="0" lvl="0" indent="0" fontAlgn="base">
              <a:spcAft>
                <a:spcPct val="0"/>
              </a:spcAft>
              <a:buClr>
                <a:srgbClr val="AA1D4B"/>
              </a:buClr>
              <a:buNone/>
            </a:pPr>
            <a:r>
              <a:rPr lang="cs-CZ" sz="2000" dirty="0">
                <a:solidFill>
                  <a:srgbClr val="000000"/>
                </a:solidFill>
                <a:latin typeface="Arial" pitchFamily="34" charset="0"/>
                <a:cs typeface="Arial" pitchFamily="34" charset="0"/>
              </a:rPr>
              <a:t>   V rozhodnutí o schválení oddlužení: </a:t>
            </a:r>
          </a:p>
          <a:p>
            <a:pPr lvl="0" algn="ctr" fontAlgn="base">
              <a:spcAft>
                <a:spcPct val="0"/>
              </a:spcAft>
              <a:buClr>
                <a:srgbClr val="AA1D4B"/>
              </a:buClr>
              <a:buFont typeface="Wingdings" pitchFamily="2" charset="2"/>
              <a:buChar char="§"/>
            </a:pPr>
            <a:r>
              <a:rPr lang="cs-CZ" sz="2000" b="1" i="1" dirty="0">
                <a:solidFill>
                  <a:schemeClr val="accent2">
                    <a:lumMod val="75000"/>
                  </a:schemeClr>
                </a:solidFill>
                <a:latin typeface="Arial" pitchFamily="34" charset="0"/>
                <a:cs typeface="Arial" pitchFamily="34" charset="0"/>
              </a:rPr>
              <a:t>„Část“ splátkový kalendář</a:t>
            </a:r>
          </a:p>
          <a:p>
            <a:pPr lvl="0" algn="ctr" fontAlgn="base">
              <a:spcAft>
                <a:spcPct val="0"/>
              </a:spcAft>
              <a:buClr>
                <a:srgbClr val="AA1D4B"/>
              </a:buClr>
              <a:buFont typeface="Wingdings" pitchFamily="2" charset="2"/>
              <a:buChar char="§"/>
            </a:pPr>
            <a:endParaRPr lang="cs-CZ" sz="2000" b="1" i="1" dirty="0">
              <a:solidFill>
                <a:schemeClr val="accent2">
                  <a:lumMod val="75000"/>
                </a:schemeClr>
              </a:solidFill>
              <a:latin typeface="Arial" pitchFamily="34" charset="0"/>
              <a:cs typeface="Arial" pitchFamily="34" charset="0"/>
            </a:endParaRPr>
          </a:p>
          <a:p>
            <a:pPr lvl="1" fontAlgn="base">
              <a:spcAft>
                <a:spcPct val="0"/>
              </a:spcAft>
              <a:buClr>
                <a:srgbClr val="AA1D4B"/>
              </a:buClr>
              <a:buFont typeface="Wingdings" pitchFamily="2" charset="2"/>
              <a:buChar char="§"/>
            </a:pPr>
            <a:r>
              <a:rPr lang="cs-CZ" sz="2000" b="1" i="1" dirty="0">
                <a:solidFill>
                  <a:srgbClr val="000000"/>
                </a:solidFill>
                <a:latin typeface="Arial" pitchFamily="34" charset="0"/>
                <a:cs typeface="Arial" pitchFamily="34" charset="0"/>
              </a:rPr>
              <a:t>Nezajištění věřitelé</a:t>
            </a:r>
            <a:r>
              <a:rPr lang="cs-CZ" sz="2000" b="1" dirty="0">
                <a:solidFill>
                  <a:srgbClr val="000000"/>
                </a:solidFill>
                <a:latin typeface="Arial" pitchFamily="34" charset="0"/>
                <a:cs typeface="Arial" pitchFamily="34" charset="0"/>
              </a:rPr>
              <a:t>:</a:t>
            </a: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měsíční splátky – první splátka do konce násl. měsíce po účinnosti schválení oddlužení do doby podání </a:t>
            </a:r>
            <a:r>
              <a:rPr lang="cs-CZ" sz="2000" dirty="0">
                <a:solidFill>
                  <a:srgbClr val="7030A0"/>
                </a:solidFill>
                <a:latin typeface="Arial" pitchFamily="34" charset="0"/>
                <a:cs typeface="Arial" pitchFamily="34" charset="0"/>
              </a:rPr>
              <a:t>zprávy o splnění oddlužení </a:t>
            </a:r>
            <a:r>
              <a:rPr lang="cs-CZ" sz="2000" dirty="0">
                <a:latin typeface="Arial" pitchFamily="34" charset="0"/>
                <a:cs typeface="Arial" pitchFamily="34" charset="0"/>
              </a:rPr>
              <a:t>/</a:t>
            </a:r>
            <a:r>
              <a:rPr lang="cs-CZ" sz="2000" dirty="0">
                <a:solidFill>
                  <a:srgbClr val="7030A0"/>
                </a:solidFill>
                <a:latin typeface="Arial" pitchFamily="34" charset="0"/>
                <a:cs typeface="Arial" pitchFamily="34" charset="0"/>
              </a:rPr>
              <a:t> </a:t>
            </a:r>
            <a:r>
              <a:rPr lang="cs-CZ" sz="2000" dirty="0">
                <a:solidFill>
                  <a:schemeClr val="accent6"/>
                </a:solidFill>
                <a:latin typeface="Arial" pitchFamily="34" charset="0"/>
                <a:cs typeface="Arial" pitchFamily="34" charset="0"/>
              </a:rPr>
              <a:t>zprávy pro osvobození</a:t>
            </a:r>
            <a:endParaRPr lang="cs-CZ" sz="2000" strike="sngStrike" dirty="0">
              <a:solidFill>
                <a:schemeClr val="accent6"/>
              </a:solidFill>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rozvržení splátek - insolvenční správce dle poměru jejich pohledávek (způsob je určený ve zprávě pro oddlužení). </a:t>
            </a: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rozhodné jsou </a:t>
            </a:r>
            <a:r>
              <a:rPr lang="cs-CZ" sz="2000" u="sng" dirty="0">
                <a:solidFill>
                  <a:srgbClr val="000000"/>
                </a:solidFill>
                <a:latin typeface="Arial" pitchFamily="34" charset="0"/>
                <a:cs typeface="Arial" pitchFamily="34" charset="0"/>
              </a:rPr>
              <a:t>příjmy získané </a:t>
            </a:r>
            <a:r>
              <a:rPr lang="cs-CZ" sz="2000" b="1" u="sng" dirty="0">
                <a:solidFill>
                  <a:srgbClr val="000000"/>
                </a:solidFill>
                <a:latin typeface="Arial" pitchFamily="34" charset="0"/>
                <a:cs typeface="Arial" pitchFamily="34" charset="0"/>
              </a:rPr>
              <a:t>po </a:t>
            </a:r>
            <a:r>
              <a:rPr lang="cs-CZ" sz="2000" u="sng" dirty="0">
                <a:solidFill>
                  <a:srgbClr val="000000"/>
                </a:solidFill>
                <a:latin typeface="Arial" pitchFamily="34" charset="0"/>
                <a:cs typeface="Arial" pitchFamily="34" charset="0"/>
              </a:rPr>
              <a:t>schválení oddlužení</a:t>
            </a:r>
            <a:r>
              <a:rPr lang="cs-CZ" sz="2000" dirty="0">
                <a:solidFill>
                  <a:srgbClr val="000000"/>
                </a:solidFill>
                <a:latin typeface="Arial" pitchFamily="34" charset="0"/>
                <a:cs typeface="Arial" pitchFamily="34" charset="0"/>
              </a:rPr>
              <a:t> </a:t>
            </a:r>
          </a:p>
          <a:p>
            <a:pPr lvl="1" fontAlgn="base">
              <a:spcAft>
                <a:spcPct val="0"/>
              </a:spcAft>
              <a:buClr>
                <a:srgbClr val="3E788E"/>
              </a:buClr>
              <a:buFont typeface="Wingdings" panose="05000000000000000000" pitchFamily="2" charset="2"/>
              <a:buChar char="Ø"/>
            </a:pPr>
            <a:r>
              <a:rPr lang="cs-CZ" sz="2000" dirty="0">
                <a:solidFill>
                  <a:srgbClr val="000000"/>
                </a:solidFill>
                <a:latin typeface="Arial" pitchFamily="34" charset="0"/>
                <a:cs typeface="Arial" pitchFamily="34" charset="0"/>
              </a:rPr>
              <a:t>rozhodnutí o splátkách může soud změnit, pokud nastaly okolnosti, které mají podstatný vliv na výši a další trvání stanovených měsíčních splátek</a:t>
            </a:r>
            <a:endParaRPr lang="cs-CZ" sz="2000" dirty="0"/>
          </a:p>
        </p:txBody>
      </p:sp>
    </p:spTree>
    <p:extLst>
      <p:ext uri="{BB962C8B-B14F-4D97-AF65-F5344CB8AC3E}">
        <p14:creationId xmlns:p14="http://schemas.microsoft.com/office/powerpoint/2010/main" val="197392849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2060848"/>
            <a:ext cx="8229600" cy="4320480"/>
          </a:xfrm>
        </p:spPr>
        <p:txBody>
          <a:bodyPr>
            <a:normAutofit/>
          </a:bodyPr>
          <a:lstStyle/>
          <a:p>
            <a:pPr lvl="0" fontAlgn="base">
              <a:spcAft>
                <a:spcPct val="0"/>
              </a:spcAft>
              <a:buClr>
                <a:srgbClr val="AA1D4B"/>
              </a:buClr>
              <a:buFont typeface="Wingdings" pitchFamily="2" charset="2"/>
              <a:buChar char="§"/>
            </a:pPr>
            <a:r>
              <a:rPr lang="cs-CZ" altLang="cs-CZ" sz="1800" dirty="0">
                <a:solidFill>
                  <a:schemeClr val="accent6"/>
                </a:solidFill>
                <a:latin typeface="Arial" charset="0"/>
                <a:cs typeface="Arial" charset="0"/>
              </a:rPr>
              <a:t>§ 409 odst. 1 IZ</a:t>
            </a:r>
          </a:p>
          <a:p>
            <a:pPr marL="342900" lvl="1" indent="0" fontAlgn="base">
              <a:spcAft>
                <a:spcPct val="0"/>
              </a:spcAft>
              <a:buClr>
                <a:srgbClr val="AA1D4B"/>
              </a:buClr>
              <a:buNone/>
            </a:pPr>
            <a:r>
              <a:rPr lang="cs-CZ" altLang="cs-CZ" b="1" i="1" dirty="0">
                <a:solidFill>
                  <a:schemeClr val="accent6"/>
                </a:solidFill>
                <a:latin typeface="Arial" charset="0"/>
                <a:cs typeface="Arial" charset="0"/>
              </a:rPr>
              <a:t>Základní částku, která nesmí být sražena z měsíční mzdy, a jiné příjmy, které nelze postihnout výkonem rozhodnutí nebo exekucí, je dlužník oprávněn použít i k plnění splátkového kalendáře se zpeněžením majetkové podstaty, neohrozí-li tím uspokojování jeho základních hmotných potřeb nebo potřeb osob na něj odkázaných výživou.</a:t>
            </a:r>
            <a:endParaRPr lang="cs-CZ" i="1" dirty="0">
              <a:solidFill>
                <a:schemeClr val="accent6"/>
              </a:solidFill>
            </a:endParaRPr>
          </a:p>
        </p:txBody>
      </p:sp>
    </p:spTree>
    <p:extLst>
      <p:ext uri="{BB962C8B-B14F-4D97-AF65-F5344CB8AC3E}">
        <p14:creationId xmlns:p14="http://schemas.microsoft.com/office/powerpoint/2010/main" val="7646743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832648"/>
          </a:xfrm>
        </p:spPr>
        <p:txBody>
          <a:bodyPr>
            <a:normAutofit fontScale="92500" lnSpcReduction="10000"/>
          </a:bodyPr>
          <a:lstStyle/>
          <a:p>
            <a:pPr marL="0" lvl="0" indent="0" fontAlgn="base">
              <a:spcAft>
                <a:spcPct val="0"/>
              </a:spcAft>
              <a:buClr>
                <a:srgbClr val="AA1D4B"/>
              </a:buClr>
              <a:buNone/>
            </a:pPr>
            <a:endParaRPr lang="cs-CZ" sz="2000" b="1" i="1" dirty="0">
              <a:solidFill>
                <a:srgbClr val="000000"/>
              </a:solidFill>
              <a:latin typeface="Arial" pitchFamily="34" charset="0"/>
              <a:cs typeface="Arial" pitchFamily="34" charset="0"/>
            </a:endParaRPr>
          </a:p>
          <a:p>
            <a:pPr lvl="0" algn="ctr" fontAlgn="base">
              <a:spcAft>
                <a:spcPct val="0"/>
              </a:spcAft>
              <a:buClr>
                <a:srgbClr val="AA1D4B"/>
              </a:buClr>
              <a:buFont typeface="Wingdings" pitchFamily="2" charset="2"/>
              <a:buChar char="§"/>
            </a:pPr>
            <a:r>
              <a:rPr lang="cs-CZ" sz="2200" b="1" i="1" dirty="0">
                <a:solidFill>
                  <a:schemeClr val="accent2">
                    <a:lumMod val="75000"/>
                  </a:schemeClr>
                </a:solidFill>
                <a:latin typeface="Arial" pitchFamily="34" charset="0"/>
                <a:cs typeface="Arial" pitchFamily="34" charset="0"/>
              </a:rPr>
              <a:t>„Část“ zpeněžení majetkové podstaty</a:t>
            </a:r>
          </a:p>
          <a:p>
            <a:pPr lvl="0" algn="ctr" fontAlgn="base">
              <a:spcAft>
                <a:spcPct val="0"/>
              </a:spcAft>
              <a:buClr>
                <a:srgbClr val="AA1D4B"/>
              </a:buClr>
              <a:buFont typeface="Wingdings" pitchFamily="2" charset="2"/>
              <a:buChar char="§"/>
            </a:pPr>
            <a:endParaRPr lang="cs-CZ" sz="2000" dirty="0">
              <a:solidFill>
                <a:schemeClr val="accent2">
                  <a:lumMod val="75000"/>
                </a:schemeClr>
              </a:solidFill>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900" b="1" dirty="0">
                <a:solidFill>
                  <a:srgbClr val="000000"/>
                </a:solidFill>
                <a:latin typeface="Arial" pitchFamily="34" charset="0"/>
                <a:cs typeface="Arial" pitchFamily="34" charset="0"/>
              </a:rPr>
              <a:t>soud označí majetek, který má dlužník povinnost vydat ke zpeněžení </a:t>
            </a:r>
            <a:r>
              <a:rPr lang="cs-CZ" sz="1900" dirty="0">
                <a:solidFill>
                  <a:srgbClr val="000000"/>
                </a:solidFill>
                <a:latin typeface="Arial" pitchFamily="34" charset="0"/>
                <a:cs typeface="Arial" pitchFamily="34" charset="0"/>
              </a:rPr>
              <a:t>do majetkové podstaty, příp. který se stane  součástí majetkové podstaty (dědictví, dary, mimořádné příjmy aj.)</a:t>
            </a:r>
          </a:p>
          <a:p>
            <a:pPr lvl="1" fontAlgn="base">
              <a:spcAft>
                <a:spcPct val="0"/>
              </a:spcAft>
              <a:buClr>
                <a:srgbClr val="3E788E"/>
              </a:buClr>
              <a:buFont typeface="Wingdings" panose="05000000000000000000" pitchFamily="2" charset="2"/>
              <a:buChar char="Ø"/>
            </a:pPr>
            <a:r>
              <a:rPr lang="cs-CZ" sz="1900" dirty="0">
                <a:solidFill>
                  <a:srgbClr val="000000"/>
                </a:solidFill>
                <a:latin typeface="Arial" pitchFamily="34" charset="0"/>
                <a:cs typeface="Arial" pitchFamily="34" charset="0"/>
              </a:rPr>
              <a:t>postup zpeněžení jako při zpeněžení v konkursu</a:t>
            </a:r>
          </a:p>
          <a:p>
            <a:pPr lvl="1" fontAlgn="base">
              <a:spcAft>
                <a:spcPct val="0"/>
              </a:spcAft>
              <a:buClr>
                <a:srgbClr val="3E788E"/>
              </a:buClr>
              <a:buFont typeface="Wingdings" panose="05000000000000000000" pitchFamily="2" charset="2"/>
              <a:buChar char="Ø"/>
            </a:pPr>
            <a:endParaRPr lang="cs-CZ" sz="19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900" b="1" dirty="0">
                <a:latin typeface="Arial" pitchFamily="34" charset="0"/>
                <a:cs typeface="Arial" pitchFamily="34" charset="0"/>
              </a:rPr>
              <a:t>Dlužník není povinen vydat </a:t>
            </a:r>
            <a:r>
              <a:rPr lang="cs-CZ" sz="1900" dirty="0">
                <a:latin typeface="Arial" pitchFamily="34" charset="0"/>
                <a:cs typeface="Arial" pitchFamily="34" charset="0"/>
              </a:rPr>
              <a:t>ke zpeněžení</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majetek, vyplývá-li ze zprávy pro oddlužení, že by se zpeněžením tohoto majetku </a:t>
            </a:r>
            <a:r>
              <a:rPr lang="cs-CZ" sz="1900" u="sng" dirty="0">
                <a:latin typeface="Arial" pitchFamily="34" charset="0"/>
                <a:cs typeface="Arial" pitchFamily="34" charset="0"/>
              </a:rPr>
              <a:t>nedosáhlo uspokojení </a:t>
            </a:r>
            <a:r>
              <a:rPr lang="cs-CZ" sz="1900" dirty="0">
                <a:latin typeface="Arial" pitchFamily="34" charset="0"/>
                <a:cs typeface="Arial" pitchFamily="34" charset="0"/>
              </a:rPr>
              <a:t>věřitelů</a:t>
            </a:r>
          </a:p>
          <a:p>
            <a:pPr lvl="1" fontAlgn="base">
              <a:spcAft>
                <a:spcPct val="0"/>
              </a:spcAft>
              <a:buClr>
                <a:srgbClr val="3E788E"/>
              </a:buClr>
              <a:buFont typeface="Wingdings" panose="05000000000000000000" pitchFamily="2" charset="2"/>
              <a:buChar char="Ø"/>
            </a:pPr>
            <a:r>
              <a:rPr lang="cs-CZ" sz="1900" u="sng" dirty="0">
                <a:latin typeface="Arial" pitchFamily="34" charset="0"/>
                <a:cs typeface="Arial" pitchFamily="34" charset="0"/>
              </a:rPr>
              <a:t>své obydlí</a:t>
            </a:r>
            <a:r>
              <a:rPr lang="cs-CZ" sz="1900" dirty="0">
                <a:latin typeface="Arial" pitchFamily="34" charset="0"/>
                <a:cs typeface="Arial" pitchFamily="34" charset="0"/>
              </a:rPr>
              <a:t>, ledaže ze zprávy pro oddlužení vyplývá, že jeho hodnota přesahuje hodnotu určenou podle prováděcího právního předpisu násobkem částky na zajištění obydlí v dlužníkově bydlišti </a:t>
            </a:r>
          </a:p>
          <a:p>
            <a:pPr lvl="2" fontAlgn="base">
              <a:spcAft>
                <a:spcPct val="0"/>
              </a:spcAft>
              <a:buClr>
                <a:srgbClr val="AA1D4B"/>
              </a:buClr>
              <a:buFont typeface="Wingdings" pitchFamily="2" charset="2"/>
              <a:buChar char="Ø"/>
            </a:pPr>
            <a:r>
              <a:rPr lang="cs-CZ" sz="1900" dirty="0">
                <a:latin typeface="Arial" pitchFamily="34" charset="0"/>
                <a:cs typeface="Arial" pitchFamily="34" charset="0"/>
              </a:rPr>
              <a:t>to </a:t>
            </a:r>
            <a:r>
              <a:rPr lang="cs-CZ" sz="1900" b="1" dirty="0">
                <a:latin typeface="Arial" pitchFamily="34" charset="0"/>
                <a:cs typeface="Arial" pitchFamily="34" charset="0"/>
              </a:rPr>
              <a:t>neplatí</a:t>
            </a:r>
            <a:r>
              <a:rPr lang="cs-CZ" sz="1900" dirty="0">
                <a:latin typeface="Arial" pitchFamily="34" charset="0"/>
                <a:cs typeface="Arial" pitchFamily="34" charset="0"/>
              </a:rPr>
              <a:t> </a:t>
            </a:r>
          </a:p>
          <a:p>
            <a:pPr lvl="3" fontAlgn="base">
              <a:spcAft>
                <a:spcPct val="0"/>
              </a:spcAft>
              <a:buClr>
                <a:srgbClr val="AA1D4B"/>
              </a:buClr>
              <a:buFont typeface="Wingdings" pitchFamily="2" charset="2"/>
              <a:buChar char="Ø"/>
            </a:pPr>
            <a:r>
              <a:rPr lang="cs-CZ" sz="1900" dirty="0">
                <a:latin typeface="Arial" pitchFamily="34" charset="0"/>
                <a:cs typeface="Arial" pitchFamily="34" charset="0"/>
              </a:rPr>
              <a:t>pro obydlí, které slouží k zajištění </a:t>
            </a:r>
          </a:p>
          <a:p>
            <a:pPr lvl="3" fontAlgn="base">
              <a:spcAft>
                <a:spcPct val="0"/>
              </a:spcAft>
              <a:buClr>
                <a:srgbClr val="AA1D4B"/>
              </a:buClr>
              <a:buFont typeface="Wingdings" pitchFamily="2" charset="2"/>
              <a:buChar char="Ø"/>
            </a:pPr>
            <a:r>
              <a:rPr lang="cs-CZ" sz="1900" dirty="0">
                <a:latin typeface="Arial" pitchFamily="34" charset="0"/>
                <a:cs typeface="Arial" pitchFamily="34" charset="0"/>
              </a:rPr>
              <a:t>jehož hodnota přesahuje hodnotu určenou podle prováděcího právního předpisu násobkem částky na zajištění obydlí v dlužníkově bydlišti </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majetek, který dlužník nabyl v průběhu insolvenčního řízení poté, co nastaly účinky schválení oddlužení (není-li stanoveno jinak)</a:t>
            </a:r>
            <a:endParaRPr lang="cs-CZ" sz="1900" dirty="0">
              <a:solidFill>
                <a:srgbClr val="000000"/>
              </a:solidFill>
              <a:latin typeface="Arial" pitchFamily="34" charset="0"/>
              <a:cs typeface="Arial" pitchFamily="34" charset="0"/>
            </a:endParaRPr>
          </a:p>
          <a:p>
            <a:endParaRPr lang="cs-CZ" sz="2000" dirty="0"/>
          </a:p>
        </p:txBody>
      </p:sp>
    </p:spTree>
    <p:extLst>
      <p:ext uri="{BB962C8B-B14F-4D97-AF65-F5344CB8AC3E}">
        <p14:creationId xmlns:p14="http://schemas.microsoft.com/office/powerpoint/2010/main" val="340326033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Administrace při plnění splátkového kalendáře insolvenčním správcem </a:t>
            </a:r>
          </a:p>
        </p:txBody>
      </p:sp>
      <p:sp>
        <p:nvSpPr>
          <p:cNvPr id="3" name="Zástupný symbol pro obsah 2"/>
          <p:cNvSpPr>
            <a:spLocks noGrp="1"/>
          </p:cNvSpPr>
          <p:nvPr>
            <p:ph idx="1"/>
          </p:nvPr>
        </p:nvSpPr>
        <p:spPr>
          <a:xfrm>
            <a:off x="476146" y="1916832"/>
            <a:ext cx="8229600" cy="4536504"/>
          </a:xfrm>
        </p:spPr>
        <p:txBody>
          <a:bodyPr>
            <a:normAutofit lnSpcReduction="10000"/>
          </a:bodyPr>
          <a:lstStyle/>
          <a:p>
            <a:pPr lvl="0" fontAlgn="base">
              <a:spcAft>
                <a:spcPct val="0"/>
              </a:spcAft>
              <a:buClr>
                <a:srgbClr val="AA1D4B"/>
              </a:buClr>
              <a:buFont typeface="Wingdings" pitchFamily="2" charset="2"/>
              <a:buChar char="§"/>
            </a:pPr>
            <a:r>
              <a:rPr lang="cs-CZ" sz="1800" dirty="0">
                <a:latin typeface="Arial" pitchFamily="34" charset="0"/>
                <a:cs typeface="Arial" pitchFamily="34" charset="0"/>
              </a:rPr>
              <a:t>§ 398 odst. 4 </a:t>
            </a:r>
          </a:p>
          <a:p>
            <a:pPr lvl="0" fontAlgn="base">
              <a:spcAft>
                <a:spcPct val="0"/>
              </a:spcAft>
              <a:buClr>
                <a:srgbClr val="AA1D4B"/>
              </a:buClr>
              <a:buFont typeface="Wingdings" pitchFamily="2" charset="2"/>
              <a:buChar char="§"/>
            </a:pPr>
            <a:r>
              <a:rPr lang="cs-CZ" sz="1800" dirty="0">
                <a:latin typeface="Arial" pitchFamily="34" charset="0"/>
                <a:cs typeface="Arial" pitchFamily="34" charset="0"/>
              </a:rPr>
              <a:t>Nestačí-li částka k uspokojení všech pohledávek dle § 168, 169 IZ, uspokojí se</a:t>
            </a: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odměna a hotové výdaje IS</a:t>
            </a: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a:t>
            </a:r>
            <a:r>
              <a:rPr lang="cs-CZ" sz="1800" dirty="0" err="1">
                <a:latin typeface="Arial" pitchFamily="34" charset="0"/>
                <a:cs typeface="Arial" pitchFamily="34" charset="0"/>
              </a:rPr>
              <a:t>poúpadkové</a:t>
            </a:r>
            <a:r>
              <a:rPr lang="cs-CZ" sz="1800" dirty="0">
                <a:latin typeface="Arial" pitchFamily="34" charset="0"/>
                <a:cs typeface="Arial" pitchFamily="34" charset="0"/>
              </a:rPr>
              <a:t>“ pohledávky na výživném ze zákona</a:t>
            </a: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pohledávky státu za náhradní výživné podle jiného zákona, jestliže vznikly po rozhodnutí o úpadku </a:t>
            </a: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pohledávka § 390a odst. 5 IZ </a:t>
            </a:r>
            <a:r>
              <a:rPr lang="cs-CZ" sz="1800" i="1" dirty="0">
                <a:latin typeface="Arial" pitchFamily="34" charset="0"/>
                <a:cs typeface="Arial" pitchFamily="34" charset="0"/>
              </a:rPr>
              <a:t>(sepis návrhu)</a:t>
            </a:r>
            <a:endParaRPr lang="cs-CZ" sz="1800" dirty="0">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záloha na úhradu odměny a hotových výdajů IS </a:t>
            </a:r>
            <a:r>
              <a:rPr lang="cs-CZ" sz="1800" i="1" dirty="0">
                <a:latin typeface="Arial" pitchFamily="34" charset="0"/>
                <a:cs typeface="Arial" pitchFamily="34" charset="0"/>
              </a:rPr>
              <a:t>(„deponace“)</a:t>
            </a: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ostatní pohledávky věřitelů na výživném ze zákona (</a:t>
            </a:r>
            <a:r>
              <a:rPr lang="cs-CZ" sz="1800" i="1" dirty="0">
                <a:latin typeface="Arial" pitchFamily="34" charset="0"/>
                <a:cs typeface="Arial" pitchFamily="34" charset="0"/>
              </a:rPr>
              <a:t>dlužné…</a:t>
            </a:r>
            <a:r>
              <a:rPr lang="cs-CZ" sz="1800" dirty="0">
                <a:latin typeface="Arial" pitchFamily="34" charset="0"/>
                <a:cs typeface="Arial" pitchFamily="34" charset="0"/>
              </a:rPr>
              <a:t>)</a:t>
            </a:r>
          </a:p>
          <a:p>
            <a:pPr lvl="1" fontAlgn="base">
              <a:spcAft>
                <a:spcPct val="0"/>
              </a:spcAft>
              <a:buClr>
                <a:srgbClr val="3E788E"/>
              </a:buClr>
              <a:buFont typeface="Wingdings" panose="05000000000000000000" pitchFamily="2" charset="2"/>
              <a:buChar char="Ø"/>
            </a:pPr>
            <a:r>
              <a:rPr lang="cs-CZ" dirty="0">
                <a:latin typeface="Arial" pitchFamily="34" charset="0"/>
                <a:cs typeface="Arial" pitchFamily="34" charset="0"/>
              </a:rPr>
              <a:t>pohledávky státu za náhradní výživné</a:t>
            </a:r>
            <a:endParaRPr lang="cs-CZ" sz="1800" dirty="0">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800" dirty="0">
                <a:latin typeface="Arial" pitchFamily="34" charset="0"/>
                <a:cs typeface="Arial" pitchFamily="34" charset="0"/>
              </a:rPr>
              <a:t>náklady spojené se správou a udržováním majetkové podstaty</a:t>
            </a:r>
          </a:p>
          <a:p>
            <a:pPr lvl="1" fontAlgn="base">
              <a:spcAft>
                <a:spcPct val="0"/>
              </a:spcAft>
              <a:buClr>
                <a:srgbClr val="3E788E"/>
              </a:buClr>
              <a:buFont typeface="Wingdings" panose="05000000000000000000" pitchFamily="2" charset="2"/>
              <a:buChar char="Ø"/>
            </a:pPr>
            <a:r>
              <a:rPr lang="cs-CZ" sz="1800" b="1" dirty="0">
                <a:solidFill>
                  <a:srgbClr val="FF0000"/>
                </a:solidFill>
                <a:latin typeface="Arial" pitchFamily="34" charset="0"/>
                <a:cs typeface="Arial" pitchFamily="34" charset="0"/>
              </a:rPr>
              <a:t>ostatní pohledávky </a:t>
            </a:r>
            <a:r>
              <a:rPr lang="cs-CZ" dirty="0">
                <a:latin typeface="Arial" pitchFamily="34" charset="0"/>
                <a:cs typeface="Arial" pitchFamily="34" charset="0"/>
              </a:rPr>
              <a:t>po</a:t>
            </a:r>
            <a:r>
              <a:rPr lang="cs-CZ" sz="1800" dirty="0">
                <a:latin typeface="Arial" pitchFamily="34" charset="0"/>
                <a:cs typeface="Arial" pitchFamily="34" charset="0"/>
              </a:rPr>
              <a:t>dle § 168 a 169 IZ se uspokojí poměrně.</a:t>
            </a:r>
          </a:p>
          <a:p>
            <a:pPr marL="457200" lvl="1" indent="0" fontAlgn="base">
              <a:spcAft>
                <a:spcPct val="0"/>
              </a:spcAft>
              <a:buClr>
                <a:srgbClr val="3E788E"/>
              </a:buClr>
              <a:buNone/>
            </a:pPr>
            <a:r>
              <a:rPr lang="cs-CZ" sz="1800" dirty="0">
                <a:latin typeface="Arial" pitchFamily="34" charset="0"/>
                <a:cs typeface="Arial" pitchFamily="34" charset="0"/>
              </a:rPr>
              <a:t>          Poté:</a:t>
            </a:r>
          </a:p>
          <a:p>
            <a:pPr lvl="1" fontAlgn="base">
              <a:spcAft>
                <a:spcPct val="0"/>
              </a:spcAft>
              <a:buClr>
                <a:srgbClr val="3E788E"/>
              </a:buClr>
              <a:buFont typeface="Wingdings" panose="05000000000000000000" pitchFamily="2" charset="2"/>
              <a:buChar char="Ø"/>
            </a:pPr>
            <a:r>
              <a:rPr lang="cs-CZ" sz="1800" b="1" dirty="0">
                <a:latin typeface="Arial" pitchFamily="34" charset="0"/>
                <a:cs typeface="Arial" pitchFamily="34" charset="0"/>
              </a:rPr>
              <a:t>pohledávky nezajištěných věřitelů </a:t>
            </a:r>
            <a:r>
              <a:rPr lang="cs-CZ" sz="1800" dirty="0">
                <a:latin typeface="Arial" pitchFamily="34" charset="0"/>
                <a:cs typeface="Arial" pitchFamily="34" charset="0"/>
              </a:rPr>
              <a:t>podle poměru jejich pohledávek určených v rozhodnutí o schválení oddlužení</a:t>
            </a:r>
          </a:p>
          <a:p>
            <a:pPr lvl="1" fontAlgn="base">
              <a:spcAft>
                <a:spcPct val="0"/>
              </a:spcAft>
              <a:buClr>
                <a:srgbClr val="3E788E"/>
              </a:buClr>
              <a:buFont typeface="Wingdings" panose="05000000000000000000" pitchFamily="2" charset="2"/>
              <a:buChar char="Ø"/>
            </a:pPr>
            <a:r>
              <a:rPr lang="cs-CZ" dirty="0">
                <a:latin typeface="Arial" pitchFamily="34" charset="0"/>
                <a:cs typeface="Arial" pitchFamily="34" charset="0"/>
              </a:rPr>
              <a:t>odměna a hotové výdaje IS za období do schválení oddlužení</a:t>
            </a:r>
            <a:endParaRPr lang="cs-CZ" dirty="0"/>
          </a:p>
        </p:txBody>
      </p:sp>
    </p:spTree>
    <p:extLst>
      <p:ext uri="{BB962C8B-B14F-4D97-AF65-F5344CB8AC3E}">
        <p14:creationId xmlns:p14="http://schemas.microsoft.com/office/powerpoint/2010/main" val="325987185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Splnění oddlužení </a:t>
            </a:r>
            <a:r>
              <a:rPr lang="cs-CZ" sz="2400" dirty="0"/>
              <a:t>(před nov.)</a:t>
            </a:r>
            <a:endParaRPr lang="cs-CZ" sz="2400" b="1" dirty="0"/>
          </a:p>
        </p:txBody>
      </p:sp>
      <p:sp>
        <p:nvSpPr>
          <p:cNvPr id="3" name="Zástupný symbol pro obsah 2"/>
          <p:cNvSpPr>
            <a:spLocks noGrp="1"/>
          </p:cNvSpPr>
          <p:nvPr>
            <p:ph idx="1"/>
          </p:nvPr>
        </p:nvSpPr>
        <p:spPr>
          <a:xfrm>
            <a:off x="457200" y="1556792"/>
            <a:ext cx="8229600" cy="4896544"/>
          </a:xfrm>
        </p:spPr>
        <p:txBody>
          <a:bodyPr>
            <a:normAutofit fontScale="92500" lnSpcReduction="20000"/>
          </a:bodyPr>
          <a:lstStyle/>
          <a:p>
            <a:pPr lvl="0" fontAlgn="base">
              <a:spcAft>
                <a:spcPct val="0"/>
              </a:spcAft>
              <a:buClr>
                <a:srgbClr val="AA1D4B"/>
              </a:buClr>
              <a:buFont typeface="Wingdings" pitchFamily="2" charset="2"/>
              <a:buChar char="§"/>
            </a:pPr>
            <a:r>
              <a:rPr lang="cs-CZ" sz="1800" dirty="0">
                <a:latin typeface="Arial" pitchFamily="34" charset="0"/>
                <a:cs typeface="Arial" pitchFamily="34" charset="0"/>
              </a:rPr>
              <a:t>§  412a IZ</a:t>
            </a:r>
          </a:p>
          <a:p>
            <a:pPr lvl="0" fontAlgn="base">
              <a:spcAft>
                <a:spcPct val="0"/>
              </a:spcAft>
              <a:buClr>
                <a:srgbClr val="AA1D4B"/>
              </a:buClr>
              <a:buFont typeface="Wingdings" pitchFamily="2" charset="2"/>
              <a:buChar char="§"/>
            </a:pPr>
            <a:r>
              <a:rPr lang="cs-CZ" sz="1900" dirty="0">
                <a:latin typeface="Arial" pitchFamily="34" charset="0"/>
                <a:cs typeface="Arial" pitchFamily="34" charset="0"/>
              </a:rPr>
              <a:t>Oddlužení </a:t>
            </a:r>
            <a:r>
              <a:rPr lang="cs-CZ" sz="1900" b="1" dirty="0">
                <a:solidFill>
                  <a:schemeClr val="accent2">
                    <a:lumMod val="75000"/>
                  </a:schemeClr>
                </a:solidFill>
                <a:latin typeface="Arial" pitchFamily="34" charset="0"/>
                <a:cs typeface="Arial" pitchFamily="34" charset="0"/>
              </a:rPr>
              <a:t>plněním splátkového kalendáře se zpeněžením majetkové podstaty </a:t>
            </a:r>
            <a:r>
              <a:rPr lang="cs-CZ" sz="1900" dirty="0">
                <a:latin typeface="Arial" pitchFamily="34" charset="0"/>
                <a:cs typeface="Arial" pitchFamily="34" charset="0"/>
              </a:rPr>
              <a:t>je splněno, jestliže</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dlužník splatil nezajištěným věřitelům jejich pohledávky </a:t>
            </a:r>
            <a:r>
              <a:rPr lang="cs-CZ" sz="1900" b="1" dirty="0">
                <a:latin typeface="Arial" pitchFamily="34" charset="0"/>
                <a:cs typeface="Arial" pitchFamily="34" charset="0"/>
              </a:rPr>
              <a:t>v plné výši</a:t>
            </a:r>
            <a:r>
              <a:rPr lang="cs-CZ" sz="1900" dirty="0">
                <a:latin typeface="Arial" pitchFamily="34" charset="0"/>
                <a:cs typeface="Arial" pitchFamily="34" charset="0"/>
              </a:rPr>
              <a:t> (=&gt;kdykoliv)</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v době </a:t>
            </a:r>
            <a:r>
              <a:rPr lang="cs-CZ" sz="1900" b="1" dirty="0">
                <a:latin typeface="Arial" pitchFamily="34" charset="0"/>
                <a:cs typeface="Arial" pitchFamily="34" charset="0"/>
              </a:rPr>
              <a:t>3 let </a:t>
            </a:r>
            <a:r>
              <a:rPr lang="cs-CZ" sz="1900" dirty="0">
                <a:latin typeface="Arial" pitchFamily="34" charset="0"/>
                <a:cs typeface="Arial" pitchFamily="34" charset="0"/>
              </a:rPr>
              <a:t>od schválení oddlužení dlužník splatil nezajištěným věřitelům alespoň 60 % jejich pohledávek (bez podřízených),</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po dobu </a:t>
            </a:r>
            <a:r>
              <a:rPr lang="cs-CZ" sz="1900" b="1" dirty="0">
                <a:latin typeface="Arial" pitchFamily="34" charset="0"/>
                <a:cs typeface="Arial" pitchFamily="34" charset="0"/>
              </a:rPr>
              <a:t>3 let </a:t>
            </a:r>
            <a:r>
              <a:rPr lang="cs-CZ" sz="1900" dirty="0">
                <a:latin typeface="Arial" pitchFamily="34" charset="0"/>
                <a:cs typeface="Arial" pitchFamily="34" charset="0"/>
              </a:rPr>
              <a:t>od schválení oddlužení nebylo zrušeno</a:t>
            </a:r>
          </a:p>
          <a:p>
            <a:pPr lvl="2" fontAlgn="base">
              <a:spcAft>
                <a:spcPct val="0"/>
              </a:spcAft>
              <a:buClr>
                <a:srgbClr val="C00000"/>
              </a:buClr>
              <a:buFont typeface="Wingdings" panose="05000000000000000000" pitchFamily="2" charset="2"/>
              <a:buChar char="ü"/>
            </a:pPr>
            <a:r>
              <a:rPr lang="cs-CZ" sz="1900" dirty="0">
                <a:latin typeface="Arial" pitchFamily="34" charset="0"/>
                <a:cs typeface="Arial" pitchFamily="34" charset="0"/>
              </a:rPr>
              <a:t>starobní důchodce (nárok vznikl před schválením oddlužení)</a:t>
            </a:r>
          </a:p>
          <a:p>
            <a:pPr lvl="2" fontAlgn="base">
              <a:spcAft>
                <a:spcPct val="0"/>
              </a:spcAft>
              <a:buClr>
                <a:srgbClr val="C00000"/>
              </a:buClr>
              <a:buFont typeface="Wingdings" panose="05000000000000000000" pitchFamily="2" charset="2"/>
              <a:buChar char="ü"/>
            </a:pPr>
            <a:r>
              <a:rPr lang="cs-CZ" sz="1900" dirty="0">
                <a:latin typeface="Arial" pitchFamily="34" charset="0"/>
                <a:cs typeface="Arial" pitchFamily="34" charset="0"/>
              </a:rPr>
              <a:t>invalidní důchodce (2., 3. st.)</a:t>
            </a:r>
          </a:p>
          <a:p>
            <a:pPr lvl="2" fontAlgn="base">
              <a:spcAft>
                <a:spcPct val="0"/>
              </a:spcAft>
              <a:buClr>
                <a:srgbClr val="C00000"/>
              </a:buClr>
              <a:buFont typeface="Wingdings" panose="05000000000000000000" pitchFamily="2" charset="2"/>
              <a:buChar char="ü"/>
            </a:pPr>
            <a:r>
              <a:rPr lang="cs-CZ" sz="1900" dirty="0">
                <a:latin typeface="Arial" pitchFamily="34" charset="0"/>
                <a:cs typeface="Arial" pitchFamily="34" charset="0"/>
              </a:rPr>
              <a:t>ze 2/3 vznik nezajištěných pohledávek osobě před 18.r.;</a:t>
            </a:r>
          </a:p>
          <a:p>
            <a:pPr lvl="1" fontAlgn="base">
              <a:spcAft>
                <a:spcPct val="0"/>
              </a:spcAft>
              <a:buClr>
                <a:srgbClr val="3E788E"/>
              </a:buClr>
              <a:buFont typeface="Wingdings" panose="05000000000000000000" pitchFamily="2" charset="2"/>
              <a:buChar char="Ø"/>
            </a:pPr>
            <a:r>
              <a:rPr lang="cs-CZ" sz="1900" dirty="0">
                <a:latin typeface="Arial" pitchFamily="34" charset="0"/>
                <a:cs typeface="Arial" pitchFamily="34" charset="0"/>
              </a:rPr>
              <a:t>v době </a:t>
            </a:r>
            <a:r>
              <a:rPr lang="cs-CZ" sz="1900" b="1" dirty="0">
                <a:latin typeface="Arial" pitchFamily="34" charset="0"/>
                <a:cs typeface="Arial" pitchFamily="34" charset="0"/>
              </a:rPr>
              <a:t>5 let </a:t>
            </a:r>
            <a:r>
              <a:rPr lang="cs-CZ" sz="1900" dirty="0">
                <a:latin typeface="Arial" pitchFamily="34" charset="0"/>
                <a:cs typeface="Arial" pitchFamily="34" charset="0"/>
              </a:rPr>
              <a:t>od schválení oddlužení nebylo oddlužení zrušeno </a:t>
            </a:r>
            <a:r>
              <a:rPr lang="cs-CZ" sz="1900" b="1" dirty="0">
                <a:latin typeface="Arial" pitchFamily="34" charset="0"/>
                <a:cs typeface="Arial" pitchFamily="34" charset="0"/>
              </a:rPr>
              <a:t>a</a:t>
            </a:r>
            <a:r>
              <a:rPr lang="cs-CZ" sz="1900" dirty="0">
                <a:latin typeface="Arial" pitchFamily="34" charset="0"/>
                <a:cs typeface="Arial" pitchFamily="34" charset="0"/>
              </a:rPr>
              <a:t> dlužník neporušil povinnost vynaložit veškeré úsilí, které je po něm možno spravedlivě požadovat, k plnému uspokojení pohledávek věřitelů, má se za to, že tuto povinnost neporušil, jestliže splatil nezajištěným věřitelům alespoň 30 % jejich pohledávek (bez podřízených)</a:t>
            </a:r>
          </a:p>
          <a:p>
            <a:pPr lvl="0" fontAlgn="base">
              <a:spcAft>
                <a:spcPct val="0"/>
              </a:spcAft>
              <a:buClr>
                <a:srgbClr val="AA1D4B"/>
              </a:buClr>
              <a:buFont typeface="Wingdings" pitchFamily="2" charset="2"/>
              <a:buChar char="§"/>
            </a:pPr>
            <a:r>
              <a:rPr lang="cs-CZ" sz="1900" dirty="0">
                <a:latin typeface="Arial" pitchFamily="34" charset="0"/>
                <a:cs typeface="Arial" pitchFamily="34" charset="0"/>
              </a:rPr>
              <a:t>Oddlužení </a:t>
            </a:r>
            <a:r>
              <a:rPr lang="cs-CZ" sz="1900" b="1" dirty="0">
                <a:solidFill>
                  <a:schemeClr val="accent2">
                    <a:lumMod val="75000"/>
                  </a:schemeClr>
                </a:solidFill>
                <a:latin typeface="Arial" pitchFamily="34" charset="0"/>
                <a:cs typeface="Arial" pitchFamily="34" charset="0"/>
              </a:rPr>
              <a:t>zpeněžením majetkové podstaty </a:t>
            </a:r>
            <a:r>
              <a:rPr lang="cs-CZ" sz="1900" dirty="0">
                <a:latin typeface="Arial" pitchFamily="34" charset="0"/>
                <a:cs typeface="Arial" pitchFamily="34" charset="0"/>
              </a:rPr>
              <a:t>je splněno, jestliže </a:t>
            </a:r>
          </a:p>
          <a:p>
            <a:pPr lvl="1" fontAlgn="base">
              <a:spcAft>
                <a:spcPct val="0"/>
              </a:spcAft>
              <a:buClr>
                <a:schemeClr val="accent1">
                  <a:lumMod val="75000"/>
                </a:schemeClr>
              </a:buClr>
              <a:buFont typeface="Wingdings" panose="05000000000000000000" pitchFamily="2" charset="2"/>
              <a:buChar char="Ø"/>
            </a:pPr>
            <a:r>
              <a:rPr lang="cs-CZ" sz="1900" dirty="0">
                <a:latin typeface="Arial" pitchFamily="34" charset="0"/>
                <a:cs typeface="Arial" pitchFamily="34" charset="0"/>
              </a:rPr>
              <a:t>dlužník řádně splnil všechny povinnosti stanovené v rozhodnutí o schválení oddlužení, a to po obdržení </a:t>
            </a:r>
            <a:r>
              <a:rPr lang="cs-CZ" sz="1900" u="sng" dirty="0">
                <a:latin typeface="Arial" pitchFamily="34" charset="0"/>
                <a:cs typeface="Arial" pitchFamily="34" charset="0"/>
              </a:rPr>
              <a:t>zprávy</a:t>
            </a:r>
            <a:r>
              <a:rPr lang="cs-CZ" sz="1900" dirty="0">
                <a:latin typeface="Arial" pitchFamily="34" charset="0"/>
                <a:cs typeface="Arial" pitchFamily="34" charset="0"/>
              </a:rPr>
              <a:t> insolvenčního správce o splnění rozvrhového usnesení</a:t>
            </a:r>
            <a:endParaRPr lang="cs-CZ" sz="1900" b="1" dirty="0">
              <a:latin typeface="Arial" pitchFamily="34" charset="0"/>
              <a:cs typeface="Arial" pitchFamily="34" charset="0"/>
            </a:endParaRPr>
          </a:p>
          <a:p>
            <a:pPr marL="342900" lvl="1" indent="0" fontAlgn="base">
              <a:spcAft>
                <a:spcPct val="0"/>
              </a:spcAft>
              <a:buClr>
                <a:srgbClr val="3E788E"/>
              </a:buClr>
              <a:buNone/>
            </a:pPr>
            <a:endParaRPr lang="cs-CZ" dirty="0">
              <a:latin typeface="Arial" pitchFamily="34" charset="0"/>
              <a:cs typeface="Arial" pitchFamily="34" charset="0"/>
            </a:endParaRPr>
          </a:p>
          <a:p>
            <a:pPr lvl="1" fontAlgn="base">
              <a:spcAft>
                <a:spcPct val="0"/>
              </a:spcAft>
              <a:buClr>
                <a:srgbClr val="3E788E"/>
              </a:buClr>
              <a:buFont typeface="Wingdings" pitchFamily="2" charset="2"/>
              <a:buChar char="§"/>
            </a:pPr>
            <a:endParaRPr lang="cs-CZ" sz="2000" dirty="0">
              <a:latin typeface="Arial" pitchFamily="34" charset="0"/>
              <a:cs typeface="Arial" pitchFamily="34" charset="0"/>
            </a:endParaRPr>
          </a:p>
          <a:p>
            <a:endParaRPr lang="cs-CZ" dirty="0"/>
          </a:p>
        </p:txBody>
      </p:sp>
    </p:spTree>
    <p:extLst>
      <p:ext uri="{BB962C8B-B14F-4D97-AF65-F5344CB8AC3E}">
        <p14:creationId xmlns:p14="http://schemas.microsoft.com/office/powerpoint/2010/main" val="91499481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solidFill>
                  <a:schemeClr val="accent6"/>
                </a:solidFill>
              </a:rPr>
              <a:t>Splnění předpokladů pro osvobození </a:t>
            </a:r>
            <a:r>
              <a:rPr lang="cs-CZ" sz="3600" dirty="0"/>
              <a:t>(nov.)</a:t>
            </a:r>
            <a:endParaRPr lang="cs-CZ" sz="3600" b="1" dirty="0">
              <a:solidFill>
                <a:schemeClr val="accent6"/>
              </a:solidFill>
            </a:endParaRPr>
          </a:p>
        </p:txBody>
      </p:sp>
      <p:sp>
        <p:nvSpPr>
          <p:cNvPr id="3" name="Zástupný symbol pro obsah 2"/>
          <p:cNvSpPr>
            <a:spLocks noGrp="1"/>
          </p:cNvSpPr>
          <p:nvPr>
            <p:ph idx="1"/>
          </p:nvPr>
        </p:nvSpPr>
        <p:spPr>
          <a:xfrm>
            <a:off x="323528" y="1484784"/>
            <a:ext cx="8496944" cy="4968552"/>
          </a:xfrm>
        </p:spPr>
        <p:txBody>
          <a:bodyPr>
            <a:normAutofit lnSpcReduction="10000"/>
          </a:bodyPr>
          <a:lstStyle/>
          <a:p>
            <a:pPr lvl="0" fontAlgn="base">
              <a:spcAft>
                <a:spcPct val="0"/>
              </a:spcAft>
              <a:buClr>
                <a:srgbClr val="AA1D4B"/>
              </a:buClr>
              <a:buFont typeface="Wingdings" pitchFamily="2" charset="2"/>
              <a:buChar char="§"/>
            </a:pPr>
            <a:r>
              <a:rPr lang="cs-CZ" sz="1800" dirty="0">
                <a:solidFill>
                  <a:schemeClr val="accent6"/>
                </a:solidFill>
                <a:latin typeface="Arial" pitchFamily="34" charset="0"/>
                <a:cs typeface="Arial" pitchFamily="34" charset="0"/>
              </a:rPr>
              <a:t>§  412a IZ</a:t>
            </a:r>
          </a:p>
          <a:p>
            <a:pPr lvl="0" fontAlgn="base">
              <a:spcAft>
                <a:spcPct val="0"/>
              </a:spcAft>
              <a:buClr>
                <a:srgbClr val="AA1D4B"/>
              </a:buClr>
              <a:buFont typeface="Wingdings" pitchFamily="2" charset="2"/>
              <a:buChar char="§"/>
            </a:pPr>
            <a:r>
              <a:rPr lang="cs-CZ" sz="1800" dirty="0">
                <a:solidFill>
                  <a:schemeClr val="accent6"/>
                </a:solidFill>
                <a:latin typeface="Arial" pitchFamily="34" charset="0"/>
                <a:cs typeface="Arial" pitchFamily="34" charset="0"/>
              </a:rPr>
              <a:t>V oddlužení </a:t>
            </a:r>
            <a:r>
              <a:rPr lang="cs-CZ" sz="1800" b="1" dirty="0">
                <a:solidFill>
                  <a:schemeClr val="accent2">
                    <a:lumMod val="75000"/>
                  </a:schemeClr>
                </a:solidFill>
                <a:latin typeface="Arial" pitchFamily="34" charset="0"/>
                <a:cs typeface="Arial" pitchFamily="34" charset="0"/>
              </a:rPr>
              <a:t>plněním splátkového kalendáře se zpeněžením majetkové podstaty</a:t>
            </a:r>
            <a:r>
              <a:rPr lang="cs-CZ" sz="1800" b="1" dirty="0">
                <a:solidFill>
                  <a:schemeClr val="accent6"/>
                </a:solidFill>
                <a:latin typeface="Arial" pitchFamily="34" charset="0"/>
                <a:cs typeface="Arial" pitchFamily="34" charset="0"/>
              </a:rPr>
              <a:t> </a:t>
            </a:r>
            <a:r>
              <a:rPr lang="cs-CZ" sz="1800" dirty="0">
                <a:solidFill>
                  <a:schemeClr val="accent6"/>
                </a:solidFill>
                <a:latin typeface="Arial" pitchFamily="34" charset="0"/>
                <a:cs typeface="Arial" pitchFamily="34" charset="0"/>
              </a:rPr>
              <a:t>jsou splněny předpoklady pro osvobození, jestliže</a:t>
            </a:r>
          </a:p>
          <a:p>
            <a:pPr lvl="1" fontAlgn="base">
              <a:spcAft>
                <a:spcPct val="0"/>
              </a:spcAft>
              <a:buClr>
                <a:srgbClr val="3E788E"/>
              </a:buClr>
              <a:buFont typeface="Wingdings" panose="05000000000000000000" pitchFamily="2" charset="2"/>
              <a:buChar char="Ø"/>
            </a:pPr>
            <a:r>
              <a:rPr lang="cs-CZ" dirty="0">
                <a:solidFill>
                  <a:schemeClr val="accent6"/>
                </a:solidFill>
                <a:latin typeface="Arial" pitchFamily="34" charset="0"/>
                <a:cs typeface="Arial" pitchFamily="34" charset="0"/>
              </a:rPr>
              <a:t>dlužník splatil nezajištěným věřitelům jejich pohledávky </a:t>
            </a:r>
            <a:r>
              <a:rPr lang="cs-CZ" b="1" dirty="0">
                <a:solidFill>
                  <a:schemeClr val="accent6"/>
                </a:solidFill>
                <a:latin typeface="Arial" pitchFamily="34" charset="0"/>
                <a:cs typeface="Arial" pitchFamily="34" charset="0"/>
              </a:rPr>
              <a:t>v plné výši</a:t>
            </a:r>
            <a:r>
              <a:rPr lang="cs-CZ" dirty="0">
                <a:solidFill>
                  <a:schemeClr val="accent6"/>
                </a:solidFill>
                <a:latin typeface="Arial" pitchFamily="34" charset="0"/>
                <a:cs typeface="Arial" pitchFamily="34" charset="0"/>
              </a:rPr>
              <a:t> </a:t>
            </a:r>
          </a:p>
          <a:p>
            <a:pPr lvl="1" fontAlgn="base">
              <a:spcAft>
                <a:spcPct val="0"/>
              </a:spcAft>
              <a:buClr>
                <a:srgbClr val="3E788E"/>
              </a:buClr>
              <a:buFont typeface="Wingdings" panose="05000000000000000000" pitchFamily="2" charset="2"/>
              <a:buChar char="Ø"/>
            </a:pPr>
            <a:r>
              <a:rPr lang="cs-CZ" dirty="0">
                <a:solidFill>
                  <a:schemeClr val="accent6"/>
                </a:solidFill>
                <a:latin typeface="Arial" pitchFamily="34" charset="0"/>
                <a:cs typeface="Arial" pitchFamily="34" charset="0"/>
              </a:rPr>
              <a:t>po dobu </a:t>
            </a:r>
            <a:r>
              <a:rPr lang="cs-CZ" b="1" dirty="0">
                <a:solidFill>
                  <a:schemeClr val="accent6"/>
                </a:solidFill>
                <a:latin typeface="Arial" pitchFamily="34" charset="0"/>
                <a:cs typeface="Arial" pitchFamily="34" charset="0"/>
              </a:rPr>
              <a:t>3 let </a:t>
            </a:r>
            <a:r>
              <a:rPr lang="cs-CZ" dirty="0">
                <a:solidFill>
                  <a:schemeClr val="accent6"/>
                </a:solidFill>
                <a:latin typeface="Arial" pitchFamily="34" charset="0"/>
                <a:cs typeface="Arial" pitchFamily="34" charset="0"/>
              </a:rPr>
              <a:t>od schválení oddlužení </a:t>
            </a:r>
          </a:p>
          <a:p>
            <a:pPr lvl="2" fontAlgn="base">
              <a:spcAft>
                <a:spcPct val="0"/>
              </a:spcAft>
              <a:buClr>
                <a:srgbClr val="3E788E"/>
              </a:buClr>
              <a:buFont typeface="Wingdings" panose="05000000000000000000" pitchFamily="2" charset="2"/>
              <a:buChar char="Ø"/>
            </a:pPr>
            <a:r>
              <a:rPr lang="cs-CZ" sz="1800" b="1" dirty="0">
                <a:solidFill>
                  <a:schemeClr val="accent6"/>
                </a:solidFill>
                <a:latin typeface="Arial" pitchFamily="34" charset="0"/>
                <a:cs typeface="Arial" pitchFamily="34" charset="0"/>
              </a:rPr>
              <a:t>nebylo dlužníku oddlužení zrušeno a</a:t>
            </a:r>
          </a:p>
          <a:p>
            <a:pPr lvl="2" fontAlgn="base">
              <a:spcAft>
                <a:spcPct val="0"/>
              </a:spcAft>
              <a:buClr>
                <a:srgbClr val="3E788E"/>
              </a:buClr>
              <a:buFont typeface="Wingdings" panose="05000000000000000000" pitchFamily="2" charset="2"/>
              <a:buChar char="Ø"/>
            </a:pPr>
            <a:r>
              <a:rPr lang="cs-CZ" sz="1800" b="1" dirty="0">
                <a:solidFill>
                  <a:schemeClr val="accent6"/>
                </a:solidFill>
                <a:latin typeface="Arial" pitchFamily="34" charset="0"/>
                <a:cs typeface="Arial" pitchFamily="34" charset="0"/>
              </a:rPr>
              <a:t>dlužník plnil všechny podstatné povinnosti </a:t>
            </a:r>
            <a:r>
              <a:rPr lang="cs-CZ" sz="1800" dirty="0">
                <a:solidFill>
                  <a:schemeClr val="accent6"/>
                </a:solidFill>
                <a:latin typeface="Arial" pitchFamily="34" charset="0"/>
                <a:cs typeface="Arial" pitchFamily="34" charset="0"/>
              </a:rPr>
              <a:t>vyplývající z oddlužení; má se za to, že tyto povinnosti plnil, jestliže dosáhl předpokládané míry uspokojení pohledávek nezajištěných věřitelů určené insolvenčním soudem v rozhodnutí o schválení oddlužení (=&gt;vyvratitelná domněnka dostatečného úsilí…)</a:t>
            </a:r>
          </a:p>
          <a:p>
            <a:pPr lvl="0" fontAlgn="base">
              <a:spcAft>
                <a:spcPct val="0"/>
              </a:spcAft>
              <a:buClr>
                <a:srgbClr val="AA1D4B"/>
              </a:buClr>
              <a:buFont typeface="Wingdings" pitchFamily="2" charset="2"/>
              <a:buChar char="§"/>
            </a:pPr>
            <a:r>
              <a:rPr lang="cs-CZ" sz="1800" dirty="0">
                <a:solidFill>
                  <a:schemeClr val="accent6"/>
                </a:solidFill>
                <a:latin typeface="Arial" pitchFamily="34" charset="0"/>
                <a:cs typeface="Arial" pitchFamily="34" charset="0"/>
              </a:rPr>
              <a:t>V oddlužení </a:t>
            </a:r>
            <a:r>
              <a:rPr lang="cs-CZ" sz="1800" b="1" dirty="0">
                <a:solidFill>
                  <a:schemeClr val="accent2">
                    <a:lumMod val="75000"/>
                  </a:schemeClr>
                </a:solidFill>
                <a:latin typeface="Arial" pitchFamily="34" charset="0"/>
                <a:cs typeface="Arial" pitchFamily="34" charset="0"/>
              </a:rPr>
              <a:t>zpeněžením majetkové podstaty </a:t>
            </a:r>
            <a:r>
              <a:rPr lang="cs-CZ" sz="1800" dirty="0">
                <a:solidFill>
                  <a:schemeClr val="accent6"/>
                </a:solidFill>
                <a:latin typeface="Arial" pitchFamily="34" charset="0"/>
                <a:cs typeface="Arial" pitchFamily="34" charset="0"/>
              </a:rPr>
              <a:t>jsou splněny předpoklady, jestliže </a:t>
            </a:r>
          </a:p>
          <a:p>
            <a:pPr lvl="1" fontAlgn="base">
              <a:spcAft>
                <a:spcPct val="0"/>
              </a:spcAft>
              <a:buClr>
                <a:schemeClr val="accent1">
                  <a:lumMod val="75000"/>
                </a:schemeClr>
              </a:buClr>
              <a:buFont typeface="Wingdings" panose="05000000000000000000" pitchFamily="2" charset="2"/>
              <a:buChar char="Ø"/>
            </a:pPr>
            <a:r>
              <a:rPr lang="cs-CZ" dirty="0">
                <a:solidFill>
                  <a:schemeClr val="accent6"/>
                </a:solidFill>
                <a:latin typeface="Arial" pitchFamily="34" charset="0"/>
                <a:cs typeface="Arial" pitchFamily="34" charset="0"/>
              </a:rPr>
              <a:t>nebylo dlužníku oddlužení zrušeno a</a:t>
            </a:r>
          </a:p>
          <a:p>
            <a:pPr lvl="1" fontAlgn="base">
              <a:spcAft>
                <a:spcPct val="0"/>
              </a:spcAft>
              <a:buClr>
                <a:schemeClr val="accent1">
                  <a:lumMod val="75000"/>
                </a:schemeClr>
              </a:buClr>
              <a:buFont typeface="Wingdings" panose="05000000000000000000" pitchFamily="2" charset="2"/>
              <a:buChar char="Ø"/>
            </a:pPr>
            <a:r>
              <a:rPr lang="cs-CZ" dirty="0">
                <a:solidFill>
                  <a:schemeClr val="accent6"/>
                </a:solidFill>
                <a:latin typeface="Arial" pitchFamily="34" charset="0"/>
                <a:cs typeface="Arial" pitchFamily="34" charset="0"/>
              </a:rPr>
              <a:t>dlužník řádně splnil všechny podstatné povinnosti stanovené v rozhodnutí o schválení oddlužení</a:t>
            </a:r>
          </a:p>
          <a:p>
            <a:pPr lvl="2" fontAlgn="base">
              <a:spcAft>
                <a:spcPct val="0"/>
              </a:spcAft>
              <a:buClr>
                <a:schemeClr val="accent1">
                  <a:lumMod val="75000"/>
                </a:schemeClr>
              </a:buClr>
              <a:buFont typeface="Wingdings" panose="05000000000000000000" pitchFamily="2" charset="2"/>
              <a:buChar char="Ø"/>
            </a:pPr>
            <a:r>
              <a:rPr lang="cs-CZ" sz="1800" dirty="0">
                <a:solidFill>
                  <a:schemeClr val="accent6"/>
                </a:solidFill>
                <a:latin typeface="Arial" pitchFamily="34" charset="0"/>
                <a:cs typeface="Arial" pitchFamily="34" charset="0"/>
              </a:rPr>
              <a:t>po obdržení </a:t>
            </a:r>
            <a:r>
              <a:rPr lang="cs-CZ" sz="1800" u="sng" dirty="0">
                <a:solidFill>
                  <a:schemeClr val="accent6"/>
                </a:solidFill>
                <a:latin typeface="Arial" pitchFamily="34" charset="0"/>
                <a:cs typeface="Arial" pitchFamily="34" charset="0"/>
              </a:rPr>
              <a:t>zprávy</a:t>
            </a:r>
            <a:r>
              <a:rPr lang="cs-CZ" sz="1800" dirty="0">
                <a:solidFill>
                  <a:schemeClr val="accent6"/>
                </a:solidFill>
                <a:latin typeface="Arial" pitchFamily="34" charset="0"/>
                <a:cs typeface="Arial" pitchFamily="34" charset="0"/>
              </a:rPr>
              <a:t> insolvenčního správce o splnění rozvrhového usnesení, nebo po uplynutí 3 let od schválení oddlužení</a:t>
            </a:r>
            <a:endParaRPr lang="cs-CZ" sz="1800" b="1" dirty="0">
              <a:solidFill>
                <a:schemeClr val="accent6"/>
              </a:solidFill>
              <a:latin typeface="Arial" pitchFamily="34" charset="0"/>
              <a:cs typeface="Arial" pitchFamily="34" charset="0"/>
            </a:endParaRPr>
          </a:p>
          <a:p>
            <a:pPr marL="342900" lvl="1" indent="0" fontAlgn="base">
              <a:spcAft>
                <a:spcPct val="0"/>
              </a:spcAft>
              <a:buClr>
                <a:srgbClr val="3E788E"/>
              </a:buClr>
              <a:buNone/>
            </a:pPr>
            <a:endParaRPr lang="cs-CZ" dirty="0">
              <a:solidFill>
                <a:schemeClr val="accent6"/>
              </a:solidFill>
              <a:latin typeface="Arial" pitchFamily="34" charset="0"/>
              <a:cs typeface="Arial" pitchFamily="34" charset="0"/>
            </a:endParaRPr>
          </a:p>
          <a:p>
            <a:pPr lvl="1" fontAlgn="base">
              <a:spcAft>
                <a:spcPct val="0"/>
              </a:spcAft>
              <a:buClr>
                <a:srgbClr val="3E788E"/>
              </a:buClr>
              <a:buFont typeface="Wingdings" pitchFamily="2" charset="2"/>
              <a:buChar char="§"/>
            </a:pPr>
            <a:endParaRPr lang="cs-CZ" sz="2000" dirty="0">
              <a:latin typeface="Arial" pitchFamily="34" charset="0"/>
              <a:cs typeface="Arial" pitchFamily="34" charset="0"/>
            </a:endParaRPr>
          </a:p>
          <a:p>
            <a:endParaRPr lang="cs-CZ" dirty="0"/>
          </a:p>
        </p:txBody>
      </p:sp>
    </p:spTree>
    <p:extLst>
      <p:ext uri="{BB962C8B-B14F-4D97-AF65-F5344CB8AC3E}">
        <p14:creationId xmlns:p14="http://schemas.microsoft.com/office/powerpoint/2010/main" val="80764238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971600" y="980728"/>
            <a:ext cx="7200800" cy="4968552"/>
          </a:xfrm>
        </p:spPr>
        <p:txBody>
          <a:bodyPr>
            <a:normAutofit/>
          </a:bodyPr>
          <a:lstStyle/>
          <a:p>
            <a:pPr marL="0" lvl="0" indent="0" fontAlgn="base">
              <a:spcAft>
                <a:spcPct val="0"/>
              </a:spcAft>
              <a:buClr>
                <a:srgbClr val="AA1D4B"/>
              </a:buClr>
              <a:buNone/>
            </a:pPr>
            <a:endParaRPr lang="cs-CZ" sz="1800" dirty="0">
              <a:solidFill>
                <a:schemeClr val="accent6"/>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b="1" dirty="0">
                <a:solidFill>
                  <a:schemeClr val="accent6"/>
                </a:solidFill>
                <a:latin typeface="Arial" pitchFamily="34" charset="0"/>
                <a:cs typeface="Arial" pitchFamily="34" charset="0"/>
              </a:rPr>
              <a:t>Odchylka od tříleté doby </a:t>
            </a:r>
          </a:p>
          <a:p>
            <a:pPr lvl="1" fontAlgn="base">
              <a:spcAft>
                <a:spcPct val="0"/>
              </a:spcAft>
              <a:buClr>
                <a:schemeClr val="accent5"/>
              </a:buClr>
              <a:buFont typeface="Wingdings" panose="05000000000000000000" pitchFamily="2" charset="2"/>
              <a:buChar char="Ø"/>
            </a:pPr>
            <a:r>
              <a:rPr lang="cs-CZ" b="1" dirty="0">
                <a:solidFill>
                  <a:schemeClr val="accent6"/>
                </a:solidFill>
                <a:latin typeface="Arial" pitchFamily="34" charset="0"/>
                <a:cs typeface="Arial" pitchFamily="34" charset="0"/>
              </a:rPr>
              <a:t>5 let </a:t>
            </a:r>
            <a:r>
              <a:rPr lang="cs-CZ" dirty="0">
                <a:solidFill>
                  <a:schemeClr val="accent6"/>
                </a:solidFill>
                <a:latin typeface="Arial" pitchFamily="34" charset="0"/>
                <a:cs typeface="Arial" pitchFamily="34" charset="0"/>
              </a:rPr>
              <a:t>=&gt; v posledních 20 letech před podáním (dalšího) návrhu na povolení oddlužení bylo dlužníku přiznáno osvobození podle § 414 IZ </a:t>
            </a:r>
          </a:p>
          <a:p>
            <a:pPr lvl="1" fontAlgn="base">
              <a:spcAft>
                <a:spcPct val="0"/>
              </a:spcAft>
              <a:buClr>
                <a:srgbClr val="AA1D4B"/>
              </a:buClr>
              <a:buFont typeface="Wingdings" pitchFamily="2" charset="2"/>
              <a:buChar char="§"/>
            </a:pPr>
            <a:endParaRPr lang="cs-CZ" dirty="0">
              <a:solidFill>
                <a:schemeClr val="accent6"/>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dirty="0">
                <a:latin typeface="Arial" pitchFamily="34" charset="0"/>
                <a:cs typeface="Arial" pitchFamily="34" charset="0"/>
              </a:rPr>
              <a:t>§  412b IZ</a:t>
            </a:r>
          </a:p>
          <a:p>
            <a:pPr lvl="1" fontAlgn="base">
              <a:spcAft>
                <a:spcPct val="0"/>
              </a:spcAft>
              <a:buClr>
                <a:schemeClr val="accent5"/>
              </a:buClr>
              <a:buFont typeface="Wingdings" panose="05000000000000000000" pitchFamily="2" charset="2"/>
              <a:buChar char="Ø"/>
            </a:pPr>
            <a:r>
              <a:rPr lang="cs-CZ" b="1" dirty="0">
                <a:latin typeface="Arial" pitchFamily="34" charset="0"/>
                <a:cs typeface="Arial" pitchFamily="34" charset="0"/>
              </a:rPr>
              <a:t>přerušení </a:t>
            </a:r>
            <a:r>
              <a:rPr lang="cs-CZ" dirty="0">
                <a:latin typeface="Arial" pitchFamily="34" charset="0"/>
                <a:cs typeface="Arial" pitchFamily="34" charset="0"/>
              </a:rPr>
              <a:t>doby oddlužení </a:t>
            </a:r>
          </a:p>
          <a:p>
            <a:pPr marL="685800" lvl="2" indent="0" fontAlgn="base">
              <a:spcAft>
                <a:spcPct val="0"/>
              </a:spcAft>
              <a:buClr>
                <a:schemeClr val="accent5"/>
              </a:buClr>
              <a:buNone/>
            </a:pPr>
            <a:r>
              <a:rPr lang="cs-CZ" sz="1800" dirty="0">
                <a:latin typeface="Arial" pitchFamily="34" charset="0"/>
                <a:cs typeface="Arial" pitchFamily="34" charset="0"/>
              </a:rPr>
              <a:t>=&gt;</a:t>
            </a:r>
            <a:r>
              <a:rPr lang="cs-CZ" sz="1800" dirty="0">
                <a:solidFill>
                  <a:schemeClr val="accent6"/>
                </a:solidFill>
                <a:latin typeface="Arial" pitchFamily="34" charset="0"/>
                <a:cs typeface="Arial" pitchFamily="34" charset="0"/>
              </a:rPr>
              <a:t> </a:t>
            </a:r>
            <a:r>
              <a:rPr lang="cs-CZ" sz="1800" b="1" dirty="0">
                <a:solidFill>
                  <a:srgbClr val="7030A0"/>
                </a:solidFill>
                <a:latin typeface="Arial" pitchFamily="34" charset="0"/>
                <a:cs typeface="Arial" pitchFamily="34" charset="0"/>
              </a:rPr>
              <a:t>až na jeden rok / </a:t>
            </a:r>
            <a:r>
              <a:rPr lang="cs-CZ" sz="1800" dirty="0">
                <a:solidFill>
                  <a:schemeClr val="accent6"/>
                </a:solidFill>
                <a:latin typeface="Arial" pitchFamily="34" charset="0"/>
                <a:cs typeface="Arial" pitchFamily="34" charset="0"/>
              </a:rPr>
              <a:t>opakovaně až na 12 měsíců </a:t>
            </a:r>
          </a:p>
          <a:p>
            <a:pPr lvl="1" fontAlgn="base">
              <a:spcAft>
                <a:spcPct val="0"/>
              </a:spcAft>
              <a:buClr>
                <a:schemeClr val="accent5"/>
              </a:buClr>
              <a:buFont typeface="Wingdings" panose="05000000000000000000" pitchFamily="2" charset="2"/>
              <a:buChar char="Ø"/>
            </a:pPr>
            <a:endParaRPr lang="cs-CZ" b="1" dirty="0">
              <a:latin typeface="Arial" pitchFamily="34" charset="0"/>
              <a:cs typeface="Arial" pitchFamily="34" charset="0"/>
            </a:endParaRPr>
          </a:p>
          <a:p>
            <a:pPr lvl="1" fontAlgn="base">
              <a:spcAft>
                <a:spcPct val="0"/>
              </a:spcAft>
              <a:buClr>
                <a:schemeClr val="accent5"/>
              </a:buClr>
              <a:buFont typeface="Wingdings" panose="05000000000000000000" pitchFamily="2" charset="2"/>
              <a:buChar char="Ø"/>
            </a:pPr>
            <a:r>
              <a:rPr lang="cs-CZ" b="1" dirty="0">
                <a:latin typeface="Arial" pitchFamily="34" charset="0"/>
                <a:cs typeface="Arial" pitchFamily="34" charset="0"/>
              </a:rPr>
              <a:t>prodloužení </a:t>
            </a:r>
            <a:r>
              <a:rPr lang="cs-CZ" dirty="0">
                <a:latin typeface="Arial" pitchFamily="34" charset="0"/>
                <a:cs typeface="Arial" pitchFamily="34" charset="0"/>
              </a:rPr>
              <a:t>doby oddlužení</a:t>
            </a:r>
            <a:r>
              <a:rPr lang="cs-CZ" dirty="0">
                <a:solidFill>
                  <a:schemeClr val="accent6"/>
                </a:solidFill>
                <a:latin typeface="Arial" pitchFamily="34" charset="0"/>
                <a:cs typeface="Arial" pitchFamily="34" charset="0"/>
              </a:rPr>
              <a:t> </a:t>
            </a:r>
          </a:p>
          <a:p>
            <a:pPr lvl="2" fontAlgn="base">
              <a:spcAft>
                <a:spcPct val="0"/>
              </a:spcAft>
              <a:buClr>
                <a:schemeClr val="accent5"/>
              </a:buClr>
              <a:buFont typeface="Wingdings" panose="05000000000000000000" pitchFamily="2" charset="2"/>
              <a:buChar char="Ø"/>
            </a:pPr>
            <a:r>
              <a:rPr lang="cs-CZ" sz="1800" dirty="0">
                <a:latin typeface="Arial" pitchFamily="34" charset="0"/>
                <a:cs typeface="Arial" pitchFamily="34" charset="0"/>
              </a:rPr>
              <a:t>až o 6 měsíců (jednou); </a:t>
            </a:r>
          </a:p>
          <a:p>
            <a:pPr lvl="3" fontAlgn="base">
              <a:spcAft>
                <a:spcPct val="0"/>
              </a:spcAft>
              <a:buClr>
                <a:schemeClr val="accent5"/>
              </a:buClr>
              <a:buFont typeface="Wingdings" panose="05000000000000000000" pitchFamily="2" charset="2"/>
              <a:buChar char="Ø"/>
            </a:pPr>
            <a:r>
              <a:rPr lang="cs-CZ" sz="1800" dirty="0">
                <a:latin typeface="Arial" pitchFamily="34" charset="0"/>
                <a:cs typeface="Arial" pitchFamily="34" charset="0"/>
              </a:rPr>
              <a:t>na návrh dlužníka</a:t>
            </a:r>
          </a:p>
          <a:p>
            <a:pPr lvl="2" fontAlgn="base">
              <a:spcAft>
                <a:spcPct val="0"/>
              </a:spcAft>
              <a:buClr>
                <a:schemeClr val="accent5"/>
              </a:buClr>
              <a:buFont typeface="Wingdings" panose="05000000000000000000" pitchFamily="2" charset="2"/>
              <a:buChar char="Ø"/>
            </a:pPr>
            <a:r>
              <a:rPr lang="cs-CZ" sz="1800" dirty="0">
                <a:solidFill>
                  <a:schemeClr val="accent6"/>
                </a:solidFill>
                <a:latin typeface="Arial" pitchFamily="34" charset="0"/>
                <a:cs typeface="Arial" pitchFamily="34" charset="0"/>
              </a:rPr>
              <a:t>až o 12 měsíců + výjimečně dalších 6 měsíců</a:t>
            </a:r>
          </a:p>
          <a:p>
            <a:pPr lvl="3" fontAlgn="base">
              <a:spcAft>
                <a:spcPct val="0"/>
              </a:spcAft>
              <a:buClr>
                <a:schemeClr val="accent5"/>
              </a:buClr>
              <a:buFont typeface="Wingdings" panose="05000000000000000000" pitchFamily="2" charset="2"/>
              <a:buChar char="Ø"/>
            </a:pPr>
            <a:r>
              <a:rPr lang="cs-CZ" sz="1800" dirty="0">
                <a:solidFill>
                  <a:schemeClr val="accent6"/>
                </a:solidFill>
                <a:latin typeface="Arial" pitchFamily="34" charset="0"/>
                <a:cs typeface="Arial" pitchFamily="34" charset="0"/>
              </a:rPr>
              <a:t>pro porušení povinností dlužníka (nevynakládal veškeré úsilí, nevykonával přiměřenou výdělečnou činnost…)</a:t>
            </a:r>
          </a:p>
        </p:txBody>
      </p:sp>
    </p:spTree>
    <p:extLst>
      <p:ext uri="{BB962C8B-B14F-4D97-AF65-F5344CB8AC3E}">
        <p14:creationId xmlns:p14="http://schemas.microsoft.com/office/powerpoint/2010/main" val="42317398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Rozhodnutí o splnění oddlužení a rozhodnutí o osvobození dlužníka </a:t>
            </a:r>
          </a:p>
        </p:txBody>
      </p:sp>
      <p:sp>
        <p:nvSpPr>
          <p:cNvPr id="3" name="Zástupný symbol pro obsah 2"/>
          <p:cNvSpPr>
            <a:spLocks noGrp="1"/>
          </p:cNvSpPr>
          <p:nvPr>
            <p:ph idx="1"/>
          </p:nvPr>
        </p:nvSpPr>
        <p:spPr>
          <a:xfrm>
            <a:off x="251520" y="1690688"/>
            <a:ext cx="8712968" cy="4906663"/>
          </a:xfrm>
        </p:spPr>
        <p:txBody>
          <a:bodyPr>
            <a:normAutofit fontScale="85000" lnSpcReduction="20000"/>
          </a:bodyPr>
          <a:lstStyle/>
          <a:p>
            <a:pPr lvl="0" fontAlgn="base">
              <a:spcAft>
                <a:spcPct val="0"/>
              </a:spcAft>
              <a:buClr>
                <a:srgbClr val="AA1D4B"/>
              </a:buClr>
              <a:buFont typeface="Wingdings" pitchFamily="2" charset="2"/>
              <a:buChar char="§"/>
            </a:pPr>
            <a:r>
              <a:rPr lang="cs-CZ" dirty="0">
                <a:solidFill>
                  <a:srgbClr val="000000"/>
                </a:solidFill>
                <a:latin typeface="Arial" pitchFamily="34" charset="0"/>
                <a:cs typeface="Arial" pitchFamily="34" charset="0"/>
              </a:rPr>
              <a:t>§ 413, 414 IZ</a:t>
            </a:r>
          </a:p>
          <a:p>
            <a:pPr lvl="0" fontAlgn="base">
              <a:spcAft>
                <a:spcPct val="0"/>
              </a:spcAft>
              <a:buClr>
                <a:srgbClr val="AA1D4B"/>
              </a:buClr>
              <a:buFont typeface="Wingdings" pitchFamily="2" charset="2"/>
              <a:buChar char="§"/>
            </a:pPr>
            <a:r>
              <a:rPr lang="cs-CZ" dirty="0">
                <a:solidFill>
                  <a:srgbClr val="000000"/>
                </a:solidFill>
                <a:latin typeface="Arial" pitchFamily="34" charset="0"/>
                <a:cs typeface="Arial" pitchFamily="34" charset="0"/>
              </a:rPr>
              <a:t>Na základě </a:t>
            </a:r>
            <a:r>
              <a:rPr lang="cs-CZ" b="1" dirty="0">
                <a:solidFill>
                  <a:srgbClr val="7030A0"/>
                </a:solidFill>
                <a:latin typeface="Arial" pitchFamily="34" charset="0"/>
                <a:cs typeface="Arial" pitchFamily="34" charset="0"/>
              </a:rPr>
              <a:t>zprávy </a:t>
            </a:r>
            <a:r>
              <a:rPr lang="cs-CZ" b="1" dirty="0" err="1">
                <a:solidFill>
                  <a:srgbClr val="7030A0"/>
                </a:solidFill>
                <a:latin typeface="Arial" pitchFamily="34" charset="0"/>
                <a:cs typeface="Arial" pitchFamily="34" charset="0"/>
              </a:rPr>
              <a:t>ins</a:t>
            </a:r>
            <a:r>
              <a:rPr lang="cs-CZ" b="1" dirty="0">
                <a:solidFill>
                  <a:srgbClr val="7030A0"/>
                </a:solidFill>
                <a:latin typeface="Arial" pitchFamily="34" charset="0"/>
                <a:cs typeface="Arial" pitchFamily="34" charset="0"/>
              </a:rPr>
              <a:t>. správce o splnění oddlužení </a:t>
            </a:r>
            <a:r>
              <a:rPr lang="cs-CZ" b="1" dirty="0">
                <a:latin typeface="Arial" pitchFamily="34" charset="0"/>
                <a:cs typeface="Arial" pitchFamily="34" charset="0"/>
              </a:rPr>
              <a:t>/</a:t>
            </a:r>
            <a:r>
              <a:rPr lang="cs-CZ" b="1" dirty="0">
                <a:solidFill>
                  <a:schemeClr val="accent2"/>
                </a:solidFill>
                <a:latin typeface="Arial" pitchFamily="34" charset="0"/>
                <a:cs typeface="Arial" pitchFamily="34" charset="0"/>
              </a:rPr>
              <a:t> </a:t>
            </a:r>
            <a:r>
              <a:rPr lang="cs-CZ" b="1" dirty="0">
                <a:solidFill>
                  <a:schemeClr val="accent6"/>
                </a:solidFill>
                <a:latin typeface="Arial" pitchFamily="34" charset="0"/>
                <a:cs typeface="Arial" pitchFamily="34" charset="0"/>
              </a:rPr>
              <a:t>zprávy pro osvobození 	</a:t>
            </a:r>
            <a:r>
              <a:rPr lang="cs-CZ" dirty="0">
                <a:solidFill>
                  <a:schemeClr val="accent6"/>
                </a:solidFill>
                <a:latin typeface="Arial" pitchFamily="34" charset="0"/>
                <a:cs typeface="Arial" pitchFamily="34" charset="0"/>
              </a:rPr>
              <a:t>=&gt; doporučení </a:t>
            </a:r>
            <a:r>
              <a:rPr lang="cs-CZ" dirty="0" err="1">
                <a:solidFill>
                  <a:schemeClr val="accent6"/>
                </a:solidFill>
                <a:latin typeface="Arial" pitchFamily="34" charset="0"/>
                <a:cs typeface="Arial" pitchFamily="34" charset="0"/>
              </a:rPr>
              <a:t>ins</a:t>
            </a:r>
            <a:r>
              <a:rPr lang="cs-CZ" dirty="0">
                <a:solidFill>
                  <a:schemeClr val="accent6"/>
                </a:solidFill>
                <a:latin typeface="Arial" pitchFamily="34" charset="0"/>
                <a:cs typeface="Arial" pitchFamily="34" charset="0"/>
              </a:rPr>
              <a:t>. správce pro </a:t>
            </a:r>
            <a:r>
              <a:rPr lang="cs-CZ" dirty="0" err="1">
                <a:solidFill>
                  <a:schemeClr val="accent6"/>
                </a:solidFill>
                <a:latin typeface="Arial" pitchFamily="34" charset="0"/>
                <a:cs typeface="Arial" pitchFamily="34" charset="0"/>
              </a:rPr>
              <a:t>ins</a:t>
            </a:r>
            <a:r>
              <a:rPr lang="cs-CZ" dirty="0">
                <a:solidFill>
                  <a:schemeClr val="accent6"/>
                </a:solidFill>
                <a:latin typeface="Arial" pitchFamily="34" charset="0"/>
                <a:cs typeface="Arial" pitchFamily="34" charset="0"/>
              </a:rPr>
              <a:t>. soud </a:t>
            </a:r>
            <a:endParaRPr lang="cs-CZ" b="1" dirty="0">
              <a:solidFill>
                <a:schemeClr val="accent6"/>
              </a:solidFill>
              <a:latin typeface="Arial" pitchFamily="34" charset="0"/>
              <a:cs typeface="Arial" pitchFamily="34" charset="0"/>
            </a:endParaRPr>
          </a:p>
          <a:p>
            <a:pPr marL="0" lvl="0" indent="0" fontAlgn="base">
              <a:spcAft>
                <a:spcPct val="0"/>
              </a:spcAft>
              <a:buClr>
                <a:srgbClr val="AA1D4B"/>
              </a:buClr>
              <a:buNone/>
            </a:pPr>
            <a:endParaRPr lang="cs-CZ" b="1" dirty="0">
              <a:latin typeface="Arial" pitchFamily="34" charset="0"/>
              <a:cs typeface="Arial" pitchFamily="34" charset="0"/>
            </a:endParaRPr>
          </a:p>
          <a:p>
            <a:pPr lvl="0" fontAlgn="base">
              <a:spcAft>
                <a:spcPct val="0"/>
              </a:spcAft>
              <a:buClr>
                <a:srgbClr val="AA1D4B"/>
              </a:buClr>
              <a:buFont typeface="Wingdings" pitchFamily="2" charset="2"/>
              <a:buChar char="§"/>
            </a:pPr>
            <a:r>
              <a:rPr lang="cs-CZ" b="1" dirty="0">
                <a:solidFill>
                  <a:srgbClr val="000000"/>
                </a:solidFill>
                <a:latin typeface="Arial" pitchFamily="34" charset="0"/>
                <a:cs typeface="Arial" pitchFamily="34" charset="0"/>
              </a:rPr>
              <a:t>Rozhodnutí o splnění oddlužení</a:t>
            </a:r>
          </a:p>
          <a:p>
            <a:pPr lvl="1" fontAlgn="base">
              <a:spcAft>
                <a:spcPct val="0"/>
              </a:spcAft>
              <a:buClr>
                <a:schemeClr val="accent5"/>
              </a:buClr>
              <a:buFont typeface="Wingdings" panose="05000000000000000000" pitchFamily="2" charset="2"/>
              <a:buChar char="Ø"/>
            </a:pPr>
            <a:r>
              <a:rPr lang="cs-CZ" sz="2100" dirty="0">
                <a:solidFill>
                  <a:srgbClr val="000000"/>
                </a:solidFill>
                <a:latin typeface="Arial" pitchFamily="34" charset="0"/>
                <a:cs typeface="Arial" pitchFamily="34" charset="0"/>
              </a:rPr>
              <a:t>vzetím na vědomí  </a:t>
            </a:r>
          </a:p>
          <a:p>
            <a:pPr lvl="2" fontAlgn="base">
              <a:spcAft>
                <a:spcPct val="0"/>
              </a:spcAft>
              <a:buClr>
                <a:srgbClr val="3E788E"/>
              </a:buClr>
              <a:buFont typeface="Wingdings" pitchFamily="2" charset="2"/>
              <a:buChar char="§"/>
            </a:pPr>
            <a:r>
              <a:rPr lang="cs-CZ" sz="2100" dirty="0">
                <a:solidFill>
                  <a:srgbClr val="000000"/>
                </a:solidFill>
                <a:latin typeface="Arial" pitchFamily="34" charset="0"/>
                <a:cs typeface="Arial" pitchFamily="34" charset="0"/>
              </a:rPr>
              <a:t>odvolání (dlužník, věřitelé, </a:t>
            </a:r>
            <a:r>
              <a:rPr lang="cs-CZ" sz="2100" dirty="0" err="1">
                <a:solidFill>
                  <a:srgbClr val="000000"/>
                </a:solidFill>
                <a:latin typeface="Arial" pitchFamily="34" charset="0"/>
                <a:cs typeface="Arial" pitchFamily="34" charset="0"/>
              </a:rPr>
              <a:t>ins</a:t>
            </a:r>
            <a:r>
              <a:rPr lang="cs-CZ" sz="2100" dirty="0">
                <a:solidFill>
                  <a:srgbClr val="000000"/>
                </a:solidFill>
                <a:latin typeface="Arial" pitchFamily="34" charset="0"/>
                <a:cs typeface="Arial" pitchFamily="34" charset="0"/>
              </a:rPr>
              <a:t>. správce)</a:t>
            </a:r>
          </a:p>
          <a:p>
            <a:pPr lvl="1" fontAlgn="base">
              <a:spcAft>
                <a:spcPct val="0"/>
              </a:spcAft>
              <a:buClr>
                <a:srgbClr val="3E788E"/>
              </a:buClr>
              <a:buFont typeface="Wingdings" panose="05000000000000000000" pitchFamily="2" charset="2"/>
              <a:buChar char="Ø"/>
            </a:pPr>
            <a:r>
              <a:rPr lang="cs-CZ" sz="2100" b="1" dirty="0">
                <a:latin typeface="Arial" pitchFamily="34" charset="0"/>
                <a:cs typeface="Arial" pitchFamily="34" charset="0"/>
              </a:rPr>
              <a:t>právní mocí </a:t>
            </a:r>
            <a:r>
              <a:rPr lang="cs-CZ" sz="2100" dirty="0">
                <a:latin typeface="Arial" pitchFamily="34" charset="0"/>
                <a:cs typeface="Arial" pitchFamily="34" charset="0"/>
              </a:rPr>
              <a:t>rozhodnutí insolvenční řízení </a:t>
            </a:r>
            <a:r>
              <a:rPr lang="cs-CZ" sz="2100" b="1" dirty="0">
                <a:latin typeface="Arial" pitchFamily="34" charset="0"/>
                <a:cs typeface="Arial" pitchFamily="34" charset="0"/>
              </a:rPr>
              <a:t>končí</a:t>
            </a:r>
            <a:r>
              <a:rPr lang="cs-CZ" sz="2100" b="1" i="1" u="sng" dirty="0">
                <a:latin typeface="Arial" pitchFamily="34" charset="0"/>
                <a:cs typeface="Arial" pitchFamily="34" charset="0"/>
              </a:rPr>
              <a:t> </a:t>
            </a:r>
            <a:endParaRPr lang="cs-CZ" sz="2100" b="1" i="1" u="sng" dirty="0">
              <a:solidFill>
                <a:srgbClr val="FF0000"/>
              </a:solidFill>
              <a:latin typeface="Arial" pitchFamily="34" charset="0"/>
              <a:cs typeface="Arial" pitchFamily="34" charset="0"/>
            </a:endParaRPr>
          </a:p>
          <a:p>
            <a:pPr lvl="0" fontAlgn="base">
              <a:spcAft>
                <a:spcPct val="0"/>
              </a:spcAft>
              <a:buClr>
                <a:srgbClr val="AA1D4B"/>
              </a:buClr>
              <a:buFont typeface="Wingdings" pitchFamily="2" charset="2"/>
              <a:buChar char="§"/>
            </a:pPr>
            <a:endParaRPr lang="cs-CZ" b="1" dirty="0">
              <a:solidFill>
                <a:schemeClr val="accent6"/>
              </a:solidFill>
              <a:latin typeface="Arial" pitchFamily="34" charset="0"/>
              <a:cs typeface="Arial" pitchFamily="34" charset="0"/>
            </a:endParaRPr>
          </a:p>
          <a:p>
            <a:pPr fontAlgn="base">
              <a:spcAft>
                <a:spcPct val="0"/>
              </a:spcAft>
              <a:buClr>
                <a:srgbClr val="AA1D4B"/>
              </a:buClr>
              <a:buFont typeface="Wingdings" pitchFamily="2" charset="2"/>
              <a:buChar char="§"/>
            </a:pPr>
            <a:r>
              <a:rPr lang="cs-CZ" b="1" dirty="0">
                <a:latin typeface="Arial" pitchFamily="34" charset="0"/>
                <a:cs typeface="Arial" pitchFamily="34" charset="0"/>
              </a:rPr>
              <a:t>Rozhodnutí o splnění oddlužení </a:t>
            </a:r>
            <a:r>
              <a:rPr lang="cs-CZ" dirty="0">
                <a:latin typeface="Arial" pitchFamily="34" charset="0"/>
                <a:cs typeface="Arial" pitchFamily="34" charset="0"/>
              </a:rPr>
              <a:t>je </a:t>
            </a:r>
            <a:r>
              <a:rPr lang="cs-CZ" b="1" dirty="0">
                <a:solidFill>
                  <a:schemeClr val="accent6"/>
                </a:solidFill>
                <a:latin typeface="Arial" pitchFamily="34" charset="0"/>
                <a:cs typeface="Arial" pitchFamily="34" charset="0"/>
              </a:rPr>
              <a:t>zpravidla</a:t>
            </a:r>
            <a:r>
              <a:rPr lang="cs-CZ" dirty="0">
                <a:solidFill>
                  <a:schemeClr val="accent6"/>
                </a:solidFill>
                <a:latin typeface="Arial" pitchFamily="34" charset="0"/>
                <a:cs typeface="Arial" pitchFamily="34" charset="0"/>
              </a:rPr>
              <a:t> </a:t>
            </a:r>
            <a:r>
              <a:rPr lang="cs-CZ" dirty="0">
                <a:latin typeface="Arial" pitchFamily="34" charset="0"/>
                <a:cs typeface="Arial" pitchFamily="34" charset="0"/>
              </a:rPr>
              <a:t>spojeno s </a:t>
            </a:r>
            <a:r>
              <a:rPr lang="cs-CZ" b="1" u="sng" dirty="0">
                <a:latin typeface="Arial" pitchFamily="34" charset="0"/>
                <a:cs typeface="Arial" pitchFamily="34" charset="0"/>
              </a:rPr>
              <a:t>rozhodnutím o osvobození </a:t>
            </a:r>
            <a:r>
              <a:rPr lang="cs-CZ" dirty="0">
                <a:latin typeface="Arial" pitchFamily="34" charset="0"/>
                <a:cs typeface="Arial" pitchFamily="34" charset="0"/>
              </a:rPr>
              <a:t>dlužníka od placení pohledávek zahrnutých do oddlužení</a:t>
            </a:r>
          </a:p>
          <a:p>
            <a:pPr marL="0" indent="0" fontAlgn="base">
              <a:spcAft>
                <a:spcPct val="0"/>
              </a:spcAft>
              <a:buClr>
                <a:srgbClr val="AA1D4B"/>
              </a:buClr>
              <a:buNone/>
            </a:pPr>
            <a:r>
              <a:rPr lang="cs-CZ" b="1" dirty="0">
                <a:solidFill>
                  <a:srgbClr val="000000"/>
                </a:solidFill>
                <a:latin typeface="Arial" pitchFamily="34" charset="0"/>
                <a:cs typeface="Arial" pitchFamily="34" charset="0"/>
              </a:rPr>
              <a:t>	                   </a:t>
            </a:r>
          </a:p>
          <a:p>
            <a:pPr marL="0" indent="0" fontAlgn="base">
              <a:spcAft>
                <a:spcPct val="0"/>
              </a:spcAft>
              <a:buClr>
                <a:srgbClr val="AA1D4B"/>
              </a:buClr>
              <a:buNone/>
            </a:pPr>
            <a:r>
              <a:rPr lang="cs-CZ" b="1" dirty="0">
                <a:solidFill>
                  <a:srgbClr val="000000"/>
                </a:solidFill>
                <a:latin typeface="Arial" pitchFamily="34" charset="0"/>
                <a:cs typeface="Arial" pitchFamily="34" charset="0"/>
              </a:rPr>
              <a:t>                                         </a:t>
            </a:r>
            <a:r>
              <a:rPr lang="cs-CZ" b="1" dirty="0">
                <a:latin typeface="Arial" pitchFamily="34" charset="0"/>
                <a:cs typeface="Arial" pitchFamily="34" charset="0"/>
              </a:rPr>
              <a:t>dopad do správy poplatků</a:t>
            </a:r>
          </a:p>
          <a:p>
            <a:pPr marL="0" indent="0" fontAlgn="base">
              <a:spcAft>
                <a:spcPct val="0"/>
              </a:spcAft>
              <a:buClr>
                <a:srgbClr val="AA1D4B"/>
              </a:buClr>
              <a:buNone/>
            </a:pPr>
            <a:endParaRPr lang="cs-CZ" b="1" dirty="0">
              <a:latin typeface="Arial" pitchFamily="34" charset="0"/>
              <a:cs typeface="Arial" pitchFamily="34" charset="0"/>
            </a:endParaRPr>
          </a:p>
          <a:p>
            <a:pPr marL="0" indent="0" fontAlgn="base">
              <a:spcAft>
                <a:spcPct val="0"/>
              </a:spcAft>
              <a:buClr>
                <a:srgbClr val="AA1D4B"/>
              </a:buClr>
              <a:buNone/>
            </a:pPr>
            <a:r>
              <a:rPr lang="cs-CZ" dirty="0" err="1">
                <a:solidFill>
                  <a:schemeClr val="accent6"/>
                </a:solidFill>
                <a:latin typeface="Arial" pitchFamily="34" charset="0"/>
                <a:cs typeface="Arial" pitchFamily="34" charset="0"/>
              </a:rPr>
              <a:t>Pozn</a:t>
            </a:r>
            <a:r>
              <a:rPr lang="cs-CZ" dirty="0">
                <a:solidFill>
                  <a:schemeClr val="accent6"/>
                </a:solidFill>
                <a:latin typeface="Arial" pitchFamily="34" charset="0"/>
                <a:cs typeface="Arial" pitchFamily="34" charset="0"/>
              </a:rPr>
              <a:t>: </a:t>
            </a:r>
            <a:r>
              <a:rPr lang="cs-CZ" b="1" dirty="0">
                <a:solidFill>
                  <a:schemeClr val="accent6"/>
                </a:solidFill>
                <a:latin typeface="Arial" pitchFamily="34" charset="0"/>
                <a:cs typeface="Arial" pitchFamily="34" charset="0"/>
              </a:rPr>
              <a:t>usnesení o osvobození </a:t>
            </a:r>
            <a:r>
              <a:rPr lang="cs-CZ" dirty="0">
                <a:solidFill>
                  <a:schemeClr val="accent6"/>
                </a:solidFill>
                <a:latin typeface="Arial" pitchFamily="34" charset="0"/>
                <a:cs typeface="Arial" pitchFamily="34" charset="0"/>
              </a:rPr>
              <a:t>dlužníka může být </a:t>
            </a:r>
            <a:r>
              <a:rPr lang="cs-CZ" b="1" dirty="0">
                <a:solidFill>
                  <a:schemeClr val="accent6"/>
                </a:solidFill>
                <a:latin typeface="Arial" pitchFamily="34" charset="0"/>
                <a:cs typeface="Arial" pitchFamily="34" charset="0"/>
              </a:rPr>
              <a:t>vydáno dříve </a:t>
            </a:r>
            <a:r>
              <a:rPr lang="cs-CZ" dirty="0">
                <a:solidFill>
                  <a:schemeClr val="accent6"/>
                </a:solidFill>
                <a:latin typeface="Arial" pitchFamily="34" charset="0"/>
                <a:cs typeface="Arial" pitchFamily="34" charset="0"/>
              </a:rPr>
              <a:t>než je formálně ukončeno IŘ (např. není plně uhrazena záloha </a:t>
            </a:r>
            <a:r>
              <a:rPr lang="cs-CZ" dirty="0" err="1">
                <a:solidFill>
                  <a:schemeClr val="accent6"/>
                </a:solidFill>
                <a:latin typeface="Arial" pitchFamily="34" charset="0"/>
                <a:cs typeface="Arial" pitchFamily="34" charset="0"/>
              </a:rPr>
              <a:t>ins</a:t>
            </a:r>
            <a:r>
              <a:rPr lang="cs-CZ" dirty="0">
                <a:solidFill>
                  <a:schemeClr val="accent6"/>
                </a:solidFill>
                <a:latin typeface="Arial" pitchFamily="34" charset="0"/>
                <a:cs typeface="Arial" pitchFamily="34" charset="0"/>
              </a:rPr>
              <a:t>. správce na pohledávky z úvodní fáze řízení, vznikne povinnost vydat majetek ke zpeněžení, jsou vedeny incidenční spory)</a:t>
            </a:r>
          </a:p>
          <a:p>
            <a:pPr marL="0" lvl="0" indent="0" fontAlgn="base">
              <a:spcAft>
                <a:spcPct val="0"/>
              </a:spcAft>
              <a:buClr>
                <a:srgbClr val="AA1D4B"/>
              </a:buClr>
              <a:buNone/>
            </a:pPr>
            <a:endParaRPr lang="cs-CZ" sz="2900" dirty="0"/>
          </a:p>
        </p:txBody>
      </p:sp>
      <p:cxnSp>
        <p:nvCxnSpPr>
          <p:cNvPr id="5" name="Přímá spojnice se šipkou 4"/>
          <p:cNvCxnSpPr/>
          <p:nvPr/>
        </p:nvCxnSpPr>
        <p:spPr>
          <a:xfrm flipH="1">
            <a:off x="5417942" y="4365104"/>
            <a:ext cx="1926366" cy="50405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8" name="Obdélník 7"/>
          <p:cNvSpPr/>
          <p:nvPr/>
        </p:nvSpPr>
        <p:spPr>
          <a:xfrm>
            <a:off x="2699792" y="4632280"/>
            <a:ext cx="3456384" cy="7200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98464013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1916832"/>
            <a:ext cx="8229600" cy="3816424"/>
          </a:xfrm>
        </p:spPr>
        <p:txBody>
          <a:bodyPr>
            <a:normAutofit/>
          </a:bodyPr>
          <a:lstStyle/>
          <a:p>
            <a:pPr lvl="0" fontAlgn="base">
              <a:spcAft>
                <a:spcPct val="0"/>
              </a:spcAft>
              <a:buClr>
                <a:srgbClr val="AA1D4B"/>
              </a:buClr>
              <a:buFont typeface="Wingdings" pitchFamily="2" charset="2"/>
              <a:buChar char="§"/>
              <a:defRPr/>
            </a:pPr>
            <a:endParaRPr lang="cs-CZ" sz="23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defRPr/>
            </a:pPr>
            <a:endParaRPr lang="cs-CZ" sz="2000" b="1"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defRPr/>
            </a:pPr>
            <a:r>
              <a:rPr lang="cs-CZ" sz="1800" dirty="0">
                <a:solidFill>
                  <a:schemeClr val="accent6"/>
                </a:solidFill>
                <a:latin typeface="Arial" panose="020B0604020202020204" pitchFamily="34" charset="0"/>
                <a:cs typeface="Arial" panose="020B0604020202020204" pitchFamily="34" charset="0"/>
              </a:rPr>
              <a:t>§ 414 odst. 4 IZ</a:t>
            </a:r>
          </a:p>
          <a:p>
            <a:pPr marL="342900" lvl="1" indent="0" fontAlgn="base">
              <a:spcAft>
                <a:spcPct val="0"/>
              </a:spcAft>
              <a:buClr>
                <a:srgbClr val="AA1D4B"/>
              </a:buClr>
              <a:buNone/>
              <a:defRPr/>
            </a:pPr>
            <a:r>
              <a:rPr lang="cs-CZ" i="1" dirty="0">
                <a:solidFill>
                  <a:schemeClr val="accent6"/>
                </a:solidFill>
                <a:latin typeface="Arial" panose="020B0604020202020204" pitchFamily="34" charset="0"/>
                <a:cs typeface="Arial" panose="020B0604020202020204" pitchFamily="34" charset="0"/>
              </a:rPr>
              <a:t>Právní mocí </a:t>
            </a:r>
            <a:r>
              <a:rPr lang="cs-CZ" b="1" i="1" dirty="0">
                <a:solidFill>
                  <a:schemeClr val="accent6"/>
                </a:solidFill>
                <a:latin typeface="Arial" panose="020B0604020202020204" pitchFamily="34" charset="0"/>
                <a:cs typeface="Arial" panose="020B0604020202020204" pitchFamily="34" charset="0"/>
              </a:rPr>
              <a:t>rozhodnutí o osvobození </a:t>
            </a:r>
            <a:r>
              <a:rPr lang="cs-CZ" i="1" dirty="0">
                <a:solidFill>
                  <a:schemeClr val="accent6"/>
                </a:solidFill>
                <a:latin typeface="Arial" panose="020B0604020202020204" pitchFamily="34" charset="0"/>
                <a:cs typeface="Arial" panose="020B0604020202020204" pitchFamily="34" charset="0"/>
              </a:rPr>
              <a:t>podle odstavce 1 se </a:t>
            </a:r>
            <a:r>
              <a:rPr lang="cs-CZ" b="1" i="1" u="sng" dirty="0">
                <a:solidFill>
                  <a:schemeClr val="accent6"/>
                </a:solidFill>
                <a:latin typeface="Arial" panose="020B0604020202020204" pitchFamily="34" charset="0"/>
                <a:cs typeface="Arial" panose="020B0604020202020204" pitchFamily="34" charset="0"/>
              </a:rPr>
              <a:t>ruší veškerá omezení dlužníka</a:t>
            </a:r>
            <a:r>
              <a:rPr lang="cs-CZ" b="1" i="1" dirty="0">
                <a:solidFill>
                  <a:schemeClr val="accent6"/>
                </a:solidFill>
                <a:latin typeface="Arial" panose="020B0604020202020204" pitchFamily="34" charset="0"/>
                <a:cs typeface="Arial" panose="020B0604020202020204" pitchFamily="34" charset="0"/>
              </a:rPr>
              <a:t>, </a:t>
            </a:r>
            <a:r>
              <a:rPr lang="cs-CZ" i="1" dirty="0">
                <a:solidFill>
                  <a:schemeClr val="accent6"/>
                </a:solidFill>
                <a:latin typeface="Arial" panose="020B0604020202020204" pitchFamily="34" charset="0"/>
                <a:cs typeface="Arial" panose="020B0604020202020204" pitchFamily="34" charset="0"/>
              </a:rPr>
              <a:t>ke kterým došlo před jeho vydáním v dosavadním průběhu insolvenčního řízení ze zákona nebo rozhodnutím soudu, nestanoví-li tento zákon jinak. Nadále však trvají účinky podle § 408 odst. 1 a stávající omezení ve vztahu k majetku, který dosud nebyl zpeněžen, pokud náleží do majetkové podstaty. </a:t>
            </a:r>
            <a:endParaRPr lang="cs-CZ" dirty="0">
              <a:latin typeface="Arial" panose="020B0604020202020204" pitchFamily="34" charset="0"/>
              <a:cs typeface="Arial" panose="020B0604020202020204" pitchFamily="34" charset="0"/>
            </a:endParaRPr>
          </a:p>
        </p:txBody>
      </p:sp>
      <p:sp>
        <p:nvSpPr>
          <p:cNvPr id="4" name="Nadpis 1"/>
          <p:cNvSpPr>
            <a:spLocks noGrp="1"/>
          </p:cNvSpPr>
          <p:nvPr>
            <p:ph type="title"/>
          </p:nvPr>
        </p:nvSpPr>
        <p:spPr>
          <a:xfrm>
            <a:off x="628650" y="365126"/>
            <a:ext cx="7886700" cy="1325563"/>
          </a:xfrm>
        </p:spPr>
        <p:txBody>
          <a:bodyPr>
            <a:normAutofit/>
          </a:bodyPr>
          <a:lstStyle/>
          <a:p>
            <a:pPr algn="ctr"/>
            <a:r>
              <a:rPr lang="cs-CZ" sz="3600" b="1" dirty="0">
                <a:solidFill>
                  <a:schemeClr val="accent6"/>
                </a:solidFill>
              </a:rPr>
              <a:t>Osvobození dlužníka od placení pohledávek</a:t>
            </a:r>
          </a:p>
        </p:txBody>
      </p:sp>
    </p:spTree>
    <p:extLst>
      <p:ext uri="{BB962C8B-B14F-4D97-AF65-F5344CB8AC3E}">
        <p14:creationId xmlns:p14="http://schemas.microsoft.com/office/powerpoint/2010/main" val="331165321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1916832"/>
            <a:ext cx="8229600" cy="3816424"/>
          </a:xfrm>
        </p:spPr>
        <p:txBody>
          <a:bodyPr>
            <a:normAutofit/>
          </a:bodyPr>
          <a:lstStyle/>
          <a:p>
            <a:pPr lvl="0" fontAlgn="base">
              <a:spcAft>
                <a:spcPct val="0"/>
              </a:spcAft>
              <a:buClr>
                <a:srgbClr val="AA1D4B"/>
              </a:buClr>
              <a:buFont typeface="Wingdings" pitchFamily="2" charset="2"/>
              <a:buChar char="§"/>
              <a:defRPr/>
            </a:pPr>
            <a:endParaRPr lang="cs-CZ" sz="23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defRPr/>
            </a:pPr>
            <a:r>
              <a:rPr lang="cs-CZ" sz="1800" b="1" dirty="0">
                <a:solidFill>
                  <a:srgbClr val="000000"/>
                </a:solidFill>
                <a:latin typeface="Arial" pitchFamily="34" charset="0"/>
                <a:cs typeface="Arial" pitchFamily="34" charset="0"/>
              </a:rPr>
              <a:t>Osvobození se vztahuje </a:t>
            </a:r>
            <a:r>
              <a:rPr lang="cs-CZ" sz="1800" dirty="0">
                <a:solidFill>
                  <a:srgbClr val="000000"/>
                </a:solidFill>
                <a:latin typeface="Arial" pitchFamily="34" charset="0"/>
                <a:cs typeface="Arial" pitchFamily="34" charset="0"/>
              </a:rPr>
              <a:t>na pohledávky</a:t>
            </a:r>
          </a:p>
          <a:p>
            <a:pPr lvl="1" fontAlgn="base">
              <a:spcAft>
                <a:spcPct val="0"/>
              </a:spcAft>
              <a:buClr>
                <a:srgbClr val="3E788E"/>
              </a:buClr>
              <a:buFont typeface="Wingdings" panose="05000000000000000000" pitchFamily="2" charset="2"/>
              <a:buChar char="Ø"/>
              <a:defRPr/>
            </a:pPr>
            <a:r>
              <a:rPr lang="cs-CZ" dirty="0">
                <a:solidFill>
                  <a:srgbClr val="000000"/>
                </a:solidFill>
                <a:latin typeface="Arial" pitchFamily="34" charset="0"/>
                <a:cs typeface="Arial" pitchFamily="34" charset="0"/>
              </a:rPr>
              <a:t>které byly zahrnuty a zůstaly neuspokojeny v IŘ</a:t>
            </a:r>
          </a:p>
          <a:p>
            <a:pPr lvl="1" fontAlgn="base">
              <a:spcAft>
                <a:spcPct val="0"/>
              </a:spcAft>
              <a:buClr>
                <a:srgbClr val="3E788E"/>
              </a:buClr>
              <a:buFont typeface="Wingdings" panose="05000000000000000000" pitchFamily="2" charset="2"/>
              <a:buChar char="Ø"/>
              <a:defRPr/>
            </a:pPr>
            <a:r>
              <a:rPr lang="cs-CZ" dirty="0">
                <a:solidFill>
                  <a:srgbClr val="000000"/>
                </a:solidFill>
                <a:latin typeface="Arial" pitchFamily="34" charset="0"/>
                <a:cs typeface="Arial" pitchFamily="34" charset="0"/>
              </a:rPr>
              <a:t>které nebyly přihlášeny, ač přihlášeny být měly</a:t>
            </a:r>
          </a:p>
          <a:p>
            <a:pPr lvl="1" fontAlgn="base">
              <a:spcAft>
                <a:spcPct val="0"/>
              </a:spcAft>
              <a:buClr>
                <a:srgbClr val="3E788E"/>
              </a:buClr>
              <a:buFont typeface="Wingdings" panose="05000000000000000000" pitchFamily="2" charset="2"/>
              <a:buChar char="Ø"/>
              <a:defRPr/>
            </a:pPr>
            <a:r>
              <a:rPr lang="cs-CZ" dirty="0">
                <a:solidFill>
                  <a:srgbClr val="000000"/>
                </a:solidFill>
                <a:latin typeface="Arial" pitchFamily="34" charset="0"/>
                <a:cs typeface="Arial" pitchFamily="34" charset="0"/>
              </a:rPr>
              <a:t>k nimž se v IŘ nepřihlíželo</a:t>
            </a:r>
          </a:p>
          <a:p>
            <a:pPr lvl="1" fontAlgn="base">
              <a:spcAft>
                <a:spcPct val="0"/>
              </a:spcAft>
              <a:buClr>
                <a:srgbClr val="3E788E"/>
              </a:buClr>
              <a:buFont typeface="Wingdings" pitchFamily="2" charset="2"/>
              <a:buChar char="ü"/>
              <a:defRPr/>
            </a:pPr>
            <a:endParaRPr lang="cs-CZ"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defRPr/>
            </a:pPr>
            <a:r>
              <a:rPr lang="cs-CZ" sz="1800" b="1" dirty="0">
                <a:solidFill>
                  <a:srgbClr val="000000"/>
                </a:solidFill>
                <a:latin typeface="Arial" pitchFamily="34" charset="0"/>
                <a:cs typeface="Arial" pitchFamily="34" charset="0"/>
              </a:rPr>
              <a:t>Osvobození se nevztahuje </a:t>
            </a:r>
            <a:r>
              <a:rPr lang="cs-CZ" sz="1800" dirty="0">
                <a:solidFill>
                  <a:srgbClr val="000000"/>
                </a:solidFill>
                <a:latin typeface="Arial" pitchFamily="34" charset="0"/>
                <a:cs typeface="Arial" pitchFamily="34" charset="0"/>
              </a:rPr>
              <a:t>na pohledávky </a:t>
            </a:r>
          </a:p>
          <a:p>
            <a:pPr lvl="1" fontAlgn="base">
              <a:spcAft>
                <a:spcPct val="0"/>
              </a:spcAft>
              <a:buClr>
                <a:srgbClr val="0070C0"/>
              </a:buClr>
              <a:buFont typeface="Wingdings" panose="05000000000000000000" pitchFamily="2" charset="2"/>
              <a:buChar char="Ø"/>
              <a:defRPr/>
            </a:pPr>
            <a:r>
              <a:rPr lang="cs-CZ" dirty="0">
                <a:solidFill>
                  <a:srgbClr val="000000"/>
                </a:solidFill>
                <a:latin typeface="Arial" pitchFamily="34" charset="0"/>
                <a:cs typeface="Arial" pitchFamily="34" charset="0"/>
              </a:rPr>
              <a:t>vzniklé po rozhodnutí o úpadku</a:t>
            </a:r>
          </a:p>
          <a:p>
            <a:pPr lvl="1" fontAlgn="base">
              <a:spcAft>
                <a:spcPct val="0"/>
              </a:spcAft>
              <a:buClr>
                <a:srgbClr val="0070C0"/>
              </a:buClr>
              <a:buFont typeface="Wingdings" panose="05000000000000000000" pitchFamily="2" charset="2"/>
              <a:buChar char="Ø"/>
              <a:defRPr/>
            </a:pPr>
            <a:r>
              <a:rPr lang="cs-CZ" dirty="0">
                <a:solidFill>
                  <a:srgbClr val="000000"/>
                </a:solidFill>
                <a:latin typeface="Arial" pitchFamily="34" charset="0"/>
                <a:cs typeface="Arial" pitchFamily="34" charset="0"/>
              </a:rPr>
              <a:t>zajištěné majetkem dlužníka, pokud nedošlo ke zpeněžení tohoto majetku  </a:t>
            </a:r>
          </a:p>
          <a:p>
            <a:pPr lvl="1" fontAlgn="base">
              <a:spcAft>
                <a:spcPct val="0"/>
              </a:spcAft>
              <a:buClr>
                <a:srgbClr val="0070C0"/>
              </a:buClr>
              <a:buFont typeface="Wingdings" panose="05000000000000000000" pitchFamily="2" charset="2"/>
              <a:buChar char="Ø"/>
              <a:defRPr/>
            </a:pPr>
            <a:r>
              <a:rPr lang="cs-CZ" b="1" dirty="0">
                <a:solidFill>
                  <a:schemeClr val="accent6"/>
                </a:solidFill>
                <a:latin typeface="Arial" pitchFamily="34" charset="0"/>
                <a:cs typeface="Arial" pitchFamily="34" charset="0"/>
              </a:rPr>
              <a:t>pohledávky insolvenčního správce na odměnu a hotové výdaje náležící za období do schválení oddlužení</a:t>
            </a:r>
          </a:p>
          <a:p>
            <a:pPr marL="457200" lvl="1" indent="0" fontAlgn="base">
              <a:spcAft>
                <a:spcPct val="0"/>
              </a:spcAft>
              <a:buClr>
                <a:srgbClr val="3E788E"/>
              </a:buClr>
              <a:buNone/>
              <a:defRPr/>
            </a:pPr>
            <a:endParaRPr lang="cs-CZ" dirty="0"/>
          </a:p>
        </p:txBody>
      </p:sp>
      <p:sp>
        <p:nvSpPr>
          <p:cNvPr id="4" name="Nadpis 1"/>
          <p:cNvSpPr>
            <a:spLocks noGrp="1"/>
          </p:cNvSpPr>
          <p:nvPr>
            <p:ph type="title"/>
          </p:nvPr>
        </p:nvSpPr>
        <p:spPr>
          <a:xfrm>
            <a:off x="628650" y="365126"/>
            <a:ext cx="7886700" cy="1325563"/>
          </a:xfrm>
        </p:spPr>
        <p:txBody>
          <a:bodyPr>
            <a:normAutofit/>
          </a:bodyPr>
          <a:lstStyle/>
          <a:p>
            <a:pPr algn="ctr"/>
            <a:r>
              <a:rPr lang="cs-CZ" sz="3600" b="1" dirty="0"/>
              <a:t>Osvobození dlužníka od placení pohledávek</a:t>
            </a:r>
          </a:p>
        </p:txBody>
      </p:sp>
    </p:spTree>
    <p:extLst>
      <p:ext uri="{BB962C8B-B14F-4D97-AF65-F5344CB8AC3E}">
        <p14:creationId xmlns:p14="http://schemas.microsoft.com/office/powerpoint/2010/main" val="174769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Komunikace správce poplatku s insolvenčním soudem</a:t>
            </a:r>
          </a:p>
        </p:txBody>
      </p:sp>
      <p:sp>
        <p:nvSpPr>
          <p:cNvPr id="3" name="Zástupný symbol pro obsah 2"/>
          <p:cNvSpPr>
            <a:spLocks noGrp="1"/>
          </p:cNvSpPr>
          <p:nvPr>
            <p:ph idx="1"/>
          </p:nvPr>
        </p:nvSpPr>
        <p:spPr>
          <a:xfrm>
            <a:off x="628650" y="1916832"/>
            <a:ext cx="7886700" cy="4464496"/>
          </a:xfrm>
        </p:spPr>
        <p:txBody>
          <a:bodyPr>
            <a:normAutofit/>
          </a:bodyPr>
          <a:lstStyle/>
          <a:p>
            <a:pPr>
              <a:spcAft>
                <a:spcPts val="600"/>
              </a:spcAft>
              <a:buClr>
                <a:schemeClr val="accent2">
                  <a:lumMod val="75000"/>
                </a:schemeClr>
              </a:buClr>
              <a:buFont typeface="Wingdings" panose="05000000000000000000" pitchFamily="2" charset="2"/>
              <a:buChar char="§"/>
              <a:defRPr/>
            </a:pPr>
            <a:r>
              <a:rPr lang="cs-CZ" altLang="cs-CZ" sz="1800" b="1" dirty="0">
                <a:latin typeface="Arial" charset="0"/>
                <a:cs typeface="Arial" charset="0"/>
              </a:rPr>
              <a:t>Podání musí být učiněno</a:t>
            </a:r>
          </a:p>
          <a:p>
            <a:pPr lvl="1">
              <a:spcAft>
                <a:spcPts val="600"/>
              </a:spcAft>
              <a:buClr>
                <a:schemeClr val="accent1">
                  <a:lumMod val="75000"/>
                </a:schemeClr>
              </a:buClr>
              <a:buFont typeface="Wingdings" panose="05000000000000000000" pitchFamily="2" charset="2"/>
              <a:buChar char="Ø"/>
              <a:defRPr/>
            </a:pPr>
            <a:r>
              <a:rPr lang="cs-CZ" altLang="cs-CZ" dirty="0">
                <a:latin typeface="Arial" charset="0"/>
                <a:cs typeface="Arial" charset="0"/>
              </a:rPr>
              <a:t>ve stanoveném formátu nebo stanoveným způsobem</a:t>
            </a:r>
          </a:p>
          <a:p>
            <a:pPr lvl="1">
              <a:spcAft>
                <a:spcPts val="600"/>
              </a:spcAft>
              <a:buClr>
                <a:schemeClr val="accent1">
                  <a:lumMod val="75000"/>
                </a:schemeClr>
              </a:buClr>
              <a:buFont typeface="Wingdings" panose="05000000000000000000" pitchFamily="2" charset="2"/>
              <a:buChar char="Ø"/>
              <a:defRPr/>
            </a:pPr>
            <a:r>
              <a:rPr lang="cs-CZ" altLang="cs-CZ" dirty="0">
                <a:latin typeface="Arial" charset="0"/>
                <a:cs typeface="Arial" charset="0"/>
              </a:rPr>
              <a:t>na stanoveném formuláři</a:t>
            </a:r>
          </a:p>
          <a:p>
            <a:pPr marL="457200" lvl="1" indent="0">
              <a:spcAft>
                <a:spcPts val="600"/>
              </a:spcAft>
              <a:buNone/>
              <a:defRPr/>
            </a:pPr>
            <a:r>
              <a:rPr lang="cs-CZ" altLang="cs-CZ" b="1" dirty="0">
                <a:solidFill>
                  <a:srgbClr val="0070C0"/>
                </a:solidFill>
                <a:latin typeface="Arial" panose="020B0604020202020204" pitchFamily="34" charset="0"/>
                <a:cs typeface="Arial" panose="020B0604020202020204" pitchFamily="34" charset="0"/>
              </a:rPr>
              <a:t>                  … a když se tak nestane, může soud bez dalšího             			odmítnout podání?</a:t>
            </a:r>
          </a:p>
          <a:p>
            <a:pPr marL="457200" lvl="1" indent="0">
              <a:spcBef>
                <a:spcPts val="300"/>
              </a:spcBef>
              <a:spcAft>
                <a:spcPts val="400"/>
              </a:spcAft>
              <a:buNone/>
              <a:defRPr/>
            </a:pPr>
            <a:r>
              <a:rPr lang="cs-CZ" u="sng" dirty="0">
                <a:latin typeface="Arial" panose="020B0604020202020204" pitchFamily="34" charset="0"/>
                <a:cs typeface="Arial" panose="020B0604020202020204" pitchFamily="34" charset="0"/>
              </a:rPr>
              <a:t>Například</a:t>
            </a:r>
            <a:r>
              <a:rPr lang="cs-CZ" dirty="0">
                <a:latin typeface="Arial" panose="020B0604020202020204" pitchFamily="34" charset="0"/>
                <a:cs typeface="Arial" panose="020B0604020202020204" pitchFamily="34" charset="0"/>
              </a:rPr>
              <a:t> přihláška pohledávky není podána prostřednictvím systému datových schránek, není dodržena forma podání (předepsaný formulář) …, u hlasovacího lístku není jednoznačné, jak věřitel hlasoval…. </a:t>
            </a:r>
            <a:endParaRPr lang="cs-CZ" altLang="cs-CZ" dirty="0">
              <a:latin typeface="Arial" panose="020B0604020202020204" pitchFamily="34" charset="0"/>
              <a:cs typeface="Arial" panose="020B0604020202020204" pitchFamily="34" charset="0"/>
            </a:endParaRPr>
          </a:p>
          <a:p>
            <a:pPr marL="457200" lvl="1" indent="0">
              <a:spcBef>
                <a:spcPts val="300"/>
              </a:spcBef>
              <a:spcAft>
                <a:spcPts val="400"/>
              </a:spcAft>
              <a:buNone/>
              <a:defRPr/>
            </a:pPr>
            <a:endParaRPr lang="cs-CZ" altLang="cs-CZ" b="1" dirty="0">
              <a:solidFill>
                <a:srgbClr val="0070C0"/>
              </a:solidFill>
              <a:latin typeface="Arial" panose="020B0604020202020204" pitchFamily="34" charset="0"/>
              <a:cs typeface="Arial" panose="020B0604020202020204" pitchFamily="34" charset="0"/>
            </a:endParaRPr>
          </a:p>
          <a:p>
            <a:pPr marL="342900" lvl="1" indent="0">
              <a:buNone/>
            </a:pPr>
            <a:r>
              <a:rPr lang="cs-CZ" dirty="0">
                <a:solidFill>
                  <a:srgbClr val="000000"/>
                </a:solidFill>
                <a:latin typeface="Arial" pitchFamily="34" charset="0"/>
                <a:cs typeface="Arial" pitchFamily="34" charset="0"/>
              </a:rPr>
              <a:t>Podle </a:t>
            </a:r>
            <a:r>
              <a:rPr lang="cs-CZ" b="1" dirty="0">
                <a:solidFill>
                  <a:srgbClr val="000000"/>
                </a:solidFill>
                <a:latin typeface="Arial" pitchFamily="34" charset="0"/>
                <a:cs typeface="Arial" pitchFamily="34" charset="0"/>
              </a:rPr>
              <a:t>§ 80a odst. 3 IZ</a:t>
            </a:r>
            <a:r>
              <a:rPr lang="cs-CZ" dirty="0">
                <a:solidFill>
                  <a:srgbClr val="000000"/>
                </a:solidFill>
                <a:latin typeface="Arial" pitchFamily="34" charset="0"/>
                <a:cs typeface="Arial" pitchFamily="34" charset="0"/>
              </a:rPr>
              <a:t> </a:t>
            </a:r>
            <a:r>
              <a:rPr lang="cs-CZ" b="1" dirty="0">
                <a:solidFill>
                  <a:srgbClr val="000000"/>
                </a:solidFill>
                <a:latin typeface="Arial" pitchFamily="34" charset="0"/>
                <a:cs typeface="Arial" pitchFamily="34" charset="0"/>
              </a:rPr>
              <a:t> </a:t>
            </a:r>
            <a:r>
              <a:rPr lang="cs-CZ" i="1" dirty="0">
                <a:solidFill>
                  <a:srgbClr val="000000"/>
                </a:solidFill>
                <a:latin typeface="Arial" pitchFamily="34" charset="0"/>
                <a:cs typeface="Arial" pitchFamily="34" charset="0"/>
              </a:rPr>
              <a:t>„…Není-li podání učiněno ve stanoveném formuláři, ve stanoveném formátu nebo stanoveným způsobem, postupuje insolvenční soud podle § 43 o.s.ř., </a:t>
            </a:r>
            <a:r>
              <a:rPr lang="cs-CZ" i="1" dirty="0">
                <a:solidFill>
                  <a:srgbClr val="FF0000"/>
                </a:solidFill>
                <a:latin typeface="Arial" pitchFamily="34" charset="0"/>
                <a:cs typeface="Arial" pitchFamily="34" charset="0"/>
              </a:rPr>
              <a:t>nestanoví-li tento zákon jinak</a:t>
            </a:r>
            <a:r>
              <a:rPr lang="cs-CZ" i="1" dirty="0">
                <a:solidFill>
                  <a:srgbClr val="000000"/>
                </a:solidFill>
                <a:latin typeface="Arial" pitchFamily="34" charset="0"/>
                <a:cs typeface="Arial" pitchFamily="34" charset="0"/>
              </a:rPr>
              <a:t>.“</a:t>
            </a:r>
          </a:p>
          <a:p>
            <a:endParaRPr lang="cs-CZ" dirty="0"/>
          </a:p>
        </p:txBody>
      </p:sp>
    </p:spTree>
    <p:extLst>
      <p:ext uri="{BB962C8B-B14F-4D97-AF65-F5344CB8AC3E}">
        <p14:creationId xmlns:p14="http://schemas.microsoft.com/office/powerpoint/2010/main" val="267346649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Dopad osvobození </a:t>
            </a:r>
            <a:r>
              <a:rPr lang="cs-CZ" sz="3600" b="1" dirty="0">
                <a:solidFill>
                  <a:srgbClr val="FF0000"/>
                </a:solidFill>
              </a:rPr>
              <a:t>do správy poplatků</a:t>
            </a:r>
          </a:p>
        </p:txBody>
      </p:sp>
      <p:sp>
        <p:nvSpPr>
          <p:cNvPr id="3" name="Zástupný symbol pro obsah 2"/>
          <p:cNvSpPr>
            <a:spLocks noGrp="1"/>
          </p:cNvSpPr>
          <p:nvPr>
            <p:ph idx="1"/>
          </p:nvPr>
        </p:nvSpPr>
        <p:spPr>
          <a:xfrm>
            <a:off x="395536" y="1340768"/>
            <a:ext cx="8496944" cy="5328592"/>
          </a:xfrm>
        </p:spPr>
        <p:txBody>
          <a:bodyPr>
            <a:normAutofit/>
          </a:bodyPr>
          <a:lstStyle/>
          <a:p>
            <a:pPr lvl="0" fontAlgn="base">
              <a:spcAft>
                <a:spcPct val="0"/>
              </a:spcAft>
              <a:buClr>
                <a:srgbClr val="AA1D4B"/>
              </a:buClr>
              <a:buFont typeface="Wingdings" pitchFamily="2" charset="2"/>
              <a:buChar char="§"/>
              <a:defRPr/>
            </a:pPr>
            <a:r>
              <a:rPr lang="cs-CZ" sz="1800" b="1" dirty="0">
                <a:solidFill>
                  <a:srgbClr val="000000"/>
                </a:solidFill>
                <a:latin typeface="Arial" panose="020B0604020202020204" pitchFamily="34" charset="0"/>
                <a:cs typeface="Arial" pitchFamily="34" charset="0"/>
              </a:rPr>
              <a:t>Pohledávky „osvobozené“ </a:t>
            </a:r>
          </a:p>
          <a:p>
            <a:pPr lvl="1" fontAlgn="base">
              <a:spcAft>
                <a:spcPct val="0"/>
              </a:spcAft>
              <a:buClr>
                <a:srgbClr val="3E788E"/>
              </a:buClr>
              <a:buFont typeface="Wingdings" pitchFamily="2" charset="2"/>
              <a:buChar char="§"/>
              <a:defRPr/>
            </a:pPr>
            <a:r>
              <a:rPr lang="cs-CZ" b="1" dirty="0">
                <a:solidFill>
                  <a:srgbClr val="000000"/>
                </a:solidFill>
                <a:latin typeface="Arial" panose="020B0604020202020204" pitchFamily="34" charset="0"/>
                <a:cs typeface="Arial" pitchFamily="34" charset="0"/>
              </a:rPr>
              <a:t>nelze</a:t>
            </a:r>
            <a:r>
              <a:rPr lang="cs-CZ" dirty="0">
                <a:solidFill>
                  <a:srgbClr val="000000"/>
                </a:solidFill>
                <a:latin typeface="Arial" pitchFamily="34" charset="0"/>
                <a:cs typeface="Arial" pitchFamily="34" charset="0"/>
              </a:rPr>
              <a:t> vymáhat po dlužníku (vymáhání po ručiteli nedotčeno)</a:t>
            </a:r>
          </a:p>
          <a:p>
            <a:pPr lvl="1" fontAlgn="base">
              <a:spcAft>
                <a:spcPct val="0"/>
              </a:spcAft>
              <a:buClr>
                <a:srgbClr val="3E788E"/>
              </a:buClr>
              <a:buFont typeface="Wingdings" pitchFamily="2" charset="2"/>
              <a:buChar char="Ø"/>
              <a:defRPr/>
            </a:pPr>
            <a:r>
              <a:rPr lang="cs-CZ" dirty="0">
                <a:solidFill>
                  <a:srgbClr val="000000"/>
                </a:solidFill>
                <a:latin typeface="Arial" pitchFamily="34" charset="0"/>
                <a:cs typeface="Arial" pitchFamily="34" charset="0"/>
              </a:rPr>
              <a:t>naturální obligace =&gt; </a:t>
            </a:r>
            <a:r>
              <a:rPr lang="cs-CZ" b="1" dirty="0">
                <a:solidFill>
                  <a:schemeClr val="accent2"/>
                </a:solidFill>
                <a:latin typeface="Arial" pitchFamily="34" charset="0"/>
                <a:cs typeface="Arial" pitchFamily="34" charset="0"/>
              </a:rPr>
              <a:t>NSČR 29 </a:t>
            </a:r>
            <a:r>
              <a:rPr lang="cs-CZ" b="1" dirty="0" err="1">
                <a:solidFill>
                  <a:schemeClr val="accent2"/>
                </a:solidFill>
                <a:latin typeface="Arial" pitchFamily="34" charset="0"/>
                <a:cs typeface="Arial" pitchFamily="34" charset="0"/>
              </a:rPr>
              <a:t>Cdo</a:t>
            </a:r>
            <a:r>
              <a:rPr lang="cs-CZ" b="1" dirty="0">
                <a:solidFill>
                  <a:schemeClr val="accent2"/>
                </a:solidFill>
                <a:latin typeface="Arial" pitchFamily="34" charset="0"/>
                <a:cs typeface="Arial" pitchFamily="34" charset="0"/>
              </a:rPr>
              <a:t> 3509/2010 </a:t>
            </a:r>
            <a:r>
              <a:rPr lang="cs-CZ" dirty="0">
                <a:solidFill>
                  <a:srgbClr val="000000"/>
                </a:solidFill>
                <a:latin typeface="Arial" pitchFamily="34" charset="0"/>
                <a:cs typeface="Arial" pitchFamily="34" charset="0"/>
              </a:rPr>
              <a:t>(</a:t>
            </a:r>
            <a:r>
              <a:rPr lang="cs-CZ" dirty="0" err="1">
                <a:solidFill>
                  <a:srgbClr val="000000"/>
                </a:solidFill>
                <a:latin typeface="Arial" pitchFamily="34" charset="0"/>
                <a:cs typeface="Arial" pitchFamily="34" charset="0"/>
              </a:rPr>
              <a:t>Rc</a:t>
            </a:r>
            <a:r>
              <a:rPr lang="cs-CZ" dirty="0">
                <a:solidFill>
                  <a:srgbClr val="000000"/>
                </a:solidFill>
                <a:latin typeface="Arial" pitchFamily="34" charset="0"/>
                <a:cs typeface="Arial" pitchFamily="34" charset="0"/>
              </a:rPr>
              <a:t> 63/2011):</a:t>
            </a:r>
            <a:r>
              <a:rPr lang="cs-CZ" b="1" dirty="0">
                <a:solidFill>
                  <a:srgbClr val="000000"/>
                </a:solidFill>
                <a:latin typeface="Arial" pitchFamily="34" charset="0"/>
                <a:cs typeface="Arial" pitchFamily="34" charset="0"/>
              </a:rPr>
              <a:t> </a:t>
            </a:r>
            <a:r>
              <a:rPr lang="cs-CZ" i="1" dirty="0">
                <a:solidFill>
                  <a:srgbClr val="000000"/>
                </a:solidFill>
                <a:latin typeface="Arial" pitchFamily="34" charset="0"/>
                <a:cs typeface="Arial" pitchFamily="34" charset="0"/>
              </a:rPr>
              <a:t>Pohledávka, na kterou se vztahuje rozhodnutí o osvobození dlužníka od placení, vydané podle § 414 odst. 1 IZ, v neuhrazeném rozsahu nezaniká, v soudním či jiném řízení ji však již nelze věřiteli přiznat ve vykonávacím řízení má taková pohledávka stejný režim, jako promlčená pohledávka. </a:t>
            </a:r>
          </a:p>
          <a:p>
            <a:pPr lvl="1" fontAlgn="base">
              <a:spcAft>
                <a:spcPct val="0"/>
              </a:spcAft>
              <a:buClr>
                <a:srgbClr val="3E788E"/>
              </a:buClr>
              <a:buFont typeface="Wingdings" pitchFamily="2" charset="2"/>
              <a:buChar char="Ø"/>
              <a:defRPr/>
            </a:pPr>
            <a:r>
              <a:rPr lang="cs-CZ" dirty="0">
                <a:solidFill>
                  <a:srgbClr val="000000"/>
                </a:solidFill>
                <a:latin typeface="Arial" pitchFamily="34" charset="0"/>
                <a:cs typeface="Arial" pitchFamily="34" charset="0"/>
              </a:rPr>
              <a:t>započtení přeplatku =&gt; výslovný souhlas dlužníka</a:t>
            </a:r>
          </a:p>
          <a:p>
            <a:pPr lvl="1" fontAlgn="base">
              <a:spcAft>
                <a:spcPct val="0"/>
              </a:spcAft>
              <a:buClr>
                <a:srgbClr val="3E788E"/>
              </a:buClr>
              <a:buFont typeface="Wingdings" pitchFamily="2" charset="2"/>
              <a:buChar char="Ø"/>
              <a:defRPr/>
            </a:pPr>
            <a:r>
              <a:rPr lang="cs-CZ" dirty="0">
                <a:solidFill>
                  <a:srgbClr val="000000"/>
                </a:solidFill>
                <a:latin typeface="Arial" pitchFamily="34" charset="0"/>
                <a:cs typeface="Arial" pitchFamily="34" charset="0"/>
              </a:rPr>
              <a:t>zánik pohledávky = lhůty § 160 DŘ (pro řízení, která byla PM skončena před 1.7.2025)</a:t>
            </a:r>
          </a:p>
          <a:p>
            <a:pPr lvl="1" fontAlgn="base">
              <a:spcAft>
                <a:spcPct val="0"/>
              </a:spcAft>
              <a:buClr>
                <a:srgbClr val="3E788E"/>
              </a:buClr>
              <a:buFont typeface="Wingdings" pitchFamily="2" charset="2"/>
              <a:buChar char="Ø"/>
              <a:defRPr/>
            </a:pPr>
            <a:r>
              <a:rPr lang="cs-CZ" b="1" dirty="0">
                <a:solidFill>
                  <a:srgbClr val="FF0000"/>
                </a:solidFill>
                <a:latin typeface="Arial" pitchFamily="34" charset="0"/>
                <a:cs typeface="Arial" pitchFamily="34" charset="0"/>
              </a:rPr>
              <a:t>Novela DŘ od 1. 7. 2025 </a:t>
            </a:r>
            <a:r>
              <a:rPr lang="cs-CZ" dirty="0">
                <a:solidFill>
                  <a:srgbClr val="FF0000"/>
                </a:solidFill>
                <a:latin typeface="Arial" pitchFamily="34" charset="0"/>
                <a:cs typeface="Arial" pitchFamily="34" charset="0"/>
              </a:rPr>
              <a:t>=&gt; zánik pohledávky právní mocí rozhodnutí o osvobození… =&gt; </a:t>
            </a:r>
            <a:r>
              <a:rPr lang="cs-CZ" b="1" dirty="0">
                <a:solidFill>
                  <a:srgbClr val="FF0000"/>
                </a:solidFill>
                <a:latin typeface="Arial" pitchFamily="34" charset="0"/>
                <a:cs typeface="Arial" pitchFamily="34" charset="0"/>
              </a:rPr>
              <a:t>§ 243 odst. 5 DŘ:</a:t>
            </a:r>
          </a:p>
          <a:p>
            <a:pPr marL="0" lvl="0" indent="0" fontAlgn="base">
              <a:spcAft>
                <a:spcPct val="0"/>
              </a:spcAft>
              <a:buClr>
                <a:srgbClr val="AA1D4B"/>
              </a:buClr>
              <a:buNone/>
              <a:defRPr/>
            </a:pPr>
            <a:r>
              <a:rPr lang="cs-CZ" sz="1800" i="1" dirty="0">
                <a:solidFill>
                  <a:srgbClr val="FF0000"/>
                </a:solidFill>
                <a:latin typeface="Arial" pitchFamily="34" charset="0"/>
                <a:cs typeface="Arial" pitchFamily="34" charset="0"/>
              </a:rPr>
              <a:t>„Daňová pohledávka, od jejíhož placení byl dlužník osvobozen rozhodnutím insolvenčního soudu, </a:t>
            </a:r>
            <a:r>
              <a:rPr lang="cs-CZ" sz="1800" i="1" u="sng" dirty="0">
                <a:solidFill>
                  <a:srgbClr val="FF0000"/>
                </a:solidFill>
                <a:latin typeface="Arial" pitchFamily="34" charset="0"/>
                <a:cs typeface="Arial" pitchFamily="34" charset="0"/>
              </a:rPr>
              <a:t>zaniká</a:t>
            </a:r>
            <a:r>
              <a:rPr lang="cs-CZ" sz="1800" i="1" dirty="0">
                <a:solidFill>
                  <a:srgbClr val="FF0000"/>
                </a:solidFill>
                <a:latin typeface="Arial" pitchFamily="34" charset="0"/>
                <a:cs typeface="Arial" pitchFamily="34" charset="0"/>
              </a:rPr>
              <a:t> právní mocí tohoto rozhodnutí“</a:t>
            </a:r>
          </a:p>
          <a:p>
            <a:pPr lvl="1">
              <a:buFont typeface="Wingdings" panose="05000000000000000000" pitchFamily="2" charset="2"/>
              <a:buChar char="Ø"/>
            </a:pPr>
            <a:r>
              <a:rPr lang="cs-CZ" dirty="0">
                <a:latin typeface="Arial" panose="020B0604020202020204" pitchFamily="34" charset="0"/>
                <a:cs typeface="Arial" panose="020B0604020202020204" pitchFamily="34" charset="0"/>
              </a:rPr>
              <a:t> neuplatní se postup podle § 160 DŘ</a:t>
            </a:r>
          </a:p>
          <a:p>
            <a:pPr lvl="1">
              <a:buFont typeface="Wingdings" panose="05000000000000000000" pitchFamily="2" charset="2"/>
              <a:buChar char="Ø"/>
            </a:pPr>
            <a:r>
              <a:rPr lang="cs-CZ" dirty="0">
                <a:latin typeface="Arial" panose="020B0604020202020204" pitchFamily="34" charset="0"/>
                <a:cs typeface="Arial" panose="020B0604020202020204" pitchFamily="34" charset="0"/>
              </a:rPr>
              <a:t>zánik zůstává i v případě, pokud by osvobození bude následně odejmuto</a:t>
            </a:r>
          </a:p>
          <a:p>
            <a:pPr lvl="1">
              <a:buFont typeface="Wingdings" panose="05000000000000000000" pitchFamily="2" charset="2"/>
              <a:buChar char="Ø"/>
            </a:pPr>
            <a:r>
              <a:rPr lang="cs-CZ" dirty="0">
                <a:latin typeface="Arial" panose="020B0604020202020204" pitchFamily="34" charset="0"/>
                <a:cs typeface="Arial" panose="020B0604020202020204" pitchFamily="34" charset="0"/>
              </a:rPr>
              <a:t>o zaniklé pohledávce nelze účtovat</a:t>
            </a:r>
          </a:p>
          <a:p>
            <a:pPr lvl="1">
              <a:buFont typeface="Wingdings" panose="05000000000000000000" pitchFamily="2" charset="2"/>
              <a:buChar char="Ø"/>
            </a:pPr>
            <a:endParaRPr lang="cs-CZ" dirty="0"/>
          </a:p>
          <a:p>
            <a:pPr lvl="1">
              <a:buFont typeface="Wingdings" panose="05000000000000000000" pitchFamily="2" charset="2"/>
              <a:buChar char="Ø"/>
            </a:pPr>
            <a:endParaRPr lang="cs-CZ" dirty="0"/>
          </a:p>
        </p:txBody>
      </p:sp>
    </p:spTree>
    <p:extLst>
      <p:ext uri="{BB962C8B-B14F-4D97-AF65-F5344CB8AC3E}">
        <p14:creationId xmlns:p14="http://schemas.microsoft.com/office/powerpoint/2010/main" val="297602725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Zrušení schváleného oddlužení </a:t>
            </a:r>
          </a:p>
        </p:txBody>
      </p:sp>
      <p:sp>
        <p:nvSpPr>
          <p:cNvPr id="3" name="Zástupný symbol pro obsah 2"/>
          <p:cNvSpPr>
            <a:spLocks noGrp="1"/>
          </p:cNvSpPr>
          <p:nvPr>
            <p:ph idx="1"/>
          </p:nvPr>
        </p:nvSpPr>
        <p:spPr>
          <a:xfrm>
            <a:off x="457200" y="1417638"/>
            <a:ext cx="8229600" cy="4891682"/>
          </a:xfrm>
        </p:spPr>
        <p:txBody>
          <a:bodyPr>
            <a:noAutofit/>
          </a:bodyPr>
          <a:lstStyle/>
          <a:p>
            <a:pPr fontAlgn="base">
              <a:spcAft>
                <a:spcPct val="0"/>
              </a:spcAft>
              <a:buClr>
                <a:srgbClr val="AA1D4B"/>
              </a:buClr>
              <a:buFont typeface="Wingdings" pitchFamily="2" charset="2"/>
              <a:buChar char="§"/>
            </a:pPr>
            <a:r>
              <a:rPr lang="cs-CZ" sz="1600" dirty="0">
                <a:solidFill>
                  <a:srgbClr val="000000"/>
                </a:solidFill>
                <a:latin typeface="Arial" pitchFamily="34" charset="0"/>
                <a:cs typeface="Arial" pitchFamily="34" charset="0"/>
              </a:rPr>
              <a:t>§ 418 IZ</a:t>
            </a:r>
          </a:p>
          <a:p>
            <a:pPr lvl="0" fontAlgn="base">
              <a:spcAft>
                <a:spcPct val="0"/>
              </a:spcAft>
              <a:buClr>
                <a:srgbClr val="AA1D4B"/>
              </a:buClr>
              <a:buFont typeface="Wingdings" pitchFamily="2" charset="2"/>
              <a:buChar char="§"/>
            </a:pPr>
            <a:r>
              <a:rPr lang="cs-CZ" sz="1600" b="1" dirty="0">
                <a:solidFill>
                  <a:srgbClr val="000000"/>
                </a:solidFill>
                <a:latin typeface="Arial" pitchFamily="34" charset="0"/>
                <a:cs typeface="Arial" pitchFamily="34" charset="0"/>
              </a:rPr>
              <a:t>Zrušení schváleného oddlužení</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neplnění podstatných povinností dle schváleného způsobu oddlužení</a:t>
            </a:r>
          </a:p>
          <a:p>
            <a:pPr lvl="1" fontAlgn="base">
              <a:spcAft>
                <a:spcPct val="0"/>
              </a:spcAft>
              <a:buClr>
                <a:srgbClr val="3E788E"/>
              </a:buClr>
              <a:buFont typeface="Wingdings" panose="05000000000000000000" pitchFamily="2" charset="2"/>
              <a:buChar char="Ø"/>
            </a:pPr>
            <a:r>
              <a:rPr lang="cs-CZ" dirty="0"/>
              <a:t>v důsledku zaviněného jednání vznikl dlužníku po schválení oddlužení peněžitý závazek po dobu delší 30 dnů po lhůtě splatnosti</a:t>
            </a:r>
            <a:endParaRPr lang="cs-CZ" sz="1600" dirty="0">
              <a:solidFill>
                <a:srgbClr val="000000"/>
              </a:solidFill>
              <a:latin typeface="Arial" pitchFamily="34" charset="0"/>
              <a:cs typeface="Arial" pitchFamily="34" charset="0"/>
            </a:endParaRP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neschopnost splácet déle než 3 měsíce ani pohledávky dle § 395/1/b) IZ</a:t>
            </a:r>
          </a:p>
          <a:p>
            <a:pPr lvl="2" fontAlgn="base">
              <a:spcAft>
                <a:spcPct val="0"/>
              </a:spcAft>
              <a:buClr>
                <a:srgbClr val="3E788E"/>
              </a:buClr>
              <a:buFont typeface="Wingdings" panose="05000000000000000000" pitchFamily="2" charset="2"/>
              <a:buChar char="Ø"/>
            </a:pPr>
            <a:r>
              <a:rPr lang="cs-CZ" sz="1600" dirty="0">
                <a:latin typeface="Arial" pitchFamily="34" charset="0"/>
                <a:cs typeface="Arial" pitchFamily="34" charset="0"/>
              </a:rPr>
              <a:t>v důsledku okolností, které dlužník zavinil</a:t>
            </a:r>
          </a:p>
          <a:p>
            <a:pPr lvl="2" fontAlgn="base">
              <a:spcAft>
                <a:spcPct val="0"/>
              </a:spcAft>
              <a:buClr>
                <a:srgbClr val="3E788E"/>
              </a:buClr>
              <a:buFont typeface="Wingdings" panose="05000000000000000000" pitchFamily="2" charset="2"/>
              <a:buChar char="Ø"/>
            </a:pPr>
            <a:r>
              <a:rPr lang="cs-CZ" sz="1600" b="1" dirty="0">
                <a:solidFill>
                  <a:schemeClr val="accent6"/>
                </a:solidFill>
                <a:latin typeface="Arial" pitchFamily="34" charset="0"/>
                <a:cs typeface="Arial" pitchFamily="34" charset="0"/>
              </a:rPr>
              <a:t>v důsledku nesplnění závazku třetí osoby poskytnout plnění do MP</a:t>
            </a:r>
          </a:p>
          <a:p>
            <a:pPr lvl="2" fontAlgn="base">
              <a:spcAft>
                <a:spcPct val="0"/>
              </a:spcAft>
              <a:buClr>
                <a:srgbClr val="3E788E"/>
              </a:buClr>
              <a:buFont typeface="Wingdings" panose="05000000000000000000" pitchFamily="2" charset="2"/>
              <a:buChar char="Ø"/>
            </a:pPr>
            <a:r>
              <a:rPr lang="cs-CZ" sz="1600" b="1" dirty="0">
                <a:solidFill>
                  <a:schemeClr val="accent6"/>
                </a:solidFill>
                <a:latin typeface="Arial" pitchFamily="34" charset="0"/>
                <a:cs typeface="Arial" pitchFamily="34" charset="0"/>
              </a:rPr>
              <a:t>neposkytnutí (v rozporu se závazným příslibem) finančních prostředků ze základní částky</a:t>
            </a:r>
          </a:p>
          <a:p>
            <a:pPr lvl="2" fontAlgn="base">
              <a:spcAft>
                <a:spcPct val="0"/>
              </a:spcAft>
              <a:buClr>
                <a:srgbClr val="3E788E"/>
              </a:buClr>
              <a:buFont typeface="Wingdings" panose="05000000000000000000" pitchFamily="2" charset="2"/>
              <a:buChar char="Ø"/>
            </a:pPr>
            <a:r>
              <a:rPr lang="cs-CZ" sz="1600" b="1" dirty="0">
                <a:solidFill>
                  <a:schemeClr val="accent6"/>
                </a:solidFill>
                <a:latin typeface="Arial" pitchFamily="34" charset="0"/>
                <a:cs typeface="Arial" pitchFamily="34" charset="0"/>
              </a:rPr>
              <a:t>v důsledku zvýšení základní částky, která nesmí být ze mzdy sražena</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navrhne-li to dlužník</a:t>
            </a:r>
          </a:p>
          <a:p>
            <a:pPr lvl="2" fontAlgn="base">
              <a:spcAft>
                <a:spcPct val="0"/>
              </a:spcAft>
              <a:buClr>
                <a:srgbClr val="3E788E"/>
              </a:buClr>
              <a:buFont typeface="Wingdings" panose="05000000000000000000" pitchFamily="2" charset="2"/>
              <a:buChar char="Ø"/>
            </a:pPr>
            <a:r>
              <a:rPr lang="cs-CZ" sz="1600" dirty="0">
                <a:latin typeface="Arial" pitchFamily="34" charset="0"/>
                <a:cs typeface="Arial" pitchFamily="34" charset="0"/>
              </a:rPr>
              <a:t>neprodleně písemná zpráva o stavu IŘ s uvedením, zda doporučuje zrušit schválené oddlužení + důvody (§ 36 odst. 3 IZ)</a:t>
            </a:r>
          </a:p>
          <a:p>
            <a:pPr lvl="1" fontAlgn="base">
              <a:spcAft>
                <a:spcPct val="0"/>
              </a:spcAft>
              <a:buClr>
                <a:srgbClr val="3E788E"/>
              </a:buClr>
              <a:buFont typeface="Wingdings" panose="05000000000000000000" pitchFamily="2" charset="2"/>
              <a:buChar char="Ø"/>
            </a:pPr>
            <a:r>
              <a:rPr lang="cs-CZ" sz="1600" dirty="0">
                <a:latin typeface="Arial" pitchFamily="34" charset="0"/>
                <a:cs typeface="Arial" pitchFamily="34" charset="0"/>
              </a:rPr>
              <a:t>nelze přiznat</a:t>
            </a:r>
            <a:r>
              <a:rPr lang="cs-CZ" sz="1600" dirty="0">
                <a:solidFill>
                  <a:srgbClr val="000000"/>
                </a:solidFill>
                <a:latin typeface="Arial" pitchFamily="34" charset="0"/>
                <a:cs typeface="Arial" pitchFamily="34" charset="0"/>
              </a:rPr>
              <a:t> osvobození podle § 414 IZ</a:t>
            </a:r>
          </a:p>
          <a:p>
            <a:pPr lvl="1" fontAlgn="base">
              <a:spcAft>
                <a:spcPct val="0"/>
              </a:spcAft>
              <a:buClr>
                <a:srgbClr val="3E788E"/>
              </a:buClr>
              <a:buFont typeface="Wingdings" panose="05000000000000000000" pitchFamily="2" charset="2"/>
              <a:buChar char="Ø"/>
            </a:pPr>
            <a:r>
              <a:rPr lang="cs-CZ" sz="1600" dirty="0">
                <a:solidFill>
                  <a:srgbClr val="000000"/>
                </a:solidFill>
                <a:latin typeface="Arial" pitchFamily="34" charset="0"/>
                <a:cs typeface="Arial" pitchFamily="34" charset="0"/>
              </a:rPr>
              <a:t>oddlužením je sledován nepoctivý záměr</a:t>
            </a:r>
          </a:p>
          <a:p>
            <a:pPr marL="0" lvl="0" indent="0" fontAlgn="base">
              <a:spcAft>
                <a:spcPct val="0"/>
              </a:spcAft>
              <a:buClr>
                <a:srgbClr val="AA1D4B"/>
              </a:buClr>
              <a:buNone/>
            </a:pPr>
            <a:r>
              <a:rPr lang="cs-CZ" sz="1600" b="1" dirty="0">
                <a:solidFill>
                  <a:srgbClr val="000000"/>
                </a:solidFill>
                <a:latin typeface="Arial" pitchFamily="34" charset="0"/>
                <a:cs typeface="Arial" pitchFamily="34" charset="0"/>
              </a:rPr>
              <a:t>                                                          + současně </a:t>
            </a:r>
          </a:p>
          <a:p>
            <a:pPr lvl="1" fontAlgn="base">
              <a:spcAft>
                <a:spcPct val="0"/>
              </a:spcAft>
              <a:buClr>
                <a:schemeClr val="accent5"/>
              </a:buClr>
              <a:buFont typeface="Wingdings" panose="05000000000000000000" pitchFamily="2" charset="2"/>
              <a:buChar char="Ø"/>
            </a:pPr>
            <a:r>
              <a:rPr lang="cs-CZ" sz="1600" b="1" dirty="0">
                <a:solidFill>
                  <a:srgbClr val="000000"/>
                </a:solidFill>
                <a:latin typeface="Arial" pitchFamily="34" charset="0"/>
                <a:cs typeface="Arial" pitchFamily="34" charset="0"/>
              </a:rPr>
              <a:t>prohlášení konkursu </a:t>
            </a:r>
            <a:r>
              <a:rPr lang="cs-CZ" sz="1600" dirty="0">
                <a:solidFill>
                  <a:srgbClr val="000000"/>
                </a:solidFill>
                <a:latin typeface="Arial" pitchFamily="34" charset="0"/>
                <a:cs typeface="Arial" pitchFamily="34" charset="0"/>
              </a:rPr>
              <a:t>=&gt;</a:t>
            </a:r>
            <a:r>
              <a:rPr lang="cs-CZ" sz="1600" b="1" dirty="0">
                <a:solidFill>
                  <a:srgbClr val="000000"/>
                </a:solidFill>
                <a:latin typeface="Arial" pitchFamily="34" charset="0"/>
                <a:cs typeface="Arial" pitchFamily="34" charset="0"/>
              </a:rPr>
              <a:t> </a:t>
            </a:r>
            <a:r>
              <a:rPr lang="cs-CZ" sz="1600" dirty="0">
                <a:solidFill>
                  <a:srgbClr val="000000"/>
                </a:solidFill>
                <a:latin typeface="Arial" pitchFamily="34" charset="0"/>
                <a:cs typeface="Arial" pitchFamily="34" charset="0"/>
              </a:rPr>
              <a:t>při splnění podmínek</a:t>
            </a:r>
            <a:r>
              <a:rPr lang="cs-CZ" sz="1600" dirty="0">
                <a:solidFill>
                  <a:srgbClr val="FF0000"/>
                </a:solidFill>
                <a:latin typeface="Arial" pitchFamily="34" charset="0"/>
                <a:cs typeface="Arial" pitchFamily="34" charset="0"/>
              </a:rPr>
              <a:t>  </a:t>
            </a:r>
            <a:r>
              <a:rPr lang="cs-CZ" sz="1600" b="1" dirty="0">
                <a:latin typeface="Arial" pitchFamily="34" charset="0"/>
                <a:cs typeface="Arial" pitchFamily="34" charset="0"/>
              </a:rPr>
              <a:t>X </a:t>
            </a:r>
            <a:r>
              <a:rPr lang="cs-CZ" sz="1600" b="1" dirty="0">
                <a:solidFill>
                  <a:srgbClr val="000000"/>
                </a:solidFill>
                <a:latin typeface="Arial" pitchFamily="34" charset="0"/>
                <a:cs typeface="Arial" pitchFamily="34" charset="0"/>
              </a:rPr>
              <a:t>zastavení IŘ </a:t>
            </a:r>
            <a:r>
              <a:rPr lang="cs-CZ" sz="1600" dirty="0">
                <a:solidFill>
                  <a:srgbClr val="000000"/>
                </a:solidFill>
                <a:latin typeface="Arial" pitchFamily="34" charset="0"/>
                <a:cs typeface="Arial" pitchFamily="34" charset="0"/>
              </a:rPr>
              <a:t>(PM </a:t>
            </a:r>
            <a:r>
              <a:rPr lang="cs-CZ" sz="1600" dirty="0" err="1">
                <a:solidFill>
                  <a:srgbClr val="000000"/>
                </a:solidFill>
                <a:latin typeface="Arial" pitchFamily="34" charset="0"/>
                <a:cs typeface="Arial" pitchFamily="34" charset="0"/>
              </a:rPr>
              <a:t>rozh.IŘ</a:t>
            </a:r>
            <a:r>
              <a:rPr lang="cs-CZ" sz="1600" dirty="0">
                <a:solidFill>
                  <a:srgbClr val="000000"/>
                </a:solidFill>
                <a:latin typeface="Arial" pitchFamily="34" charset="0"/>
                <a:cs typeface="Arial" pitchFamily="34" charset="0"/>
              </a:rPr>
              <a:t> končí)</a:t>
            </a:r>
            <a:endParaRPr lang="cs-CZ" sz="1600" dirty="0"/>
          </a:p>
        </p:txBody>
      </p:sp>
    </p:spTree>
    <p:extLst>
      <p:ext uri="{BB962C8B-B14F-4D97-AF65-F5344CB8AC3E}">
        <p14:creationId xmlns:p14="http://schemas.microsoft.com/office/powerpoint/2010/main" val="41484668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899592" y="1700808"/>
            <a:ext cx="7272808" cy="4608512"/>
          </a:xfrm>
        </p:spPr>
        <p:txBody>
          <a:bodyPr>
            <a:normAutofit/>
          </a:bodyPr>
          <a:lstStyle/>
          <a:p>
            <a:pPr lvl="1" fontAlgn="base">
              <a:spcAft>
                <a:spcPct val="0"/>
              </a:spcAft>
              <a:buClr>
                <a:srgbClr val="3E788E"/>
              </a:buClr>
              <a:buFont typeface="Wingdings" pitchFamily="2" charset="2"/>
              <a:buChar char="Ø"/>
            </a:pPr>
            <a:endParaRPr lang="cs-CZ" sz="9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2000" b="1" dirty="0">
                <a:solidFill>
                  <a:srgbClr val="000000"/>
                </a:solidFill>
                <a:latin typeface="Arial" pitchFamily="34" charset="0"/>
                <a:cs typeface="Arial" pitchFamily="34" charset="0"/>
              </a:rPr>
              <a:t>Dopady zrušení IŘ / schváleného oddlužení, nebo „neosvobození“ dlužníka</a:t>
            </a:r>
          </a:p>
          <a:p>
            <a:pPr lvl="0" fontAlgn="base">
              <a:spcAft>
                <a:spcPct val="0"/>
              </a:spcAft>
              <a:buClr>
                <a:srgbClr val="AA1D4B"/>
              </a:buClr>
              <a:buFont typeface="Wingdings" pitchFamily="2" charset="2"/>
              <a:buChar char="§"/>
            </a:pPr>
            <a:endParaRPr lang="cs-CZ" sz="2000" b="1" dirty="0">
              <a:solidFill>
                <a:srgbClr val="000000"/>
              </a:solidFill>
              <a:latin typeface="Arial" pitchFamily="34" charset="0"/>
              <a:cs typeface="Arial" pitchFamily="34" charset="0"/>
            </a:endParaRPr>
          </a:p>
          <a:p>
            <a:pPr marL="457200" lvl="1" indent="0" fontAlgn="base">
              <a:spcAft>
                <a:spcPct val="0"/>
              </a:spcAft>
              <a:buClr>
                <a:srgbClr val="AA1D4B"/>
              </a:buClr>
              <a:buNone/>
            </a:pPr>
            <a:endParaRPr lang="cs-CZ" sz="1600" b="1" dirty="0">
              <a:solidFill>
                <a:srgbClr val="000000"/>
              </a:solidFill>
              <a:latin typeface="Arial" pitchFamily="34" charset="0"/>
              <a:cs typeface="Arial" pitchFamily="34" charset="0"/>
            </a:endParaRPr>
          </a:p>
          <a:p>
            <a:pPr lvl="1" fontAlgn="base">
              <a:spcAft>
                <a:spcPct val="0"/>
              </a:spcAft>
              <a:buClr>
                <a:srgbClr val="3E788E"/>
              </a:buClr>
              <a:buFont typeface="Wingdings" pitchFamily="2" charset="2"/>
              <a:buChar char="Ø"/>
            </a:pPr>
            <a:r>
              <a:rPr lang="cs-CZ" sz="1900" dirty="0">
                <a:solidFill>
                  <a:srgbClr val="000000"/>
                </a:solidFill>
                <a:latin typeface="Arial" pitchFamily="34" charset="0"/>
                <a:cs typeface="Arial" pitchFamily="34" charset="0"/>
              </a:rPr>
              <a:t>po skončení IŘ lze nedoplatky lze vybrat i vymáhat</a:t>
            </a:r>
          </a:p>
          <a:p>
            <a:pPr lvl="1" fontAlgn="base">
              <a:spcAft>
                <a:spcPct val="0"/>
              </a:spcAft>
              <a:buClr>
                <a:srgbClr val="3E788E"/>
              </a:buClr>
              <a:buFont typeface="Wingdings" pitchFamily="2" charset="2"/>
              <a:buChar char="Ø"/>
            </a:pPr>
            <a:r>
              <a:rPr lang="cs-CZ" sz="1900" dirty="0">
                <a:solidFill>
                  <a:srgbClr val="000000"/>
                </a:solidFill>
                <a:latin typeface="Arial" pitchFamily="34" charset="0"/>
                <a:cs typeface="Arial" pitchFamily="34" charset="0"/>
              </a:rPr>
              <a:t>daňovou exekuci lze zahájit pro neuspokojené pohledávky v celém (nepromlčeném) rozsahu</a:t>
            </a:r>
          </a:p>
          <a:p>
            <a:pPr marL="457200" lvl="1" indent="0" fontAlgn="base">
              <a:spcAft>
                <a:spcPct val="0"/>
              </a:spcAft>
              <a:buClr>
                <a:srgbClr val="3E788E"/>
              </a:buClr>
              <a:buNone/>
            </a:pPr>
            <a:endParaRPr lang="cs-CZ" sz="1900"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335924122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sz="3600" b="1" dirty="0"/>
              <a:t>Vyškrtnutí ze seznamu dlužníků</a:t>
            </a:r>
          </a:p>
        </p:txBody>
      </p:sp>
      <p:sp>
        <p:nvSpPr>
          <p:cNvPr id="3" name="Zástupný symbol pro obsah 2"/>
          <p:cNvSpPr>
            <a:spLocks noGrp="1"/>
          </p:cNvSpPr>
          <p:nvPr>
            <p:ph idx="1"/>
          </p:nvPr>
        </p:nvSpPr>
        <p:spPr>
          <a:xfrm>
            <a:off x="457200" y="2132856"/>
            <a:ext cx="8229600" cy="3816424"/>
          </a:xfrm>
        </p:spPr>
        <p:txBody>
          <a:bodyPr>
            <a:normAutofit/>
          </a:bodyPr>
          <a:lstStyle/>
          <a:p>
            <a:pPr lvl="0" fontAlgn="base">
              <a:spcAft>
                <a:spcPct val="0"/>
              </a:spcAft>
              <a:buClr>
                <a:srgbClr val="AA1D4B"/>
              </a:buClr>
              <a:buFont typeface="Wingdings" pitchFamily="2" charset="2"/>
              <a:buChar char="§"/>
            </a:pPr>
            <a:endParaRPr lang="cs-CZ" sz="2000" dirty="0">
              <a:solidFill>
                <a:srgbClr val="000000"/>
              </a:solidFill>
              <a:latin typeface="Arial" pitchFamily="34" charset="0"/>
              <a:cs typeface="Arial" pitchFamily="34" charset="0"/>
            </a:endParaRPr>
          </a:p>
          <a:p>
            <a:pPr lvl="0" fontAlgn="base">
              <a:spcAft>
                <a:spcPct val="0"/>
              </a:spcAft>
              <a:buClr>
                <a:srgbClr val="AA1D4B"/>
              </a:buClr>
              <a:buFont typeface="Wingdings" pitchFamily="2" charset="2"/>
              <a:buChar char="§"/>
            </a:pPr>
            <a:r>
              <a:rPr lang="cs-CZ" sz="1800" dirty="0">
                <a:solidFill>
                  <a:srgbClr val="000000"/>
                </a:solidFill>
                <a:latin typeface="Arial" pitchFamily="34" charset="0"/>
                <a:cs typeface="Arial" pitchFamily="34" charset="0"/>
              </a:rPr>
              <a:t>Vyškrtnutí dlužníka ze seznamu dlužníků a znepřístupnění údajů o něm</a:t>
            </a:r>
          </a:p>
          <a:p>
            <a:pPr lvl="1" fontAlgn="base">
              <a:spcAft>
                <a:spcPct val="0"/>
              </a:spcAft>
              <a:buClr>
                <a:schemeClr val="accent5"/>
              </a:buClr>
              <a:buFont typeface="Wingdings" panose="05000000000000000000" pitchFamily="2" charset="2"/>
              <a:buChar char="Ø"/>
            </a:pPr>
            <a:r>
              <a:rPr lang="cs-CZ" dirty="0">
                <a:solidFill>
                  <a:srgbClr val="000000"/>
                </a:solidFill>
                <a:latin typeface="Arial" pitchFamily="34" charset="0"/>
                <a:cs typeface="Arial" pitchFamily="34" charset="0"/>
              </a:rPr>
              <a:t>po uplynutí 5 let od právní moci rozhodnutí o skončení IŘ</a:t>
            </a:r>
          </a:p>
          <a:p>
            <a:pPr lvl="1" fontAlgn="base">
              <a:spcAft>
                <a:spcPct val="0"/>
              </a:spcAft>
              <a:buClr>
                <a:schemeClr val="accent5"/>
              </a:buClr>
              <a:buFont typeface="Wingdings" panose="05000000000000000000" pitchFamily="2" charset="2"/>
              <a:buChar char="Ø"/>
            </a:pPr>
            <a:r>
              <a:rPr lang="cs-CZ" dirty="0">
                <a:solidFill>
                  <a:schemeClr val="accent6"/>
                </a:solidFill>
                <a:latin typeface="Arial" pitchFamily="34" charset="0"/>
                <a:cs typeface="Arial" pitchFamily="34" charset="0"/>
              </a:rPr>
              <a:t>po uplynutí 3 let od právní moci rozhodnutí o osvobození dlužníka (§ 414 IŘ), je-li způsobem řešení úpadku </a:t>
            </a:r>
            <a:r>
              <a:rPr lang="cs-CZ" u="sng" dirty="0">
                <a:solidFill>
                  <a:schemeClr val="accent6"/>
                </a:solidFill>
                <a:latin typeface="Arial" pitchFamily="34" charset="0"/>
                <a:cs typeface="Arial" pitchFamily="34" charset="0"/>
              </a:rPr>
              <a:t>oddlužení</a:t>
            </a:r>
            <a:r>
              <a:rPr lang="cs-CZ" dirty="0">
                <a:solidFill>
                  <a:schemeClr val="accent6"/>
                </a:solidFill>
                <a:latin typeface="Arial" pitchFamily="34" charset="0"/>
                <a:cs typeface="Arial" pitchFamily="34" charset="0"/>
              </a:rPr>
              <a:t>, nejdříve však po nabytí právní moci </a:t>
            </a:r>
            <a:r>
              <a:rPr lang="cs-CZ" b="1" dirty="0">
                <a:solidFill>
                  <a:schemeClr val="accent6"/>
                </a:solidFill>
                <a:latin typeface="Arial" pitchFamily="34" charset="0"/>
                <a:cs typeface="Arial" pitchFamily="34" charset="0"/>
              </a:rPr>
              <a:t>rozhodnutí o splnění oddlužení </a:t>
            </a:r>
            <a:r>
              <a:rPr lang="cs-CZ" dirty="0">
                <a:solidFill>
                  <a:schemeClr val="accent6"/>
                </a:solidFill>
                <a:latin typeface="Arial" pitchFamily="34" charset="0"/>
                <a:cs typeface="Arial" pitchFamily="34" charset="0"/>
              </a:rPr>
              <a:t>(§ 413 IZ)</a:t>
            </a:r>
          </a:p>
          <a:p>
            <a:pPr lvl="0" fontAlgn="base">
              <a:spcAft>
                <a:spcPct val="0"/>
              </a:spcAft>
              <a:buClr>
                <a:srgbClr val="AA1D4B"/>
              </a:buClr>
              <a:buFont typeface="Wingdings" pitchFamily="2" charset="2"/>
              <a:buChar char="§"/>
            </a:pPr>
            <a:endParaRPr lang="cs-CZ" sz="2000" b="1" dirty="0">
              <a:solidFill>
                <a:srgbClr val="000000"/>
              </a:solidFill>
              <a:latin typeface="Arial" pitchFamily="34" charset="0"/>
              <a:cs typeface="Arial" pitchFamily="34" charset="0"/>
            </a:endParaRPr>
          </a:p>
          <a:p>
            <a:endParaRPr lang="cs-CZ" dirty="0"/>
          </a:p>
        </p:txBody>
      </p:sp>
    </p:spTree>
    <p:extLst>
      <p:ext uri="{BB962C8B-B14F-4D97-AF65-F5344CB8AC3E}">
        <p14:creationId xmlns:p14="http://schemas.microsoft.com/office/powerpoint/2010/main" val="93200997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539552" y="1052736"/>
            <a:ext cx="8229600" cy="4525963"/>
          </a:xfrm>
        </p:spPr>
        <p:txBody>
          <a:bodyPr/>
          <a:lstStyle/>
          <a:p>
            <a:pPr marL="0" indent="0">
              <a:buNone/>
            </a:pPr>
            <a:endParaRPr lang="cs-CZ" dirty="0"/>
          </a:p>
          <a:p>
            <a:pPr marL="0" indent="0">
              <a:buNone/>
            </a:pPr>
            <a:endParaRPr lang="cs-CZ" dirty="0"/>
          </a:p>
          <a:p>
            <a:pPr marL="0" indent="0">
              <a:buNone/>
            </a:pPr>
            <a:endParaRPr lang="cs-CZ" dirty="0"/>
          </a:p>
          <a:p>
            <a:pPr marL="0" indent="0" algn="just">
              <a:buNone/>
            </a:pPr>
            <a:r>
              <a:rPr lang="cs-CZ" sz="4000" dirty="0"/>
              <a:t>            </a:t>
            </a:r>
          </a:p>
          <a:p>
            <a:pPr marL="0" indent="0" algn="just">
              <a:buNone/>
            </a:pPr>
            <a:r>
              <a:rPr lang="cs-CZ" sz="4000" dirty="0"/>
              <a:t>                </a:t>
            </a:r>
            <a:r>
              <a:rPr lang="cs-CZ" sz="4000" b="1" dirty="0"/>
              <a:t>Děkuji za pozornost</a:t>
            </a:r>
          </a:p>
        </p:txBody>
      </p:sp>
    </p:spTree>
    <p:extLst>
      <p:ext uri="{BB962C8B-B14F-4D97-AF65-F5344CB8AC3E}">
        <p14:creationId xmlns:p14="http://schemas.microsoft.com/office/powerpoint/2010/main" val="1855198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74638"/>
            <a:ext cx="7848872" cy="1143000"/>
          </a:xfrm>
        </p:spPr>
        <p:txBody>
          <a:bodyPr>
            <a:normAutofit/>
          </a:bodyPr>
          <a:lstStyle/>
          <a:p>
            <a:pPr algn="ctr"/>
            <a:r>
              <a:rPr lang="cs-CZ" sz="3600" b="1" dirty="0"/>
              <a:t>Komunikace</a:t>
            </a:r>
            <a:r>
              <a:rPr lang="cs-CZ" b="1" dirty="0"/>
              <a:t> </a:t>
            </a:r>
            <a:r>
              <a:rPr lang="cs-CZ" sz="3600" b="1" dirty="0"/>
              <a:t>insolvenčního soudu</a:t>
            </a:r>
          </a:p>
        </p:txBody>
      </p:sp>
      <p:sp>
        <p:nvSpPr>
          <p:cNvPr id="3" name="Zástupný symbol pro obsah 2"/>
          <p:cNvSpPr>
            <a:spLocks noGrp="1"/>
          </p:cNvSpPr>
          <p:nvPr>
            <p:ph idx="1"/>
          </p:nvPr>
        </p:nvSpPr>
        <p:spPr>
          <a:xfrm>
            <a:off x="457200" y="1916832"/>
            <a:ext cx="8229600" cy="4464496"/>
          </a:xfrm>
        </p:spPr>
        <p:txBody>
          <a:bodyPr>
            <a:normAutofit/>
          </a:bodyPr>
          <a:lstStyle/>
          <a:p>
            <a:pPr>
              <a:spcAft>
                <a:spcPts val="600"/>
              </a:spcAft>
              <a:buClr>
                <a:schemeClr val="accent2">
                  <a:lumMod val="75000"/>
                </a:schemeClr>
              </a:buClr>
              <a:buFont typeface="Wingdings" panose="05000000000000000000" pitchFamily="2" charset="2"/>
              <a:buChar char="§"/>
              <a:defRPr/>
            </a:pPr>
            <a:r>
              <a:rPr lang="cs-CZ" altLang="cs-CZ" sz="1800" dirty="0">
                <a:latin typeface="Arial" panose="020B0604020202020204" pitchFamily="34" charset="0"/>
                <a:cs typeface="Arial" panose="020B0604020202020204" pitchFamily="34" charset="0"/>
              </a:rPr>
              <a:t>§ 71 a násl. IZ</a:t>
            </a:r>
          </a:p>
          <a:p>
            <a:pPr>
              <a:spcAft>
                <a:spcPts val="600"/>
              </a:spcAft>
              <a:buClr>
                <a:schemeClr val="accent2">
                  <a:lumMod val="75000"/>
                </a:schemeClr>
              </a:buClr>
              <a:buFont typeface="Wingdings" panose="05000000000000000000" pitchFamily="2" charset="2"/>
              <a:buChar char="§"/>
              <a:defRPr/>
            </a:pPr>
            <a:r>
              <a:rPr lang="cs-CZ" altLang="cs-CZ" sz="1800" dirty="0">
                <a:latin typeface="Arial" panose="020B0604020202020204" pitchFamily="34" charset="0"/>
                <a:cs typeface="Arial" panose="020B0604020202020204" pitchFamily="34" charset="0"/>
              </a:rPr>
              <a:t>Doručování </a:t>
            </a:r>
            <a:r>
              <a:rPr lang="cs-CZ" altLang="cs-CZ" sz="1800" u="sng" dirty="0">
                <a:latin typeface="Arial" panose="020B0604020202020204" pitchFamily="34" charset="0"/>
                <a:cs typeface="Arial" panose="020B0604020202020204" pitchFamily="34" charset="0"/>
              </a:rPr>
              <a:t>insolvenčním soudem</a:t>
            </a:r>
            <a:r>
              <a:rPr lang="cs-CZ" altLang="cs-CZ" sz="1800" dirty="0">
                <a:latin typeface="Arial" panose="020B0604020202020204" pitchFamily="34" charset="0"/>
                <a:cs typeface="Arial" panose="020B0604020202020204" pitchFamily="34" charset="0"/>
              </a:rPr>
              <a:t>:</a:t>
            </a:r>
          </a:p>
          <a:p>
            <a:pPr lvl="1">
              <a:spcAft>
                <a:spcPts val="600"/>
              </a:spcAft>
              <a:buClr>
                <a:schemeClr val="accent1">
                  <a:lumMod val="75000"/>
                </a:schemeClr>
              </a:buClr>
              <a:buFont typeface="Wingdings" panose="05000000000000000000" pitchFamily="2" charset="2"/>
              <a:buChar char="Ø"/>
              <a:defRPr/>
            </a:pPr>
            <a:r>
              <a:rPr lang="cs-CZ" b="1" dirty="0">
                <a:latin typeface="Arial" panose="020B0604020202020204" pitchFamily="34" charset="0"/>
                <a:cs typeface="Arial" panose="020B0604020202020204" pitchFamily="34" charset="0"/>
              </a:rPr>
              <a:t>Zveřejnění v insolvenčním rejstříku</a:t>
            </a:r>
          </a:p>
          <a:p>
            <a:pPr lvl="2">
              <a:spcAft>
                <a:spcPts val="600"/>
              </a:spcAft>
              <a:buClr>
                <a:schemeClr val="accent2">
                  <a:lumMod val="75000"/>
                </a:schemeClr>
              </a:buClr>
              <a:buFont typeface="Wingdings" panose="05000000000000000000" pitchFamily="2" charset="2"/>
              <a:buChar char="§"/>
              <a:defRPr/>
            </a:pPr>
            <a:r>
              <a:rPr lang="cs-CZ" sz="1800" dirty="0">
                <a:latin typeface="Arial" panose="020B0604020202020204" pitchFamily="34" charset="0"/>
                <a:cs typeface="Arial" panose="020B0604020202020204" pitchFamily="34" charset="0"/>
              </a:rPr>
              <a:t>předvolání, soudní rozhodnutí, vyrozumění, další písemnosti </a:t>
            </a:r>
          </a:p>
          <a:p>
            <a:pPr marL="685800" lvl="2" indent="0">
              <a:spcAft>
                <a:spcPts val="600"/>
              </a:spcAft>
              <a:buClr>
                <a:schemeClr val="accent2">
                  <a:lumMod val="75000"/>
                </a:schemeClr>
              </a:buClr>
              <a:buNone/>
              <a:defRPr/>
            </a:pPr>
            <a:r>
              <a:rPr lang="cs-CZ" sz="1800" dirty="0">
                <a:latin typeface="Arial" panose="020B0604020202020204" pitchFamily="34" charset="0"/>
                <a:cs typeface="Arial" panose="020B0604020202020204" pitchFamily="34" charset="0"/>
              </a:rPr>
              <a:t>                                        den, hodina, minuta zveřejnění</a:t>
            </a:r>
          </a:p>
          <a:p>
            <a:pPr lvl="1">
              <a:spcAft>
                <a:spcPts val="600"/>
              </a:spcAft>
              <a:buClr>
                <a:schemeClr val="accent1">
                  <a:lumMod val="75000"/>
                </a:schemeClr>
              </a:buClr>
              <a:buFont typeface="Wingdings" panose="05000000000000000000" pitchFamily="2" charset="2"/>
              <a:buChar char="Ø"/>
              <a:defRPr/>
            </a:pPr>
            <a:r>
              <a:rPr lang="cs-CZ" b="1" dirty="0">
                <a:latin typeface="Arial" panose="020B0604020202020204" pitchFamily="34" charset="0"/>
                <a:cs typeface="Arial" panose="020B0604020202020204" pitchFamily="34" charset="0"/>
              </a:rPr>
              <a:t>Zvláštní způsob doručení</a:t>
            </a:r>
          </a:p>
          <a:p>
            <a:pPr lvl="2">
              <a:spcAft>
                <a:spcPts val="600"/>
              </a:spcAft>
              <a:buClr>
                <a:schemeClr val="accent2">
                  <a:lumMod val="75000"/>
                </a:schemeClr>
              </a:buClr>
              <a:buFont typeface="Wingdings" panose="05000000000000000000" pitchFamily="2" charset="2"/>
              <a:buChar char="§"/>
              <a:defRPr/>
            </a:pPr>
            <a:r>
              <a:rPr lang="cs-CZ" sz="1800" dirty="0">
                <a:latin typeface="Arial" panose="020B0604020202020204" pitchFamily="34" charset="0"/>
                <a:cs typeface="Arial" panose="020B0604020202020204" pitchFamily="34" charset="0"/>
              </a:rPr>
              <a:t>ukládá zákon       zvlášť nebo do vlastních rukou adresáta</a:t>
            </a:r>
          </a:p>
          <a:p>
            <a:pPr marL="685800" lvl="2" indent="0">
              <a:spcAft>
                <a:spcPts val="600"/>
              </a:spcAft>
              <a:buNone/>
              <a:defRPr/>
            </a:pPr>
            <a:r>
              <a:rPr lang="cs-CZ" dirty="0">
                <a:latin typeface="Arial" panose="020B0604020202020204" pitchFamily="34" charset="0"/>
                <a:cs typeface="Arial" panose="020B0604020202020204" pitchFamily="34" charset="0"/>
              </a:rPr>
              <a:t>(§ 75 IZ: …zvlášť dlužníku, </a:t>
            </a:r>
            <a:r>
              <a:rPr lang="cs-CZ" i="1" dirty="0">
                <a:latin typeface="Arial" panose="020B0604020202020204" pitchFamily="34" charset="0"/>
                <a:cs typeface="Arial" panose="020B0604020202020204" pitchFamily="34" charset="0"/>
              </a:rPr>
              <a:t>osobám, o jejichž podání </a:t>
            </a:r>
            <a:r>
              <a:rPr lang="cs-CZ" i="1" dirty="0" err="1">
                <a:latin typeface="Arial" panose="020B0604020202020204" pitchFamily="34" charset="0"/>
                <a:cs typeface="Arial" panose="020B0604020202020204" pitchFamily="34" charset="0"/>
              </a:rPr>
              <a:t>ins</a:t>
            </a:r>
            <a:r>
              <a:rPr lang="cs-CZ" i="1" dirty="0">
                <a:latin typeface="Arial" panose="020B0604020202020204" pitchFamily="34" charset="0"/>
                <a:cs typeface="Arial" panose="020B0604020202020204" pitchFamily="34" charset="0"/>
              </a:rPr>
              <a:t>. soud rozhoduje a osobám, které mají v </a:t>
            </a:r>
            <a:r>
              <a:rPr lang="cs-CZ" i="1" dirty="0" err="1">
                <a:latin typeface="Arial" panose="020B0604020202020204" pitchFamily="34" charset="0"/>
                <a:cs typeface="Arial" panose="020B0604020202020204" pitchFamily="34" charset="0"/>
              </a:rPr>
              <a:t>ins</a:t>
            </a:r>
            <a:r>
              <a:rPr lang="cs-CZ" i="1" dirty="0">
                <a:latin typeface="Arial" panose="020B0604020202020204" pitchFamily="34" charset="0"/>
                <a:cs typeface="Arial" panose="020B0604020202020204" pitchFamily="34" charset="0"/>
              </a:rPr>
              <a:t>. řízení něco osobně vykonat</a:t>
            </a:r>
            <a:r>
              <a:rPr lang="cs-CZ" dirty="0">
                <a:latin typeface="Arial" panose="020B0604020202020204" pitchFamily="34" charset="0"/>
                <a:cs typeface="Arial" panose="020B0604020202020204" pitchFamily="34" charset="0"/>
              </a:rPr>
              <a:t>)</a:t>
            </a:r>
          </a:p>
          <a:p>
            <a:pPr marL="685800" lvl="2" indent="0">
              <a:spcAft>
                <a:spcPts val="600"/>
              </a:spcAft>
              <a:buNone/>
              <a:defRPr/>
            </a:pPr>
            <a:endParaRPr lang="cs-CZ" dirty="0">
              <a:latin typeface="Arial" panose="020B0604020202020204" pitchFamily="34" charset="0"/>
              <a:cs typeface="Arial" panose="020B0604020202020204" pitchFamily="34" charset="0"/>
            </a:endParaRPr>
          </a:p>
          <a:p>
            <a:pPr marL="457200" lvl="1" indent="0">
              <a:spcAft>
                <a:spcPts val="600"/>
              </a:spcAft>
              <a:buNone/>
              <a:defRPr/>
            </a:pPr>
            <a:r>
              <a:rPr lang="cs-CZ" b="1" dirty="0">
                <a:solidFill>
                  <a:srgbClr val="0070C0"/>
                </a:solidFill>
                <a:latin typeface="Arial" panose="020B0604020202020204" pitchFamily="34" charset="0"/>
                <a:cs typeface="Arial" panose="020B0604020202020204" pitchFamily="34" charset="0"/>
              </a:rPr>
              <a:t>…a kterým okamžikem je doručeno při zvláštním způsobu doručení?</a:t>
            </a:r>
          </a:p>
          <a:p>
            <a:pPr marL="0" lvl="1" indent="0">
              <a:spcAft>
                <a:spcPts val="600"/>
              </a:spcAft>
              <a:buClr>
                <a:srgbClr val="AA1D4B"/>
              </a:buClr>
              <a:buNone/>
              <a:defRPr/>
            </a:pPr>
            <a:endParaRPr lang="cs-CZ" altLang="cs-CZ" sz="2000" dirty="0">
              <a:latin typeface="Arial" charset="0"/>
              <a:cs typeface="Arial" charset="0"/>
            </a:endParaRPr>
          </a:p>
          <a:p>
            <a:endParaRPr lang="cs-CZ" dirty="0"/>
          </a:p>
        </p:txBody>
      </p:sp>
      <p:sp>
        <p:nvSpPr>
          <p:cNvPr id="8" name="Šipka doprava 7"/>
          <p:cNvSpPr/>
          <p:nvPr/>
        </p:nvSpPr>
        <p:spPr>
          <a:xfrm flipV="1">
            <a:off x="2915816" y="4293096"/>
            <a:ext cx="169318" cy="164450"/>
          </a:xfrm>
          <a:prstGeom prst="rightArrow">
            <a:avLst/>
          </a:prstGeom>
          <a:solidFill>
            <a:srgbClr val="AA1D4B"/>
          </a:solidFill>
          <a:ln w="25400" cap="flat" cmpd="sng" algn="ctr">
            <a:solidFill>
              <a:srgbClr val="AA1D4B">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cs-CZ" sz="1800" b="0" i="0" u="none" strike="noStrike" kern="0" cap="none" spc="0" normalizeH="0" baseline="0" noProof="0">
              <a:ln>
                <a:noFill/>
              </a:ln>
              <a:solidFill>
                <a:srgbClr val="F2F2F2"/>
              </a:solidFill>
              <a:effectLst/>
              <a:uLnTx/>
              <a:uFillTx/>
              <a:latin typeface="Calibri"/>
              <a:ea typeface="+mn-ea"/>
              <a:cs typeface="+mn-cs"/>
            </a:endParaRPr>
          </a:p>
        </p:txBody>
      </p:sp>
      <p:cxnSp>
        <p:nvCxnSpPr>
          <p:cNvPr id="7" name="Pravoúhlá spojnice 6"/>
          <p:cNvCxnSpPr/>
          <p:nvPr/>
        </p:nvCxnSpPr>
        <p:spPr>
          <a:xfrm>
            <a:off x="1475656" y="2996952"/>
            <a:ext cx="2160240" cy="648072"/>
          </a:xfrm>
          <a:prstGeom prst="bentConnector3">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346246818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10707</TotalTime>
  <Words>6772</Words>
  <Application>Microsoft Office PowerPoint</Application>
  <PresentationFormat>Předvádění na obrazovce (4:3)</PresentationFormat>
  <Paragraphs>863</Paragraphs>
  <Slides>84</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84</vt:i4>
      </vt:variant>
    </vt:vector>
  </HeadingPairs>
  <TitlesOfParts>
    <vt:vector size="90" baseType="lpstr">
      <vt:lpstr>Arial</vt:lpstr>
      <vt:lpstr>Calibri</vt:lpstr>
      <vt:lpstr>Calibri Light</vt:lpstr>
      <vt:lpstr>Symbol</vt:lpstr>
      <vt:lpstr>Wingdings</vt:lpstr>
      <vt:lpstr>Motiv Office</vt:lpstr>
      <vt:lpstr>Místní poplatky   v insolvenčním řízení v roce 2025</vt:lpstr>
      <vt:lpstr>Právní úprava</vt:lpstr>
      <vt:lpstr>Insolvenční řízení                         </vt:lpstr>
      <vt:lpstr>Způsoby řešení úpadku</vt:lpstr>
      <vt:lpstr>Procesní subjekty </vt:lpstr>
      <vt:lpstr>Insolvenční soud</vt:lpstr>
      <vt:lpstr>Komunikace správce poplatku s insolvenčním soudem</vt:lpstr>
      <vt:lpstr>Komunikace správce poplatku s insolvenčním soudem</vt:lpstr>
      <vt:lpstr>Komunikace insolvenčního soudu</vt:lpstr>
      <vt:lpstr>Zahájení insolvenčního řízení</vt:lpstr>
      <vt:lpstr>Správa poplatků – účinky zahájení IŘ</vt:lpstr>
      <vt:lpstr>Prezentace aplikace PowerPoint</vt:lpstr>
      <vt:lpstr>Projednání a rozhodnutí o insolvenčním návrhu</vt:lpstr>
      <vt:lpstr>Náležitosti rozhodnutí o úpadku</vt:lpstr>
      <vt:lpstr>Osoba s dispozičními oprávněními </vt:lpstr>
      <vt:lpstr>Správa daní – klasifikace pohledávek</vt:lpstr>
      <vt:lpstr>Prezentace aplikace PowerPoint</vt:lpstr>
      <vt:lpstr>Účinky úpadku na správu poplatků</vt:lpstr>
      <vt:lpstr>Prezentace aplikace PowerPoint</vt:lpstr>
      <vt:lpstr>Přihlášení pohledávek</vt:lpstr>
      <vt:lpstr>Přihlášení pohledávek</vt:lpstr>
      <vt:lpstr>Prezentace aplikace PowerPoint</vt:lpstr>
      <vt:lpstr>Prezentace aplikace PowerPoint</vt:lpstr>
      <vt:lpstr>Nesplnění podmínek pro vyměření předepsáním do evidence</vt:lpstr>
      <vt:lpstr>„Rozdělení“ ročního poplatkového období</vt:lpstr>
      <vt:lpstr>Počátek běhu lhůty pro vyměření poplatku</vt:lpstr>
      <vt:lpstr>Příklad – počátek běhu lh. pro vyměření</vt:lpstr>
      <vt:lpstr>Příklad – rozdělení popl. období (úpadek)</vt:lpstr>
      <vt:lpstr>Přihláška pohledávky</vt:lpstr>
      <vt:lpstr>Přihláška pohledávky</vt:lpstr>
      <vt:lpstr>Prezentace aplikace PowerPoint</vt:lpstr>
      <vt:lpstr>Prezentace aplikace PowerPoint</vt:lpstr>
      <vt:lpstr>Prezentace aplikace PowerPoint</vt:lpstr>
      <vt:lpstr>Dopad přihlášení pohledávky na běh lhůty</vt:lpstr>
      <vt:lpstr>Příklad – stavení běhu lhůty pro placení v IŘ</vt:lpstr>
      <vt:lpstr>Zpětvzetí přihlášky pohledávky</vt:lpstr>
      <vt:lpstr>Odmítnutí přihlášky pohledávky</vt:lpstr>
      <vt:lpstr>Důsledky neodmítnutí opožděné přihlášky</vt:lpstr>
      <vt:lpstr>Evidence přihlášených pohledávek</vt:lpstr>
      <vt:lpstr>Přezkoumání pohledávek</vt:lpstr>
      <vt:lpstr>Dopady přezkumu do správy poplatku</vt:lpstr>
      <vt:lpstr>Správa místních poplatků po úpadku</vt:lpstr>
      <vt:lpstr>Prezentace aplikace PowerPoint</vt:lpstr>
      <vt:lpstr>Majetková podstata</vt:lpstr>
      <vt:lpstr>Majetková podstata</vt:lpstr>
      <vt:lpstr>Soupis majetkové podstaty</vt:lpstr>
      <vt:lpstr>Prezentace aplikace PowerPoint</vt:lpstr>
      <vt:lpstr>Konkurs a jeho účinky</vt:lpstr>
      <vt:lpstr>Prezentace aplikace PowerPoint</vt:lpstr>
      <vt:lpstr>Nakládání s majetkovou podstatou</vt:lpstr>
      <vt:lpstr>Konečná zpráva</vt:lpstr>
      <vt:lpstr>Prezentace aplikace PowerPoint</vt:lpstr>
      <vt:lpstr>Příklad – rozdělení popl. období (konečná zpráva)</vt:lpstr>
      <vt:lpstr>Konečná zpráva - projednání</vt:lpstr>
      <vt:lpstr>Rozvrhové usnesení</vt:lpstr>
      <vt:lpstr>Zrušení konkursu</vt:lpstr>
      <vt:lpstr>Dopad zrušení K do správy poplatků</vt:lpstr>
      <vt:lpstr>Prezentace aplikace PowerPoint</vt:lpstr>
      <vt:lpstr>Prezentace aplikace PowerPoint</vt:lpstr>
      <vt:lpstr>Návrh - oddlužení</vt:lpstr>
      <vt:lpstr>Rozhodnutí o návrhu na povolení oddlužení</vt:lpstr>
      <vt:lpstr>Minimální výše splátky v oddlužení</vt:lpstr>
      <vt:lpstr>Minimální výše splátky v oddlužení</vt:lpstr>
      <vt:lpstr>Prezentace aplikace PowerPoint</vt:lpstr>
      <vt:lpstr>Zpráva o přezkumu</vt:lpstr>
      <vt:lpstr>Zpráva pro oddlužení</vt:lpstr>
      <vt:lpstr>Zveřejnění Zpráv v IR</vt:lpstr>
      <vt:lpstr>Rozhodnutí o způsobu oddlužení</vt:lpstr>
      <vt:lpstr>Zpeněžení majetkové podstaty</vt:lpstr>
      <vt:lpstr>Plnění splátk. kal. se zpeněžením MP</vt:lpstr>
      <vt:lpstr>Prezentace aplikace PowerPoint</vt:lpstr>
      <vt:lpstr>Prezentace aplikace PowerPoint</vt:lpstr>
      <vt:lpstr>Administrace při plnění splátkového kalendáře insolvenčním správcem </vt:lpstr>
      <vt:lpstr>Splnění oddlužení (před nov.)</vt:lpstr>
      <vt:lpstr>Splnění předpokladů pro osvobození (nov.)</vt:lpstr>
      <vt:lpstr>Prezentace aplikace PowerPoint</vt:lpstr>
      <vt:lpstr>Rozhodnutí o splnění oddlužení a rozhodnutí o osvobození dlužníka </vt:lpstr>
      <vt:lpstr>Osvobození dlužníka od placení pohledávek</vt:lpstr>
      <vt:lpstr>Osvobození dlužníka od placení pohledávek</vt:lpstr>
      <vt:lpstr>Dopad osvobození do správy poplatků</vt:lpstr>
      <vt:lpstr>Zrušení schváleného oddlužení </vt:lpstr>
      <vt:lpstr>Prezentace aplikace PowerPoint</vt:lpstr>
      <vt:lpstr>Vyškrtnutí ze seznamu dlužníků</vt:lpstr>
      <vt:lpstr>Prezentace aplikace PowerPoint</vt:lpstr>
    </vt:vector>
  </TitlesOfParts>
  <Company>Ministerstvo financí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Josífková Jana Ing. Mgr.</dc:creator>
  <cp:lastModifiedBy>Mrkvičková Jana</cp:lastModifiedBy>
  <cp:revision>2282</cp:revision>
  <dcterms:created xsi:type="dcterms:W3CDTF">2021-01-04T09:25:03Z</dcterms:created>
  <dcterms:modified xsi:type="dcterms:W3CDTF">2025-10-30T09:52:37Z</dcterms:modified>
</cp:coreProperties>
</file>