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75" r:id="rId14"/>
    <p:sldId id="270" r:id="rId15"/>
    <p:sldId id="273" r:id="rId16"/>
    <p:sldId id="274" r:id="rId17"/>
    <p:sldId id="276" r:id="rId18"/>
    <p:sldId id="278" r:id="rId19"/>
    <p:sldId id="279" r:id="rId20"/>
    <p:sldId id="280" r:id="rId21"/>
    <p:sldId id="277" r:id="rId2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FAE44F-944E-4E3D-98F2-81265C8AA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40B047E-0B3B-4020-A85B-CEB3A80539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206439A-D05B-46CD-BC95-E0ECC53F7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B742F75-C41D-418E-8EF5-42E9B04A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7C98BD7-0A66-4189-9F90-28C8A6914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8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84B4B6-0C1D-4B0A-890D-87D898265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818DF77-424D-4E93-B12D-3C8F3AB67B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81229E7-0569-499C-8B2C-86EE3B962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C4283AC-4327-4ACE-A3B8-0ABF5ECB58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4DC8A7E-F263-4EC3-8CA2-EC6968953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21700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A6A91B4E-2782-45C5-95C8-36340A881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654A66D-1545-4CB9-9EEC-BD01D7B8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7130317-4F76-429A-9AA7-9A4649954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CECEC66-573A-4E8E-BCC3-AE968BAA6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F720775-30D4-4E3F-B49A-47793EE88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2393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C65342-D7A2-4E82-BE9D-A331B2849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E680594-2F6A-47A7-BB9E-F2204CDFA3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F3C9864-7022-4FFA-90DB-D6CAF09EA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0A46378-B8B1-49D0-AF0F-0C5B93BB5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3F02E7F-282B-4FD8-A1B4-A9445B0D1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2986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F81A48-FADC-43AC-947A-516535195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BB1D288D-B18E-4FD2-934F-981996450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E47B922-1E7D-4D17-96A1-A01CE42B6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FF0D660-3640-4805-A63C-36ABD5D5D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C4E5A80-78B8-4B0A-9A73-2575D696E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596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8DB28C-B136-4E62-B030-9015CD724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4637E1D3-948F-4ECD-9611-E8105920B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0C91EDD2-3F9D-4998-BB5E-FFCDCEBC0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31FD06C-4CB0-4A65-AE60-CA38BD2E5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CF766E9-1D31-4A2F-B542-9A0B1982E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86BC886-8F63-4292-B11F-5BAACDED8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2308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CBECC92-65B3-4B3E-9D86-6F0AE6372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CC42B50-0DFE-476A-A0FC-1671C73D2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446356CC-4829-47BB-B32E-031C9766EB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7D1E9012-29F3-4698-9EA4-1F50368780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4C809479-1456-4F7E-B734-DD06302332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9218187-55E7-4B27-99C6-92E3B4F2D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764079F-AF88-4BFF-BAE4-68B1AA4B5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2E0C75C9-A93D-4DCC-9071-C729C05A2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31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0E9A6E-8CEE-41E4-8970-F60FF246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6F2DB762-79AB-49C0-BE6A-81BC1967A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41E068D-6419-4116-B09B-E604C4320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0B34C372-C443-4165-814B-BE8A5D822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6099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F78FED6-BF46-428B-9A23-03532904F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93CF528E-32E8-47A6-AC9D-2BAFF571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0B70471-9273-488E-982F-95DC00CF3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0623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D689D9-BAC7-4A92-A9FB-EAF09239A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2C1CD844-D927-4F95-A2A9-9E3C6173F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340C2731-2229-44BB-9E37-1A6FF7389B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7670663-F478-428C-80F7-E276A2959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9A63579-978F-4E1B-B5F7-67B078EA4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AAF595C-ACA9-40CE-870E-9CFA7AB24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8919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49EBF6-7C5E-4B8F-8A72-DB13560F2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AF37BB7-CC3F-46D3-9214-022B3B59EF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5EB3F28-EE4C-434B-9929-0497D7A5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7E4418A-9DB0-4234-9E60-3402BD0AD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AACD3342-08A4-488B-86DF-38993B8F2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8B00D82-79B1-4CC7-87F8-E620F6A4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734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85A68015-9BD7-4004-9F1B-2910E4E97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7CCCC8B8-0DBA-4A98-9ECD-343F12465D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07946D-4BE9-4FEA-BF7B-2877C95351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BD216-7220-49B3-8FA8-933C9B94CF57}" type="datetimeFigureOut">
              <a:rPr lang="cs-CZ" smtClean="0"/>
              <a:t>4. 4. 2018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89A64EB-0F60-4970-B860-847CD63765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BA8E48-7EBC-46E3-A101-DDA9E04C46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187A3B-5312-4BC0-8C24-1174460D30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5479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coot/fulica-atra/image-A22818.html" TargetMode="External"/><Relationship Id="rId3" Type="http://schemas.openxmlformats.org/officeDocument/2006/relationships/image" Target="../media/image1.jpg"/><Relationship Id="rId7" Type="http://schemas.openxmlformats.org/officeDocument/2006/relationships/image" Target="../media/image3.jpg"/><Relationship Id="rId2" Type="http://schemas.openxmlformats.org/officeDocument/2006/relationships/hyperlink" Target="http://www.arkive.org/mute-swan/cygnus-olor/image-A9646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rkive.org/mallard/anas-platyrhynchos/image-A24176.html" TargetMode="External"/><Relationship Id="rId5" Type="http://schemas.openxmlformats.org/officeDocument/2006/relationships/image" Target="../media/image2.jpg"/><Relationship Id="rId4" Type="http://schemas.openxmlformats.org/officeDocument/2006/relationships/hyperlink" Target="http://www.arkive.org/great-crested-grebe/podiceps-cristatus/image-A9754.html" TargetMode="External"/><Relationship Id="rId9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7" Type="http://schemas.openxmlformats.org/officeDocument/2006/relationships/image" Target="../media/image33.jpg"/><Relationship Id="rId2" Type="http://schemas.openxmlformats.org/officeDocument/2006/relationships/hyperlink" Target="http://www.arkive.org/coot/fulica-atra/image-A2290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kive.org/water-rail/rallus-aquaticus/image-G120196.html" TargetMode="External"/><Relationship Id="rId5" Type="http://schemas.openxmlformats.org/officeDocument/2006/relationships/image" Target="../media/image32.jpg"/><Relationship Id="rId4" Type="http://schemas.openxmlformats.org/officeDocument/2006/relationships/hyperlink" Target="http://www.arkive.org/water-rail/rallus-aquaticus/image-G125204.html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coot/fulica-atra/image-A8623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5.jpg"/><Relationship Id="rId12" Type="http://schemas.openxmlformats.org/officeDocument/2006/relationships/image" Target="../media/image1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hyperlink" Target="http://www.arkive.org/coot/fulica-atra/image-A8620.html" TargetMode="External"/><Relationship Id="rId11" Type="http://schemas.openxmlformats.org/officeDocument/2006/relationships/image" Target="../media/image5.jpg"/><Relationship Id="rId5" Type="http://schemas.openxmlformats.org/officeDocument/2006/relationships/image" Target="../media/image34.jpg"/><Relationship Id="rId10" Type="http://schemas.openxmlformats.org/officeDocument/2006/relationships/hyperlink" Target="http://www.arkive.org/coot/fulica-atra/image-A8625.html" TargetMode="External"/><Relationship Id="rId4" Type="http://schemas.openxmlformats.org/officeDocument/2006/relationships/hyperlink" Target="http://www.arkive.org/coot/fulica-atra/image-A9744.html" TargetMode="External"/><Relationship Id="rId9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water-rail/rallus-aquaticus/image-G120200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jpg"/><Relationship Id="rId12" Type="http://schemas.openxmlformats.org/officeDocument/2006/relationships/image" Target="../media/image14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hyperlink" Target="http://www.arkive.org/water-rail/rallus-aquaticus/image-G120201.html" TargetMode="External"/><Relationship Id="rId11" Type="http://schemas.openxmlformats.org/officeDocument/2006/relationships/image" Target="../media/image40.jpg"/><Relationship Id="rId5" Type="http://schemas.openxmlformats.org/officeDocument/2006/relationships/image" Target="../media/image37.jpg"/><Relationship Id="rId10" Type="http://schemas.openxmlformats.org/officeDocument/2006/relationships/hyperlink" Target="http://www.arkive.org/water-rail/rallus-aquaticus/image-G130095.html" TargetMode="External"/><Relationship Id="rId4" Type="http://schemas.openxmlformats.org/officeDocument/2006/relationships/hyperlink" Target="http://www.arkive.org/water-rail/rallus-aquaticus/image-G122767.html" TargetMode="External"/><Relationship Id="rId9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s://pixers.cz/fototapety/smiley-otaznik-30610321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7" Type="http://schemas.openxmlformats.org/officeDocument/2006/relationships/image" Target="../media/image43.jpg"/><Relationship Id="rId2" Type="http://schemas.openxmlformats.org/officeDocument/2006/relationships/hyperlink" Target="http://www.arkive.org/black-headed-gull/larus-ridibundus/image-A1960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kive.org/common-tern/sterna-hirundo/image-G90064.html" TargetMode="External"/><Relationship Id="rId5" Type="http://schemas.openxmlformats.org/officeDocument/2006/relationships/image" Target="../media/image42.jpg"/><Relationship Id="rId4" Type="http://schemas.openxmlformats.org/officeDocument/2006/relationships/hyperlink" Target="http://www.arkive.org/black-headed-gull/larus-ridibundus/image-A16094.htm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black-headed-gull/larus-ridibundus/image-A20995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jpg"/><Relationship Id="rId12" Type="http://schemas.openxmlformats.org/officeDocument/2006/relationships/image" Target="../media/image1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hyperlink" Target="http://www.arkive.org/black-headed-gull/larus-ridibundus/image-A17763.html" TargetMode="External"/><Relationship Id="rId11" Type="http://schemas.openxmlformats.org/officeDocument/2006/relationships/image" Target="../media/image47.jpg"/><Relationship Id="rId5" Type="http://schemas.openxmlformats.org/officeDocument/2006/relationships/image" Target="../media/image44.jpg"/><Relationship Id="rId10" Type="http://schemas.openxmlformats.org/officeDocument/2006/relationships/hyperlink" Target="http://www.arkive.org/black-headed-gull/larus-ridibundus/image-A19604.html" TargetMode="External"/><Relationship Id="rId4" Type="http://schemas.openxmlformats.org/officeDocument/2006/relationships/hyperlink" Target="http://www.arkive.org/black-headed-gull/larus-ridibundus/image-A21001.html" TargetMode="External"/><Relationship Id="rId9" Type="http://schemas.openxmlformats.org/officeDocument/2006/relationships/image" Target="../media/image4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common-tern/sterna-hirundo/image-G88761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9.jpg"/><Relationship Id="rId12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www.arkive.org/common-tern/sterna-hirundo/image-G88315.html" TargetMode="External"/><Relationship Id="rId11" Type="http://schemas.openxmlformats.org/officeDocument/2006/relationships/image" Target="../media/image51.jpg"/><Relationship Id="rId5" Type="http://schemas.openxmlformats.org/officeDocument/2006/relationships/image" Target="../media/image48.jpg"/><Relationship Id="rId10" Type="http://schemas.openxmlformats.org/officeDocument/2006/relationships/hyperlink" Target="http://www.arkive.org/common-tern/sterna-hirundo/image-G88314.html" TargetMode="External"/><Relationship Id="rId4" Type="http://schemas.openxmlformats.org/officeDocument/2006/relationships/hyperlink" Target="http://www.arkive.org/common-tern/sterna-hirundo/image-G84760.html" TargetMode="External"/><Relationship Id="rId9" Type="http://schemas.openxmlformats.org/officeDocument/2006/relationships/image" Target="../media/image5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s://pixers.cz/fototapety/smiley-otaznik-3061032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7" Type="http://schemas.openxmlformats.org/officeDocument/2006/relationships/image" Target="../media/image54.jpg"/><Relationship Id="rId2" Type="http://schemas.openxmlformats.org/officeDocument/2006/relationships/hyperlink" Target="http://www.arkive.org/cormorant/phalacrocorax-carbo/image-A2453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kive.org/cormorant/phalacrocorax-carbo/image-A24713.html" TargetMode="External"/><Relationship Id="rId5" Type="http://schemas.openxmlformats.org/officeDocument/2006/relationships/image" Target="../media/image53.jpg"/><Relationship Id="rId4" Type="http://schemas.openxmlformats.org/officeDocument/2006/relationships/hyperlink" Target="http://www.arkive.org/cormorant/phalacrocorax-carbo/image-A24740.html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cormorant/phalacrocorax-carbo/image-A24560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6.jp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hyperlink" Target="http://www.arkive.org/cormorant/phalacrocorax-carbo/image-A11668.html" TargetMode="External"/><Relationship Id="rId5" Type="http://schemas.openxmlformats.org/officeDocument/2006/relationships/image" Target="../media/image55.jpg"/><Relationship Id="rId10" Type="http://schemas.openxmlformats.org/officeDocument/2006/relationships/image" Target="../media/image14.png"/><Relationship Id="rId4" Type="http://schemas.openxmlformats.org/officeDocument/2006/relationships/hyperlink" Target="http://www.arkive.org/little-black-cormorant/phalacrocorax-sulcirostris/image-G139771.html" TargetMode="External"/><Relationship Id="rId9" Type="http://schemas.openxmlformats.org/officeDocument/2006/relationships/image" Target="../media/image5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www.arkive.org/coot/fulica-atra/image-A8625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hyperlink" Target="http://www.arkive.org/mallard/anas-platyrhynchos/image-A24182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s://pixers.cz/fototapety/smiley-otaznik-3061032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9.jpg"/><Relationship Id="rId2" Type="http://schemas.openxmlformats.org/officeDocument/2006/relationships/hyperlink" Target="http://www.arkive.org/great-crested-grebe/podiceps-cristatus/image-A975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rkive.org/mute-swan/cygnus-olor/image-A21662.html" TargetMode="External"/><Relationship Id="rId5" Type="http://schemas.openxmlformats.org/officeDocument/2006/relationships/image" Target="../media/image8.jpg"/><Relationship Id="rId4" Type="http://schemas.openxmlformats.org/officeDocument/2006/relationships/hyperlink" Target="http://www.arkive.org/great-crested-grebe/podiceps-cristatus/image-A10088.html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great-crested-grebe/podiceps-cristatus/image-A23932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g"/><Relationship Id="rId12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://www.arkive.org/great-crested-grebe/podiceps-cristatus/image-A24040.html" TargetMode="External"/><Relationship Id="rId11" Type="http://schemas.openxmlformats.org/officeDocument/2006/relationships/image" Target="../media/image13.jpg"/><Relationship Id="rId5" Type="http://schemas.openxmlformats.org/officeDocument/2006/relationships/image" Target="../media/image10.jpg"/><Relationship Id="rId10" Type="http://schemas.openxmlformats.org/officeDocument/2006/relationships/hyperlink" Target="http://www.arkive.org/great-crested-grebe/podiceps-cristatus/image-A18751.html" TargetMode="External"/><Relationship Id="rId4" Type="http://schemas.openxmlformats.org/officeDocument/2006/relationships/hyperlink" Target="http://www.arkive.org/great-crested-grebe/podiceps-cristatus/image-A7168.html" TargetMode="External"/><Relationship Id="rId9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mute-swan/cygnus-olor/image-A21682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jpg"/><Relationship Id="rId12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://www.arkive.org/mute-swan/cygnus-olor/image-A7332.html" TargetMode="External"/><Relationship Id="rId11" Type="http://schemas.openxmlformats.org/officeDocument/2006/relationships/image" Target="../media/image18.jpg"/><Relationship Id="rId5" Type="http://schemas.openxmlformats.org/officeDocument/2006/relationships/image" Target="../media/image15.jpg"/><Relationship Id="rId10" Type="http://schemas.openxmlformats.org/officeDocument/2006/relationships/hyperlink" Target="http://www.arkive.org/mute-swan/cygnus-olor/image-A22016.html" TargetMode="External"/><Relationship Id="rId4" Type="http://schemas.openxmlformats.org/officeDocument/2006/relationships/hyperlink" Target="http://www.arkive.org/mute-swan/cygnus-olor/image-A9298.html" TargetMode="External"/><Relationship Id="rId9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greylag-goose/anser-anser/image-A18715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://www.arkive.org/greylag-goose/anser-anser/image-A20163.html" TargetMode="External"/><Relationship Id="rId5" Type="http://schemas.openxmlformats.org/officeDocument/2006/relationships/image" Target="../media/image19.jpg"/><Relationship Id="rId10" Type="http://schemas.openxmlformats.org/officeDocument/2006/relationships/image" Target="../media/image14.png"/><Relationship Id="rId4" Type="http://schemas.openxmlformats.org/officeDocument/2006/relationships/hyperlink" Target="http://www.arkive.org/greylag-goose/anser-anser/image-A20197.html" TargetMode="External"/><Relationship Id="rId9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mallard/anas-platyrhynchos/image-A24155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g"/><Relationship Id="rId12" Type="http://schemas.openxmlformats.org/officeDocument/2006/relationships/image" Target="../media/image1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hyperlink" Target="http://www.arkive.org/mallard/anas-platyrhynchos/image-A24181.html" TargetMode="External"/><Relationship Id="rId11" Type="http://schemas.openxmlformats.org/officeDocument/2006/relationships/image" Target="../media/image25.jpg"/><Relationship Id="rId5" Type="http://schemas.openxmlformats.org/officeDocument/2006/relationships/image" Target="../media/image22.jpg"/><Relationship Id="rId10" Type="http://schemas.openxmlformats.org/officeDocument/2006/relationships/hyperlink" Target="http://www.arkive.org/mallard/anas-platyrhynchos/image-A24204.html" TargetMode="External"/><Relationship Id="rId4" Type="http://schemas.openxmlformats.org/officeDocument/2006/relationships/hyperlink" Target="http://www.arkive.org/mallard/anas-platyrhynchos/image-A10017.html" TargetMode="External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kive.org/tufted-duck/aythya-fuligula/image-A17512.html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jpg"/><Relationship Id="rId12" Type="http://schemas.openxmlformats.org/officeDocument/2006/relationships/image" Target="../media/image1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hyperlink" Target="http://www.arkive.org/tufted-duck/aythya-fuligula/image-A19863.html" TargetMode="External"/><Relationship Id="rId11" Type="http://schemas.openxmlformats.org/officeDocument/2006/relationships/image" Target="../media/image29.jpg"/><Relationship Id="rId5" Type="http://schemas.openxmlformats.org/officeDocument/2006/relationships/image" Target="../media/image26.jpg"/><Relationship Id="rId10" Type="http://schemas.openxmlformats.org/officeDocument/2006/relationships/hyperlink" Target="http://www.arkive.org/tufted-duck/aythya-fuligula/image-A17004.html" TargetMode="External"/><Relationship Id="rId4" Type="http://schemas.openxmlformats.org/officeDocument/2006/relationships/hyperlink" Target="http://www.arkive.org/tufted-duck/aythya-fuligula/image-A16997.html" TargetMode="External"/><Relationship Id="rId9" Type="http://schemas.openxmlformats.org/officeDocument/2006/relationships/image" Target="../media/image2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hyperlink" Target="https://pixers.cz/fototapety/smiley-otaznik-3061032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057B4F3-7DB1-4CFA-805B-5472A1D9D9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r>
              <a:rPr lang="cs-CZ" dirty="0"/>
              <a:t>PTÁCI – vodní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A4B3B80-57DA-41D3-BC78-3A92D866C0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Markéta Obrovská</a:t>
            </a:r>
          </a:p>
          <a:p>
            <a:r>
              <a:rPr lang="cs-CZ" dirty="0"/>
              <a:t>Hradec Králové 2017/2018</a:t>
            </a:r>
          </a:p>
        </p:txBody>
      </p:sp>
      <p:pic>
        <p:nvPicPr>
          <p:cNvPr id="5" name="Obrázek 4">
            <a:hlinkClick r:id="rId2"/>
            <a:extLst>
              <a:ext uri="{FF2B5EF4-FFF2-40B4-BE49-F238E27FC236}">
                <a16:creationId xmlns:a16="http://schemas.microsoft.com/office/drawing/2014/main" id="{34E8E60D-3013-4291-A19F-17191F5AB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7" y="133164"/>
            <a:ext cx="3732755" cy="2509560"/>
          </a:xfrm>
          <a:prstGeom prst="rect">
            <a:avLst/>
          </a:prstGeom>
        </p:spPr>
      </p:pic>
      <p:pic>
        <p:nvPicPr>
          <p:cNvPr id="7" name="Obrázek 6">
            <a:hlinkClick r:id="rId4"/>
            <a:extLst>
              <a:ext uri="{FF2B5EF4-FFF2-40B4-BE49-F238E27FC236}">
                <a16:creationId xmlns:a16="http://schemas.microsoft.com/office/drawing/2014/main" id="{2D86C0F9-931F-427B-AF6F-797CD32D43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09" y="133164"/>
            <a:ext cx="3767238" cy="2509560"/>
          </a:xfrm>
          <a:prstGeom prst="rect">
            <a:avLst/>
          </a:prstGeom>
        </p:spPr>
      </p:pic>
      <p:pic>
        <p:nvPicPr>
          <p:cNvPr id="9" name="Obrázek 8">
            <a:hlinkClick r:id="rId6"/>
            <a:extLst>
              <a:ext uri="{FF2B5EF4-FFF2-40B4-BE49-F238E27FC236}">
                <a16:creationId xmlns:a16="http://schemas.microsoft.com/office/drawing/2014/main" id="{8A059D98-1FA1-4C34-950F-802FDC10B3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7" y="4215277"/>
            <a:ext cx="3767238" cy="2509560"/>
          </a:xfrm>
          <a:prstGeom prst="rect">
            <a:avLst/>
          </a:prstGeom>
        </p:spPr>
      </p:pic>
      <p:pic>
        <p:nvPicPr>
          <p:cNvPr id="11" name="Obrázek 10">
            <a:hlinkClick r:id="rId8"/>
            <a:extLst>
              <a:ext uri="{FF2B5EF4-FFF2-40B4-BE49-F238E27FC236}">
                <a16:creationId xmlns:a16="http://schemas.microsoft.com/office/drawing/2014/main" id="{8A7C46FF-E9A6-4503-B55A-10ED5F62944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09" y="4215276"/>
            <a:ext cx="3767238" cy="250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301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 Krátkokřídlí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96969"/>
            <a:ext cx="6529754" cy="2495906"/>
          </a:xfrm>
        </p:spPr>
        <p:txBody>
          <a:bodyPr>
            <a:normAutofit fontScale="92500" lnSpcReduction="20000"/>
          </a:bodyPr>
          <a:lstStyle/>
          <a:p>
            <a:r>
              <a:rPr lang="cs-CZ" dirty="0"/>
              <a:t>robustní tělesná stavba</a:t>
            </a:r>
          </a:p>
          <a:p>
            <a:r>
              <a:rPr lang="cs-CZ" dirty="0"/>
              <a:t>poměrně dlouhé kráčivé nohy</a:t>
            </a:r>
          </a:p>
          <a:p>
            <a:r>
              <a:rPr lang="cs-CZ" dirty="0"/>
              <a:t>obývají příbřežní porosty a rákosiny</a:t>
            </a:r>
          </a:p>
          <a:p>
            <a:r>
              <a:rPr lang="cs-CZ" dirty="0"/>
              <a:t>potrava – rostliny, drobní živočichové, hmyz</a:t>
            </a:r>
          </a:p>
          <a:p>
            <a:r>
              <a:rPr lang="cs-CZ" dirty="0"/>
              <a:t>nekrmivá mláďata</a:t>
            </a:r>
            <a:br>
              <a:rPr lang="en-US" dirty="0"/>
            </a:br>
            <a:endParaRPr lang="cs-CZ" dirty="0"/>
          </a:p>
        </p:txBody>
      </p:sp>
      <p:pic>
        <p:nvPicPr>
          <p:cNvPr id="5" name="Obrázek 4">
            <a:hlinkClick r:id="rId2"/>
            <a:extLst>
              <a:ext uri="{FF2B5EF4-FFF2-40B4-BE49-F238E27FC236}">
                <a16:creationId xmlns:a16="http://schemas.microsoft.com/office/drawing/2014/main" id="{5A7ADB6B-920E-4EF3-A477-DA73696C27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316" y="1565646"/>
            <a:ext cx="3223367" cy="2092709"/>
          </a:xfrm>
          <a:prstGeom prst="rect">
            <a:avLst/>
          </a:prstGeom>
        </p:spPr>
      </p:pic>
      <p:pic>
        <p:nvPicPr>
          <p:cNvPr id="7" name="Obrázek 6">
            <a:hlinkClick r:id="rId4"/>
            <a:extLst>
              <a:ext uri="{FF2B5EF4-FFF2-40B4-BE49-F238E27FC236}">
                <a16:creationId xmlns:a16="http://schemas.microsoft.com/office/drawing/2014/main" id="{548AC9DF-1372-4D99-9CA0-2383AD130C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93" y="1559808"/>
            <a:ext cx="3223367" cy="2098547"/>
          </a:xfrm>
          <a:prstGeom prst="rect">
            <a:avLst/>
          </a:prstGeom>
        </p:spPr>
      </p:pic>
      <p:pic>
        <p:nvPicPr>
          <p:cNvPr id="12" name="Obrázek 11">
            <a:hlinkClick r:id="rId6"/>
            <a:extLst>
              <a:ext uri="{FF2B5EF4-FFF2-40B4-BE49-F238E27FC236}">
                <a16:creationId xmlns:a16="http://schemas.microsoft.com/office/drawing/2014/main" id="{EEE4E338-0A3D-4B15-92DF-08C9FF4C82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040" y="1565646"/>
            <a:ext cx="3223367" cy="209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7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Lyska černá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18530"/>
            <a:ext cx="7016071" cy="2998793"/>
          </a:xfrm>
        </p:spPr>
        <p:txBody>
          <a:bodyPr>
            <a:normAutofit lnSpcReduction="10000"/>
          </a:bodyPr>
          <a:lstStyle/>
          <a:p>
            <a:r>
              <a:rPr lang="cs-CZ" dirty="0"/>
              <a:t>zdržuje se nejvíce na hladině</a:t>
            </a:r>
          </a:p>
          <a:p>
            <a:r>
              <a:rPr lang="cs-CZ" dirty="0"/>
              <a:t>krátce se potápí</a:t>
            </a:r>
          </a:p>
          <a:p>
            <a:r>
              <a:rPr lang="cs-CZ" dirty="0"/>
              <a:t>prsty opatřeny lalokovitými kožními lemy</a:t>
            </a:r>
          </a:p>
          <a:p>
            <a:r>
              <a:rPr lang="cs-CZ" dirty="0"/>
              <a:t>potrava – rostliny, drobní vodní živočichové</a:t>
            </a:r>
          </a:p>
          <a:p>
            <a:r>
              <a:rPr lang="cs-CZ" dirty="0"/>
              <a:t>mláďata nekrmivá</a:t>
            </a:r>
          </a:p>
          <a:p>
            <a:r>
              <a:rPr lang="cs-CZ" dirty="0"/>
              <a:t>některé přezimují</a:t>
            </a:r>
          </a:p>
        </p:txBody>
      </p:sp>
      <p:pic>
        <p:nvPicPr>
          <p:cNvPr id="9" name="Obrázek 8">
            <a:hlinkClick r:id="rId4"/>
            <a:extLst>
              <a:ext uri="{FF2B5EF4-FFF2-40B4-BE49-F238E27FC236}">
                <a16:creationId xmlns:a16="http://schemas.microsoft.com/office/drawing/2014/main" id="{CB68F16A-8AA4-401E-AE9E-13CF71E03B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674" y="1432840"/>
            <a:ext cx="3267259" cy="2191577"/>
          </a:xfrm>
          <a:prstGeom prst="rect">
            <a:avLst/>
          </a:prstGeom>
        </p:spPr>
      </p:pic>
      <p:pic>
        <p:nvPicPr>
          <p:cNvPr id="14" name="Obrázek 13">
            <a:hlinkClick r:id="rId6"/>
            <a:extLst>
              <a:ext uri="{FF2B5EF4-FFF2-40B4-BE49-F238E27FC236}">
                <a16:creationId xmlns:a16="http://schemas.microsoft.com/office/drawing/2014/main" id="{45C4A04F-9142-4E20-9F10-268D4B4025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4294" y="4329369"/>
            <a:ext cx="3282315" cy="2191577"/>
          </a:xfrm>
          <a:prstGeom prst="rect">
            <a:avLst/>
          </a:prstGeom>
        </p:spPr>
      </p:pic>
      <p:pic>
        <p:nvPicPr>
          <p:cNvPr id="18" name="Obrázek 17">
            <a:hlinkClick r:id="rId8"/>
            <a:extLst>
              <a:ext uri="{FF2B5EF4-FFF2-40B4-BE49-F238E27FC236}">
                <a16:creationId xmlns:a16="http://schemas.microsoft.com/office/drawing/2014/main" id="{A3009DC6-AB96-4785-B6D2-C2FC45FB6CF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012" y="1432840"/>
            <a:ext cx="3267259" cy="2191577"/>
          </a:xfrm>
          <a:prstGeom prst="rect">
            <a:avLst/>
          </a:prstGeom>
        </p:spPr>
      </p:pic>
      <p:pic>
        <p:nvPicPr>
          <p:cNvPr id="10" name="Obrázek 9">
            <a:hlinkClick r:id="rId10"/>
            <a:extLst>
              <a:ext uri="{FF2B5EF4-FFF2-40B4-BE49-F238E27FC236}">
                <a16:creationId xmlns:a16="http://schemas.microsoft.com/office/drawing/2014/main" id="{3EA749F4-9D59-4DE6-BBC3-159E590ECD6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350" y="1418896"/>
            <a:ext cx="3267259" cy="2205521"/>
          </a:xfrm>
          <a:prstGeom prst="rect">
            <a:avLst/>
          </a:prstGeom>
        </p:spPr>
      </p:pic>
      <p:pic>
        <p:nvPicPr>
          <p:cNvPr id="8" name="lyska černá - Fulica atra">
            <a:hlinkClick r:id="" action="ppaction://media"/>
            <a:extLst>
              <a:ext uri="{FF2B5EF4-FFF2-40B4-BE49-F238E27FC236}">
                <a16:creationId xmlns:a16="http://schemas.microsoft.com/office/drawing/2014/main" id="{33B33984-93AA-465E-8690-B76D235E23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112887" y="365125"/>
            <a:ext cx="787443" cy="78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8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51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Chřástal vodní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38126"/>
            <a:ext cx="5843954" cy="2058023"/>
          </a:xfrm>
        </p:spPr>
        <p:txBody>
          <a:bodyPr/>
          <a:lstStyle/>
          <a:p>
            <a:r>
              <a:rPr lang="cs-CZ" dirty="0"/>
              <a:t>typický zahnutý zobák</a:t>
            </a:r>
          </a:p>
          <a:p>
            <a:r>
              <a:rPr lang="cs-CZ" dirty="0"/>
              <a:t>hnízdí v mělčinách rákosí a bažinách</a:t>
            </a:r>
          </a:p>
          <a:p>
            <a:r>
              <a:rPr lang="cs-CZ" dirty="0"/>
              <a:t>potrava – obojživelníci, bezobratlí</a:t>
            </a:r>
          </a:p>
          <a:p>
            <a:r>
              <a:rPr lang="cs-CZ" dirty="0"/>
              <a:t>částečně tažný</a:t>
            </a:r>
          </a:p>
        </p:txBody>
      </p:sp>
      <p:pic>
        <p:nvPicPr>
          <p:cNvPr id="6" name="Obrázek 5">
            <a:hlinkClick r:id="rId4"/>
            <a:extLst>
              <a:ext uri="{FF2B5EF4-FFF2-40B4-BE49-F238E27FC236}">
                <a16:creationId xmlns:a16="http://schemas.microsoft.com/office/drawing/2014/main" id="{34AC8AD0-C63E-4AC8-8DBD-2BB9C593A2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67" y="1513134"/>
            <a:ext cx="3044104" cy="2027842"/>
          </a:xfrm>
          <a:prstGeom prst="rect">
            <a:avLst/>
          </a:prstGeom>
        </p:spPr>
      </p:pic>
      <p:pic>
        <p:nvPicPr>
          <p:cNvPr id="8" name="Obrázek 7">
            <a:hlinkClick r:id="rId6"/>
            <a:extLst>
              <a:ext uri="{FF2B5EF4-FFF2-40B4-BE49-F238E27FC236}">
                <a16:creationId xmlns:a16="http://schemas.microsoft.com/office/drawing/2014/main" id="{CCA219EB-C329-440E-B57C-DA23BCB841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666" y="1482953"/>
            <a:ext cx="3042536" cy="2058023"/>
          </a:xfrm>
          <a:prstGeom prst="rect">
            <a:avLst/>
          </a:prstGeom>
        </p:spPr>
      </p:pic>
      <p:pic>
        <p:nvPicPr>
          <p:cNvPr id="11" name="Obrázek 10">
            <a:hlinkClick r:id="rId8"/>
            <a:extLst>
              <a:ext uri="{FF2B5EF4-FFF2-40B4-BE49-F238E27FC236}">
                <a16:creationId xmlns:a16="http://schemas.microsoft.com/office/drawing/2014/main" id="{E0424E28-3028-48C5-B640-35CE9664D3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203" y="4089882"/>
            <a:ext cx="3681598" cy="2378879"/>
          </a:xfrm>
          <a:prstGeom prst="rect">
            <a:avLst/>
          </a:prstGeom>
        </p:spPr>
      </p:pic>
      <p:pic>
        <p:nvPicPr>
          <p:cNvPr id="15" name="Obrázek 14">
            <a:hlinkClick r:id="rId10"/>
            <a:extLst>
              <a:ext uri="{FF2B5EF4-FFF2-40B4-BE49-F238E27FC236}">
                <a16:creationId xmlns:a16="http://schemas.microsoft.com/office/drawing/2014/main" id="{808DF767-9DF2-4268-9DC8-8CEED77115B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697" y="1471430"/>
            <a:ext cx="3044103" cy="2069546"/>
          </a:xfrm>
          <a:prstGeom prst="rect">
            <a:avLst/>
          </a:prstGeom>
        </p:spPr>
      </p:pic>
      <p:pic>
        <p:nvPicPr>
          <p:cNvPr id="9" name="chřástal vodní - Rallus aquaticus">
            <a:hlinkClick r:id="" action="ppaction://media"/>
            <a:extLst>
              <a:ext uri="{FF2B5EF4-FFF2-40B4-BE49-F238E27FC236}">
                <a16:creationId xmlns:a16="http://schemas.microsoft.com/office/drawing/2014/main" id="{7B049485-288E-4FF7-9B58-D32A5A7E1E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53900" y="365125"/>
            <a:ext cx="799800" cy="79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71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53897B32-600F-48FF-B519-6E7F7E7E3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55" y="1845814"/>
            <a:ext cx="2961443" cy="296144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DDA6809F-3BE3-4A3C-9D21-A95D44B97C8D}"/>
              </a:ext>
            </a:extLst>
          </p:cNvPr>
          <p:cNvSpPr txBox="1"/>
          <p:nvPr/>
        </p:nvSpPr>
        <p:spPr>
          <a:xfrm>
            <a:off x="2215226" y="884573"/>
            <a:ext cx="77615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Popiš rozdíly mezi lyskou a kachnou?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03AE56B8-D802-4B9B-9C76-D5FE89BDD4B9}"/>
              </a:ext>
            </a:extLst>
          </p:cNvPr>
          <p:cNvSpPr txBox="1"/>
          <p:nvPr/>
        </p:nvSpPr>
        <p:spPr>
          <a:xfrm>
            <a:off x="3042439" y="4926735"/>
            <a:ext cx="6107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K čemu slouží kostrční žláza?</a:t>
            </a:r>
          </a:p>
        </p:txBody>
      </p:sp>
    </p:spTree>
    <p:extLst>
      <p:ext uri="{BB962C8B-B14F-4D97-AF65-F5344CB8AC3E}">
        <p14:creationId xmlns:p14="http://schemas.microsoft.com/office/powerpoint/2010/main" val="365193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 </a:t>
            </a:r>
            <a:r>
              <a:rPr lang="cs-CZ" dirty="0" err="1"/>
              <a:t>Dlouhokřídlí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96969"/>
            <a:ext cx="5624146" cy="2087308"/>
          </a:xfrm>
        </p:spPr>
        <p:txBody>
          <a:bodyPr/>
          <a:lstStyle/>
          <a:p>
            <a:r>
              <a:rPr lang="cs-CZ" dirty="0"/>
              <a:t>celosvětové rozšíření</a:t>
            </a:r>
          </a:p>
          <a:p>
            <a:r>
              <a:rPr lang="cs-CZ" dirty="0"/>
              <a:t>společný znak – dlouhá úzká křídla</a:t>
            </a:r>
          </a:p>
          <a:p>
            <a:r>
              <a:rPr lang="cs-CZ" dirty="0"/>
              <a:t>výborní letci</a:t>
            </a:r>
          </a:p>
          <a:p>
            <a:r>
              <a:rPr lang="cs-CZ" dirty="0"/>
              <a:t>mláďata částečně krmena</a:t>
            </a:r>
          </a:p>
        </p:txBody>
      </p:sp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896D8300-C2D9-4674-8E4D-26F5A8996C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81" y="1525999"/>
            <a:ext cx="2856699" cy="1903001"/>
          </a:xfrm>
          <a:prstGeom prst="rect">
            <a:avLst/>
          </a:prstGeom>
        </p:spPr>
      </p:pic>
      <p:pic>
        <p:nvPicPr>
          <p:cNvPr id="9" name="Obrázek 8">
            <a:hlinkClick r:id="rId4"/>
            <a:extLst>
              <a:ext uri="{FF2B5EF4-FFF2-40B4-BE49-F238E27FC236}">
                <a16:creationId xmlns:a16="http://schemas.microsoft.com/office/drawing/2014/main" id="{F6076721-1E95-480E-8C06-5ECABA2A9E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121" y="1525997"/>
            <a:ext cx="2856698" cy="1903001"/>
          </a:xfrm>
          <a:prstGeom prst="rect">
            <a:avLst/>
          </a:prstGeom>
        </p:spPr>
      </p:pic>
      <p:pic>
        <p:nvPicPr>
          <p:cNvPr id="11" name="Obrázek 10">
            <a:hlinkClick r:id="rId6"/>
            <a:extLst>
              <a:ext uri="{FF2B5EF4-FFF2-40B4-BE49-F238E27FC236}">
                <a16:creationId xmlns:a16="http://schemas.microsoft.com/office/drawing/2014/main" id="{10F7E7BB-36EA-4405-A2E5-C92BD9ECCF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140" y="1525998"/>
            <a:ext cx="2856699" cy="1903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07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Racek chechtavý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38126"/>
            <a:ext cx="3750754" cy="2544742"/>
          </a:xfrm>
        </p:spPr>
        <p:txBody>
          <a:bodyPr/>
          <a:lstStyle/>
          <a:p>
            <a:r>
              <a:rPr lang="cs-CZ" dirty="0"/>
              <a:t>dlouhá úzká křídla</a:t>
            </a:r>
          </a:p>
          <a:p>
            <a:r>
              <a:rPr lang="cs-CZ" dirty="0"/>
              <a:t>výborně létá a plave</a:t>
            </a:r>
          </a:p>
          <a:p>
            <a:r>
              <a:rPr lang="cs-CZ" dirty="0"/>
              <a:t>mláďata nekrmivá</a:t>
            </a:r>
          </a:p>
          <a:p>
            <a:r>
              <a:rPr lang="cs-CZ" dirty="0"/>
              <a:t>potrava – ryby, hmyz</a:t>
            </a:r>
          </a:p>
          <a:p>
            <a:r>
              <a:rPr lang="cs-CZ" dirty="0"/>
              <a:t>částečně tažný</a:t>
            </a:r>
          </a:p>
        </p:txBody>
      </p:sp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DD591D1F-3287-4189-9636-85B47365FC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7" y="1586067"/>
            <a:ext cx="3095624" cy="2062162"/>
          </a:xfrm>
          <a:prstGeom prst="rect">
            <a:avLst/>
          </a:prstGeom>
        </p:spPr>
      </p:pic>
      <p:pic>
        <p:nvPicPr>
          <p:cNvPr id="9" name="Obrázek 8">
            <a:hlinkClick r:id="rId6"/>
            <a:extLst>
              <a:ext uri="{FF2B5EF4-FFF2-40B4-BE49-F238E27FC236}">
                <a16:creationId xmlns:a16="http://schemas.microsoft.com/office/drawing/2014/main" id="{7E2A1F0C-9C29-488E-853E-6FAEC31E1C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699" y="4015957"/>
            <a:ext cx="3750754" cy="2544742"/>
          </a:xfrm>
          <a:prstGeom prst="rect">
            <a:avLst/>
          </a:prstGeom>
        </p:spPr>
      </p:pic>
      <p:pic>
        <p:nvPicPr>
          <p:cNvPr id="14" name="Obrázek 13">
            <a:hlinkClick r:id="rId8"/>
            <a:extLst>
              <a:ext uri="{FF2B5EF4-FFF2-40B4-BE49-F238E27FC236}">
                <a16:creationId xmlns:a16="http://schemas.microsoft.com/office/drawing/2014/main" id="{9FE1C037-6590-4E1A-AD46-4DD0DDAE069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188" y="1570721"/>
            <a:ext cx="3095624" cy="2068700"/>
          </a:xfrm>
          <a:prstGeom prst="rect">
            <a:avLst/>
          </a:prstGeom>
        </p:spPr>
      </p:pic>
      <p:pic>
        <p:nvPicPr>
          <p:cNvPr id="17" name="Obrázek 16">
            <a:hlinkClick r:id="rId10"/>
            <a:extLst>
              <a:ext uri="{FF2B5EF4-FFF2-40B4-BE49-F238E27FC236}">
                <a16:creationId xmlns:a16="http://schemas.microsoft.com/office/drawing/2014/main" id="{AAE46677-6C55-4A2E-A955-8DF3E4C9757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829" y="1586067"/>
            <a:ext cx="3095624" cy="2062162"/>
          </a:xfrm>
          <a:prstGeom prst="rect">
            <a:avLst/>
          </a:prstGeom>
        </p:spPr>
      </p:pic>
      <p:pic>
        <p:nvPicPr>
          <p:cNvPr id="8" name="racek chechtavý - Chroicocephalus ridibundus">
            <a:hlinkClick r:id="" action="ppaction://media"/>
            <a:extLst>
              <a:ext uri="{FF2B5EF4-FFF2-40B4-BE49-F238E27FC236}">
                <a16:creationId xmlns:a16="http://schemas.microsoft.com/office/drawing/2014/main" id="{FD7ECFC2-3F55-425E-8242-AB359242D3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870492" y="365125"/>
            <a:ext cx="966616" cy="96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27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9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Rybák obecný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38126"/>
            <a:ext cx="5026269" cy="2046151"/>
          </a:xfrm>
        </p:spPr>
        <p:txBody>
          <a:bodyPr>
            <a:normAutofit/>
          </a:bodyPr>
          <a:lstStyle/>
          <a:p>
            <a:r>
              <a:rPr lang="cs-CZ" dirty="0"/>
              <a:t>hnízdí v koloniích na pobřeží</a:t>
            </a:r>
          </a:p>
          <a:p>
            <a:r>
              <a:rPr lang="cs-CZ" dirty="0"/>
              <a:t>na vejcích sedí oba rodiče</a:t>
            </a:r>
          </a:p>
          <a:p>
            <a:r>
              <a:rPr lang="cs-CZ" dirty="0"/>
              <a:t>potrava – rybky, korýši, hmyz</a:t>
            </a:r>
          </a:p>
          <a:p>
            <a:r>
              <a:rPr lang="cs-CZ" dirty="0"/>
              <a:t>tažný</a:t>
            </a:r>
          </a:p>
        </p:txBody>
      </p:sp>
      <p:pic>
        <p:nvPicPr>
          <p:cNvPr id="8" name="Obrázek 7">
            <a:hlinkClick r:id="rId4"/>
            <a:extLst>
              <a:ext uri="{FF2B5EF4-FFF2-40B4-BE49-F238E27FC236}">
                <a16:creationId xmlns:a16="http://schemas.microsoft.com/office/drawing/2014/main" id="{FB5D4E35-134F-4199-85CD-6AC497A4CC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949" y="1540431"/>
            <a:ext cx="3095626" cy="2288497"/>
          </a:xfrm>
          <a:prstGeom prst="rect">
            <a:avLst/>
          </a:prstGeom>
        </p:spPr>
      </p:pic>
      <p:pic>
        <p:nvPicPr>
          <p:cNvPr id="11" name="Obrázek 10">
            <a:hlinkClick r:id="rId6"/>
            <a:extLst>
              <a:ext uri="{FF2B5EF4-FFF2-40B4-BE49-F238E27FC236}">
                <a16:creationId xmlns:a16="http://schemas.microsoft.com/office/drawing/2014/main" id="{7AA531D7-E839-4833-9DC9-1AD748DD66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363" y="4038126"/>
            <a:ext cx="4025043" cy="2637951"/>
          </a:xfrm>
          <a:prstGeom prst="rect">
            <a:avLst/>
          </a:prstGeom>
        </p:spPr>
      </p:pic>
      <p:pic>
        <p:nvPicPr>
          <p:cNvPr id="13" name="Obrázek 12">
            <a:hlinkClick r:id="rId8"/>
            <a:extLst>
              <a:ext uri="{FF2B5EF4-FFF2-40B4-BE49-F238E27FC236}">
                <a16:creationId xmlns:a16="http://schemas.microsoft.com/office/drawing/2014/main" id="{46FE4B58-8EF8-4014-A98F-1A3D1059BE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857" y="1538165"/>
            <a:ext cx="3095627" cy="2288497"/>
          </a:xfrm>
          <a:prstGeom prst="rect">
            <a:avLst/>
          </a:prstGeom>
        </p:spPr>
      </p:pic>
      <p:pic>
        <p:nvPicPr>
          <p:cNvPr id="16" name="Obrázek 15">
            <a:hlinkClick r:id="rId10"/>
            <a:extLst>
              <a:ext uri="{FF2B5EF4-FFF2-40B4-BE49-F238E27FC236}">
                <a16:creationId xmlns:a16="http://schemas.microsoft.com/office/drawing/2014/main" id="{5B76A511-44D3-400A-93A8-2143557E8B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6766" y="1538165"/>
            <a:ext cx="3095626" cy="2290763"/>
          </a:xfrm>
          <a:prstGeom prst="rect">
            <a:avLst/>
          </a:prstGeom>
        </p:spPr>
      </p:pic>
      <p:pic>
        <p:nvPicPr>
          <p:cNvPr id="9" name="rybák obecný - Sterna hirundo">
            <a:hlinkClick r:id="" action="ppaction://media"/>
            <a:extLst>
              <a:ext uri="{FF2B5EF4-FFF2-40B4-BE49-F238E27FC236}">
                <a16:creationId xmlns:a16="http://schemas.microsoft.com/office/drawing/2014/main" id="{1428DA7E-0AE2-4A4B-B8D3-46B889DAE8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50230" y="181923"/>
            <a:ext cx="1164324" cy="116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4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52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53897B32-600F-48FF-B519-6E7F7E7E3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55" y="1845814"/>
            <a:ext cx="2961443" cy="296144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D493ED46-96AF-4100-B40A-44F9853E7269}"/>
              </a:ext>
            </a:extLst>
          </p:cNvPr>
          <p:cNvSpPr txBox="1"/>
          <p:nvPr/>
        </p:nvSpPr>
        <p:spPr>
          <a:xfrm>
            <a:off x="1943827" y="418141"/>
            <a:ext cx="86676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4000" dirty="0"/>
              <a:t>Čím se liší chování ptáků (i savců) </a:t>
            </a:r>
            <a:br>
              <a:rPr lang="cs-CZ" sz="4000" dirty="0"/>
            </a:br>
            <a:r>
              <a:rPr lang="cs-CZ" sz="4000" dirty="0"/>
              <a:t>ke svým mláďatům od jiných obratlovců?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7AC639E1-C3BC-4AE5-962A-B3401A5385B0}"/>
              </a:ext>
            </a:extLst>
          </p:cNvPr>
          <p:cNvSpPr txBox="1"/>
          <p:nvPr/>
        </p:nvSpPr>
        <p:spPr>
          <a:xfrm>
            <a:off x="1943827" y="4911491"/>
            <a:ext cx="9485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Uveď příklady ptáků krmivých a nekrmivých?</a:t>
            </a:r>
          </a:p>
        </p:txBody>
      </p:sp>
    </p:spTree>
    <p:extLst>
      <p:ext uri="{BB962C8B-B14F-4D97-AF65-F5344CB8AC3E}">
        <p14:creationId xmlns:p14="http://schemas.microsoft.com/office/powerpoint/2010/main" val="3197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 Veslonozí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59112"/>
            <a:ext cx="4525108" cy="1972411"/>
          </a:xfrm>
        </p:spPr>
        <p:txBody>
          <a:bodyPr>
            <a:normAutofit lnSpcReduction="10000"/>
          </a:bodyPr>
          <a:lstStyle/>
          <a:p>
            <a:r>
              <a:rPr lang="cs-CZ" dirty="0"/>
              <a:t>noha k veslování</a:t>
            </a:r>
          </a:p>
          <a:p>
            <a:r>
              <a:rPr lang="cs-CZ" dirty="0"/>
              <a:t>prsty spojeny plovací blánou</a:t>
            </a:r>
          </a:p>
          <a:p>
            <a:r>
              <a:rPr lang="cs-CZ" dirty="0"/>
              <a:t>potrava – ryby</a:t>
            </a:r>
          </a:p>
          <a:p>
            <a:r>
              <a:rPr lang="cs-CZ" dirty="0"/>
              <a:t>hnízdí v koloniích</a:t>
            </a:r>
          </a:p>
        </p:txBody>
      </p:sp>
      <p:pic>
        <p:nvPicPr>
          <p:cNvPr id="5" name="Obrázek 4">
            <a:hlinkClick r:id="rId2"/>
            <a:extLst>
              <a:ext uri="{FF2B5EF4-FFF2-40B4-BE49-F238E27FC236}">
                <a16:creationId xmlns:a16="http://schemas.microsoft.com/office/drawing/2014/main" id="{150180BA-B4C4-4249-8967-887BF937A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60" y="1523807"/>
            <a:ext cx="3442040" cy="2303519"/>
          </a:xfrm>
          <a:prstGeom prst="rect">
            <a:avLst/>
          </a:prstGeom>
        </p:spPr>
      </p:pic>
      <p:pic>
        <p:nvPicPr>
          <p:cNvPr id="8" name="Obrázek 7">
            <a:hlinkClick r:id="rId4"/>
            <a:extLst>
              <a:ext uri="{FF2B5EF4-FFF2-40B4-BE49-F238E27FC236}">
                <a16:creationId xmlns:a16="http://schemas.microsoft.com/office/drawing/2014/main" id="{18C760F1-F490-4E1D-8ACE-2D8B212D62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243" y="1472961"/>
            <a:ext cx="3442040" cy="2308815"/>
          </a:xfrm>
          <a:prstGeom prst="rect">
            <a:avLst/>
          </a:prstGeom>
        </p:spPr>
      </p:pic>
      <p:pic>
        <p:nvPicPr>
          <p:cNvPr id="12" name="Obrázek 11">
            <a:hlinkClick r:id="rId6"/>
            <a:extLst>
              <a:ext uri="{FF2B5EF4-FFF2-40B4-BE49-F238E27FC236}">
                <a16:creationId xmlns:a16="http://schemas.microsoft.com/office/drawing/2014/main" id="{12F8271D-3F0C-4E01-8AE9-34BEE393E80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26" y="1523806"/>
            <a:ext cx="3453691" cy="230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0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Kormorán velký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38126"/>
            <a:ext cx="6441831" cy="2547312"/>
          </a:xfrm>
        </p:spPr>
        <p:txBody>
          <a:bodyPr/>
          <a:lstStyle/>
          <a:p>
            <a:r>
              <a:rPr lang="cs-CZ" dirty="0"/>
              <a:t>chráněný druh</a:t>
            </a:r>
          </a:p>
          <a:p>
            <a:r>
              <a:rPr lang="cs-CZ" dirty="0"/>
              <a:t>plave na hladině a potápí se</a:t>
            </a:r>
          </a:p>
          <a:p>
            <a:r>
              <a:rPr lang="cs-CZ" dirty="0"/>
              <a:t>hnízdo staví na stromech v blízkosti vody</a:t>
            </a:r>
          </a:p>
          <a:p>
            <a:r>
              <a:rPr lang="cs-CZ" dirty="0"/>
              <a:t>potrava – ryby</a:t>
            </a:r>
          </a:p>
          <a:p>
            <a:r>
              <a:rPr lang="cs-CZ" dirty="0"/>
              <a:t>tažný </a:t>
            </a:r>
          </a:p>
        </p:txBody>
      </p:sp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D5A1FE55-3926-49F7-8822-7149F8BC33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23" y="1543949"/>
            <a:ext cx="3276138" cy="2182412"/>
          </a:xfrm>
          <a:prstGeom prst="rect">
            <a:avLst/>
          </a:prstGeom>
        </p:spPr>
      </p:pic>
      <p:pic>
        <p:nvPicPr>
          <p:cNvPr id="7" name="Obrázek 6">
            <a:hlinkClick r:id="rId6"/>
            <a:extLst>
              <a:ext uri="{FF2B5EF4-FFF2-40B4-BE49-F238E27FC236}">
                <a16:creationId xmlns:a16="http://schemas.microsoft.com/office/drawing/2014/main" id="{853F28C5-896D-46E1-95DD-BCA1DCE806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925" y="1543949"/>
            <a:ext cx="3169004" cy="4694821"/>
          </a:xfrm>
          <a:prstGeom prst="rect">
            <a:avLst/>
          </a:prstGeom>
        </p:spPr>
      </p:pic>
      <p:pic>
        <p:nvPicPr>
          <p:cNvPr id="10" name="Obrázek 9">
            <a:hlinkClick r:id="rId8"/>
            <a:extLst>
              <a:ext uri="{FF2B5EF4-FFF2-40B4-BE49-F238E27FC236}">
                <a16:creationId xmlns:a16="http://schemas.microsoft.com/office/drawing/2014/main" id="{4FDCCDE3-07F2-470A-B9FA-2F6EF9F143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474" y="1548989"/>
            <a:ext cx="3276138" cy="2177372"/>
          </a:xfrm>
          <a:prstGeom prst="rect">
            <a:avLst/>
          </a:prstGeom>
        </p:spPr>
      </p:pic>
      <p:pic>
        <p:nvPicPr>
          <p:cNvPr id="8" name="kormorán velký - Phalacrocorax carbo sinensis">
            <a:hlinkClick r:id="" action="ppaction://media"/>
            <a:extLst>
              <a:ext uri="{FF2B5EF4-FFF2-40B4-BE49-F238E27FC236}">
                <a16:creationId xmlns:a16="http://schemas.microsoft.com/office/drawing/2014/main" id="{6056DCBC-C0AB-49D1-B34B-3D1F9AB7D4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57913" y="365125"/>
            <a:ext cx="772031" cy="77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2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535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Znaky vodních ptáků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r>
              <a:rPr lang="cs-CZ" dirty="0"/>
              <a:t>vázáni na vodu</a:t>
            </a:r>
          </a:p>
          <a:p>
            <a:r>
              <a:rPr lang="cs-CZ" dirty="0"/>
              <a:t>vzhledově rozmanití</a:t>
            </a:r>
          </a:p>
          <a:p>
            <a:r>
              <a:rPr lang="cs-CZ" dirty="0"/>
              <a:t>všichni plavou</a:t>
            </a:r>
          </a:p>
          <a:p>
            <a:r>
              <a:rPr lang="cs-CZ" dirty="0"/>
              <a:t>zadní končetiny posunuty dozadu, prsty spojeny plovací blánou</a:t>
            </a:r>
          </a:p>
          <a:p>
            <a:r>
              <a:rPr lang="cs-CZ" dirty="0"/>
              <a:t>husté opeření – prachové a obrysové</a:t>
            </a:r>
          </a:p>
          <a:p>
            <a:r>
              <a:rPr lang="cs-CZ" dirty="0"/>
              <a:t>nesmáčivé peří, kostrční žláza</a:t>
            </a:r>
            <a:br>
              <a:rPr lang="en-US" dirty="0"/>
            </a:br>
            <a:endParaRPr lang="cs-CZ" dirty="0"/>
          </a:p>
        </p:txBody>
      </p:sp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22BC4A36-6DC3-4282-9551-04D0F9B650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1" y="738105"/>
            <a:ext cx="3927875" cy="1905166"/>
          </a:xfrm>
          <a:prstGeom prst="rect">
            <a:avLst/>
          </a:prstGeom>
        </p:spPr>
      </p:pic>
      <p:pic>
        <p:nvPicPr>
          <p:cNvPr id="8" name="Obrázek 7">
            <a:hlinkClick r:id="rId4"/>
            <a:extLst>
              <a:ext uri="{FF2B5EF4-FFF2-40B4-BE49-F238E27FC236}">
                <a16:creationId xmlns:a16="http://schemas.microsoft.com/office/drawing/2014/main" id="{0FC9989E-AC07-4767-88DF-CF97CD7F7E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132" y="4154852"/>
            <a:ext cx="3927876" cy="264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3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53897B32-600F-48FF-B519-6E7F7E7E3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278" y="2050740"/>
            <a:ext cx="2961443" cy="296144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1657820D-76FF-4D9B-A55D-FDA3E09AA97D}"/>
              </a:ext>
            </a:extLst>
          </p:cNvPr>
          <p:cNvSpPr txBox="1"/>
          <p:nvPr/>
        </p:nvSpPr>
        <p:spPr>
          <a:xfrm>
            <a:off x="2836403" y="5150845"/>
            <a:ext cx="71529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Vyjmenuj alespoň tři funkce peří?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C5D3FD48-5767-42FE-9CC4-8C4C4656CFA5}"/>
              </a:ext>
            </a:extLst>
          </p:cNvPr>
          <p:cNvSpPr txBox="1"/>
          <p:nvPr/>
        </p:nvSpPr>
        <p:spPr>
          <a:xfrm>
            <a:off x="992084" y="588639"/>
            <a:ext cx="1084155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Jaký je rozdíl mezi smáčivým a nesmáčivým peřím? </a:t>
            </a:r>
          </a:p>
          <a:p>
            <a:r>
              <a:rPr lang="cs-CZ" sz="4000" dirty="0"/>
              <a:t>Uveď alespoň jednoho zástupce ke každému typu.</a:t>
            </a:r>
          </a:p>
        </p:txBody>
      </p:sp>
    </p:spTree>
    <p:extLst>
      <p:ext uri="{BB962C8B-B14F-4D97-AF65-F5344CB8AC3E}">
        <p14:creationId xmlns:p14="http://schemas.microsoft.com/office/powerpoint/2010/main" val="122677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2D5B2B-A2A5-47D9-A9F0-DF3522DB6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Zdroje: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7A7DDB7-9E88-4ACB-94E0-F05D80606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ČABRADOVÁ, Věra. </a:t>
            </a:r>
            <a:r>
              <a:rPr lang="cs-CZ" i="1" dirty="0"/>
              <a:t>Přírodopis 7: učebnice pro základní školy a víceletá gymnázia</a:t>
            </a:r>
            <a:r>
              <a:rPr lang="cs-CZ" dirty="0"/>
              <a:t>. Plzeň: Fraus, 2005. ISBN 8072384244.</a:t>
            </a:r>
          </a:p>
          <a:p>
            <a:r>
              <a:rPr lang="cs-CZ" i="1" dirty="0"/>
              <a:t>Přírodopis II pro 7. ročník základní školy</a:t>
            </a:r>
            <a:r>
              <a:rPr lang="cs-CZ" dirty="0"/>
              <a:t>. 2. vyd. Přeložil Luděk J. DOBRORUKA. Praha: </a:t>
            </a:r>
            <a:r>
              <a:rPr lang="cs-CZ" dirty="0" err="1"/>
              <a:t>Scientia</a:t>
            </a:r>
            <a:r>
              <a:rPr lang="cs-CZ" dirty="0"/>
              <a:t>, pedagogické nakladatelství, 2003. ISBN 8071833029.</a:t>
            </a:r>
          </a:p>
          <a:p>
            <a:r>
              <a:rPr lang="cs-CZ" dirty="0"/>
              <a:t>JURČÁK, Jaroslav a Jiří FRONĚK. </a:t>
            </a:r>
            <a:r>
              <a:rPr lang="cs-CZ" i="1" dirty="0"/>
              <a:t>Přírodopis 7: [učebnice pro základní školy]</a:t>
            </a:r>
            <a:r>
              <a:rPr lang="cs-CZ" dirty="0"/>
              <a:t>. Olomouc: </a:t>
            </a:r>
            <a:r>
              <a:rPr lang="cs-CZ" dirty="0" err="1"/>
              <a:t>Prodos</a:t>
            </a:r>
            <a:r>
              <a:rPr lang="cs-CZ" dirty="0"/>
              <a:t>, c1998. ISBN 8072300156.</a:t>
            </a:r>
          </a:p>
          <a:p>
            <a:r>
              <a:rPr lang="cs-CZ" dirty="0"/>
              <a:t>KOČÁREK, Eduard. </a:t>
            </a:r>
            <a:r>
              <a:rPr lang="cs-CZ" i="1" dirty="0"/>
              <a:t>Přírodopis pro 7. ročník základní školy</a:t>
            </a:r>
            <a:r>
              <a:rPr lang="cs-CZ" dirty="0"/>
              <a:t>. Ilustroval Ludmila DALÍKOVÁ, ilustroval Štěpán NOVÁK, ilustroval Edita PLICKOVÁ. Praha: JINAN, 1998.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22300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řád Vrubozobí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943703"/>
            <a:ext cx="10515600" cy="2254540"/>
          </a:xfrm>
        </p:spPr>
        <p:txBody>
          <a:bodyPr>
            <a:normAutofit lnSpcReduction="10000"/>
          </a:bodyPr>
          <a:lstStyle/>
          <a:p>
            <a:r>
              <a:rPr lang="cs-CZ" dirty="0"/>
              <a:t>hledají potravu na hladině nebo pod vodou</a:t>
            </a:r>
          </a:p>
          <a:p>
            <a:r>
              <a:rPr lang="cs-CZ" dirty="0"/>
              <a:t>vodu filtrují pomocí lžícovitě rozšířeného zobáku </a:t>
            </a:r>
          </a:p>
          <a:p>
            <a:r>
              <a:rPr lang="cs-CZ" dirty="0"/>
              <a:t>potrava – rostliny, vodní živočichové, ryby, plankton</a:t>
            </a:r>
          </a:p>
          <a:p>
            <a:r>
              <a:rPr lang="cs-CZ" dirty="0"/>
              <a:t>hnízda v blízkosti vody nebo přímo na ní</a:t>
            </a:r>
            <a:br>
              <a:rPr lang="en-US" dirty="0"/>
            </a:br>
            <a:endParaRPr lang="cs-CZ" dirty="0"/>
          </a:p>
        </p:txBody>
      </p:sp>
      <p:pic>
        <p:nvPicPr>
          <p:cNvPr id="5" name="Obrázek 4">
            <a:hlinkClick r:id="rId2"/>
            <a:extLst>
              <a:ext uri="{FF2B5EF4-FFF2-40B4-BE49-F238E27FC236}">
                <a16:creationId xmlns:a16="http://schemas.microsoft.com/office/drawing/2014/main" id="{ADC92356-4EDE-4E36-8C4D-3BEFFC92CD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71" y="1531238"/>
            <a:ext cx="3220848" cy="2165401"/>
          </a:xfrm>
          <a:prstGeom prst="rect">
            <a:avLst/>
          </a:prstGeom>
        </p:spPr>
      </p:pic>
      <p:pic>
        <p:nvPicPr>
          <p:cNvPr id="9" name="Obrázek 8">
            <a:hlinkClick r:id="rId4"/>
            <a:extLst>
              <a:ext uri="{FF2B5EF4-FFF2-40B4-BE49-F238E27FC236}">
                <a16:creationId xmlns:a16="http://schemas.microsoft.com/office/drawing/2014/main" id="{1FA6E680-67B1-4024-B615-9648EEDB24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488" y="1531237"/>
            <a:ext cx="3220848" cy="2140625"/>
          </a:xfrm>
          <a:prstGeom prst="rect">
            <a:avLst/>
          </a:prstGeom>
        </p:spPr>
      </p:pic>
      <p:pic>
        <p:nvPicPr>
          <p:cNvPr id="11" name="Obrázek 10">
            <a:hlinkClick r:id="rId6"/>
            <a:extLst>
              <a:ext uri="{FF2B5EF4-FFF2-40B4-BE49-F238E27FC236}">
                <a16:creationId xmlns:a16="http://schemas.microsoft.com/office/drawing/2014/main" id="{87992CB2-9DFB-40E3-97F2-81B5641B18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599" y="1531238"/>
            <a:ext cx="3213409" cy="214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83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Potápka roháč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6268" y="3926589"/>
            <a:ext cx="10515600" cy="2624682"/>
          </a:xfrm>
        </p:spPr>
        <p:txBody>
          <a:bodyPr/>
          <a:lstStyle/>
          <a:p>
            <a:r>
              <a:rPr lang="cs-CZ" dirty="0"/>
              <a:t>chráněný druh</a:t>
            </a:r>
          </a:p>
          <a:p>
            <a:r>
              <a:rPr lang="cs-CZ" dirty="0"/>
              <a:t>hnízdo plovoucí, z rostlinných materiálů</a:t>
            </a:r>
          </a:p>
          <a:p>
            <a:r>
              <a:rPr lang="cs-CZ" dirty="0"/>
              <a:t>mláďata nekrmivá, po vylíhnutí plavou</a:t>
            </a:r>
          </a:p>
          <a:p>
            <a:r>
              <a:rPr lang="cs-CZ" dirty="0"/>
              <a:t>potrava – ryby</a:t>
            </a:r>
          </a:p>
          <a:p>
            <a:r>
              <a:rPr lang="cs-CZ" dirty="0"/>
              <a:t>tažná</a:t>
            </a:r>
          </a:p>
        </p:txBody>
      </p:sp>
      <p:pic>
        <p:nvPicPr>
          <p:cNvPr id="6" name="Obrázek 5">
            <a:hlinkClick r:id="rId4"/>
            <a:extLst>
              <a:ext uri="{FF2B5EF4-FFF2-40B4-BE49-F238E27FC236}">
                <a16:creationId xmlns:a16="http://schemas.microsoft.com/office/drawing/2014/main" id="{863C8953-63E5-4972-B04A-02E382B55F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68" y="1576489"/>
            <a:ext cx="2993927" cy="1989810"/>
          </a:xfrm>
          <a:prstGeom prst="rect">
            <a:avLst/>
          </a:prstGeom>
        </p:spPr>
      </p:pic>
      <p:pic>
        <p:nvPicPr>
          <p:cNvPr id="8" name="Obrázek 7">
            <a:hlinkClick r:id="rId6"/>
            <a:extLst>
              <a:ext uri="{FF2B5EF4-FFF2-40B4-BE49-F238E27FC236}">
                <a16:creationId xmlns:a16="http://schemas.microsoft.com/office/drawing/2014/main" id="{82E06C5B-50EF-4688-999E-1A35D1F813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896" y="1544247"/>
            <a:ext cx="2993926" cy="2022052"/>
          </a:xfrm>
          <a:prstGeom prst="rect">
            <a:avLst/>
          </a:prstGeom>
        </p:spPr>
      </p:pic>
      <p:pic>
        <p:nvPicPr>
          <p:cNvPr id="10" name="Obrázek 9">
            <a:hlinkClick r:id="rId8"/>
            <a:extLst>
              <a:ext uri="{FF2B5EF4-FFF2-40B4-BE49-F238E27FC236}">
                <a16:creationId xmlns:a16="http://schemas.microsoft.com/office/drawing/2014/main" id="{94C157FA-A55E-4DFA-B224-3D2174FA14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23" y="4196619"/>
            <a:ext cx="2993926" cy="1994416"/>
          </a:xfrm>
          <a:prstGeom prst="rect">
            <a:avLst/>
          </a:prstGeom>
        </p:spPr>
      </p:pic>
      <p:pic>
        <p:nvPicPr>
          <p:cNvPr id="12" name="Obrázek 11">
            <a:hlinkClick r:id="rId10"/>
            <a:extLst>
              <a:ext uri="{FF2B5EF4-FFF2-40B4-BE49-F238E27FC236}">
                <a16:creationId xmlns:a16="http://schemas.microsoft.com/office/drawing/2014/main" id="{9DC5FE7D-DF73-434E-AE9A-18D80CB02A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523" y="1544247"/>
            <a:ext cx="2993926" cy="2022051"/>
          </a:xfrm>
          <a:prstGeom prst="rect">
            <a:avLst/>
          </a:prstGeom>
        </p:spPr>
      </p:pic>
      <p:pic>
        <p:nvPicPr>
          <p:cNvPr id="9" name="Potápka roháč">
            <a:hlinkClick r:id="" action="ppaction://media"/>
            <a:extLst>
              <a:ext uri="{FF2B5EF4-FFF2-40B4-BE49-F238E27FC236}">
                <a16:creationId xmlns:a16="http://schemas.microsoft.com/office/drawing/2014/main" id="{5A52C056-C469-434E-9D52-4AE74BB737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26021" y="365125"/>
            <a:ext cx="855557" cy="85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81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52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Labuť velká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11521"/>
            <a:ext cx="10515600" cy="2781354"/>
          </a:xfrm>
        </p:spPr>
        <p:txBody>
          <a:bodyPr/>
          <a:lstStyle/>
          <a:p>
            <a:r>
              <a:rPr lang="cs-CZ" dirty="0"/>
              <a:t>při letu natažený krk</a:t>
            </a:r>
          </a:p>
          <a:p>
            <a:r>
              <a:rPr lang="cs-CZ" dirty="0"/>
              <a:t>krk slouží ke škubání vodních rostlin</a:t>
            </a:r>
          </a:p>
          <a:p>
            <a:r>
              <a:rPr lang="cs-CZ" dirty="0"/>
              <a:t>tři prsty spojuje plovací blána</a:t>
            </a:r>
          </a:p>
          <a:p>
            <a:r>
              <a:rPr lang="cs-CZ" dirty="0"/>
              <a:t>mláďata nekrmivá, šedě zbarvená</a:t>
            </a:r>
          </a:p>
          <a:p>
            <a:r>
              <a:rPr lang="cs-CZ" dirty="0"/>
              <a:t>původně tažná </a:t>
            </a:r>
          </a:p>
          <a:p>
            <a:endParaRPr lang="cs-CZ" dirty="0"/>
          </a:p>
        </p:txBody>
      </p:sp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3D0890B0-A365-403A-B468-5E42C8191A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291" y="3781888"/>
            <a:ext cx="3654966" cy="2451638"/>
          </a:xfrm>
          <a:prstGeom prst="rect">
            <a:avLst/>
          </a:prstGeom>
        </p:spPr>
      </p:pic>
      <p:pic>
        <p:nvPicPr>
          <p:cNvPr id="9" name="Obrázek 8">
            <a:hlinkClick r:id="rId6"/>
            <a:extLst>
              <a:ext uri="{FF2B5EF4-FFF2-40B4-BE49-F238E27FC236}">
                <a16:creationId xmlns:a16="http://schemas.microsoft.com/office/drawing/2014/main" id="{10B0A957-8764-4930-92C0-948C96DAEF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633" y="1357312"/>
            <a:ext cx="3095624" cy="2071687"/>
          </a:xfrm>
          <a:prstGeom prst="rect">
            <a:avLst/>
          </a:prstGeom>
        </p:spPr>
      </p:pic>
      <p:pic>
        <p:nvPicPr>
          <p:cNvPr id="12" name="Obrázek 11">
            <a:hlinkClick r:id="rId8"/>
            <a:extLst>
              <a:ext uri="{FF2B5EF4-FFF2-40B4-BE49-F238E27FC236}">
                <a16:creationId xmlns:a16="http://schemas.microsoft.com/office/drawing/2014/main" id="{A64DB509-8525-4E69-ABE2-663A3A6F99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122" y="1366838"/>
            <a:ext cx="3095624" cy="2062162"/>
          </a:xfrm>
          <a:prstGeom prst="rect">
            <a:avLst/>
          </a:prstGeom>
        </p:spPr>
      </p:pic>
      <p:pic>
        <p:nvPicPr>
          <p:cNvPr id="14" name="Obrázek 13">
            <a:hlinkClick r:id="rId10"/>
            <a:extLst>
              <a:ext uri="{FF2B5EF4-FFF2-40B4-BE49-F238E27FC236}">
                <a16:creationId xmlns:a16="http://schemas.microsoft.com/office/drawing/2014/main" id="{CF005784-EDAA-49CC-BDD8-6A789F3DB0A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728" y="1357313"/>
            <a:ext cx="3109923" cy="2071687"/>
          </a:xfrm>
          <a:prstGeom prst="rect">
            <a:avLst/>
          </a:prstGeom>
        </p:spPr>
      </p:pic>
      <p:pic>
        <p:nvPicPr>
          <p:cNvPr id="8" name="labuť velká - Cygnus olor">
            <a:hlinkClick r:id="" action="ppaction://media"/>
            <a:extLst>
              <a:ext uri="{FF2B5EF4-FFF2-40B4-BE49-F238E27FC236}">
                <a16:creationId xmlns:a16="http://schemas.microsoft.com/office/drawing/2014/main" id="{5C48CBAD-7133-4D77-BD18-339BE25070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72435" y="365125"/>
            <a:ext cx="762730" cy="76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6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13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Husa velká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49855"/>
            <a:ext cx="5457092" cy="2943020"/>
          </a:xfrm>
        </p:spPr>
        <p:txBody>
          <a:bodyPr>
            <a:normAutofit lnSpcReduction="10000"/>
          </a:bodyPr>
          <a:lstStyle/>
          <a:p>
            <a:r>
              <a:rPr lang="cs-CZ" dirty="0"/>
              <a:t>podobná huse domácí</a:t>
            </a:r>
          </a:p>
          <a:p>
            <a:r>
              <a:rPr lang="cs-CZ" dirty="0"/>
              <a:t>šedá barva</a:t>
            </a:r>
          </a:p>
          <a:p>
            <a:r>
              <a:rPr lang="cs-CZ" dirty="0"/>
              <a:t>pohybuje se na vodě i na souši</a:t>
            </a:r>
          </a:p>
          <a:p>
            <a:r>
              <a:rPr lang="cs-CZ" dirty="0"/>
              <a:t>dobře létá</a:t>
            </a:r>
          </a:p>
          <a:p>
            <a:r>
              <a:rPr lang="cs-CZ" dirty="0"/>
              <a:t>mláďata nekrmivá</a:t>
            </a:r>
          </a:p>
          <a:p>
            <a:r>
              <a:rPr lang="cs-CZ" dirty="0"/>
              <a:t>tažná</a:t>
            </a:r>
          </a:p>
        </p:txBody>
      </p:sp>
      <p:pic>
        <p:nvPicPr>
          <p:cNvPr id="6" name="Obrázek 5">
            <a:hlinkClick r:id="rId4"/>
            <a:extLst>
              <a:ext uri="{FF2B5EF4-FFF2-40B4-BE49-F238E27FC236}">
                <a16:creationId xmlns:a16="http://schemas.microsoft.com/office/drawing/2014/main" id="{03764B66-362C-442D-83F3-EBC65AA500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00" y="1393235"/>
            <a:ext cx="3077320" cy="2035765"/>
          </a:xfrm>
          <a:prstGeom prst="rect">
            <a:avLst/>
          </a:prstGeom>
        </p:spPr>
      </p:pic>
      <p:pic>
        <p:nvPicPr>
          <p:cNvPr id="8" name="Obrázek 7">
            <a:hlinkClick r:id="rId6"/>
            <a:extLst>
              <a:ext uri="{FF2B5EF4-FFF2-40B4-BE49-F238E27FC236}">
                <a16:creationId xmlns:a16="http://schemas.microsoft.com/office/drawing/2014/main" id="{96AB5F33-5CDE-40C8-9A32-95521A7020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463" y="1393235"/>
            <a:ext cx="3063073" cy="2035765"/>
          </a:xfrm>
          <a:prstGeom prst="rect">
            <a:avLst/>
          </a:prstGeom>
        </p:spPr>
      </p:pic>
      <p:pic>
        <p:nvPicPr>
          <p:cNvPr id="11" name="Obrázek 10">
            <a:hlinkClick r:id="rId8"/>
            <a:extLst>
              <a:ext uri="{FF2B5EF4-FFF2-40B4-BE49-F238E27FC236}">
                <a16:creationId xmlns:a16="http://schemas.microsoft.com/office/drawing/2014/main" id="{10E97116-837B-4E52-AEC3-663068BB96C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582" y="1393235"/>
            <a:ext cx="3390900" cy="4953000"/>
          </a:xfrm>
          <a:prstGeom prst="rect">
            <a:avLst/>
          </a:prstGeom>
        </p:spPr>
      </p:pic>
      <p:pic>
        <p:nvPicPr>
          <p:cNvPr id="7" name="husa velká - Anser anser">
            <a:hlinkClick r:id="" action="ppaction://media"/>
            <a:extLst>
              <a:ext uri="{FF2B5EF4-FFF2-40B4-BE49-F238E27FC236}">
                <a16:creationId xmlns:a16="http://schemas.microsoft.com/office/drawing/2014/main" id="{DB9AD028-25F7-435E-8EB9-C79ECD57D4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161741" y="365125"/>
            <a:ext cx="719481" cy="71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03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2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Kachna divoká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76488"/>
            <a:ext cx="4700954" cy="3123250"/>
          </a:xfrm>
        </p:spPr>
        <p:txBody>
          <a:bodyPr/>
          <a:lstStyle/>
          <a:p>
            <a:r>
              <a:rPr lang="cs-CZ" dirty="0"/>
              <a:t>největší </a:t>
            </a:r>
            <a:r>
              <a:rPr lang="cs-CZ" dirty="0" err="1"/>
              <a:t>plovavá</a:t>
            </a:r>
            <a:r>
              <a:rPr lang="cs-CZ" dirty="0"/>
              <a:t> kachna</a:t>
            </a:r>
          </a:p>
          <a:p>
            <a:r>
              <a:rPr lang="cs-CZ" dirty="0"/>
              <a:t>pohlavní dvojtvárnost</a:t>
            </a:r>
          </a:p>
          <a:p>
            <a:r>
              <a:rPr lang="cs-CZ" dirty="0"/>
              <a:t>potrava – všežravec</a:t>
            </a:r>
          </a:p>
          <a:p>
            <a:r>
              <a:rPr lang="cs-CZ" dirty="0"/>
              <a:t>dobře létá</a:t>
            </a:r>
          </a:p>
          <a:p>
            <a:r>
              <a:rPr lang="cs-CZ" dirty="0"/>
              <a:t>mláďata nekrmivá</a:t>
            </a:r>
          </a:p>
          <a:p>
            <a:r>
              <a:rPr lang="cs-CZ" dirty="0"/>
              <a:t>přezimují</a:t>
            </a:r>
          </a:p>
        </p:txBody>
      </p:sp>
      <p:pic>
        <p:nvPicPr>
          <p:cNvPr id="5" name="Obrázek 4">
            <a:hlinkClick r:id="rId4"/>
            <a:extLst>
              <a:ext uri="{FF2B5EF4-FFF2-40B4-BE49-F238E27FC236}">
                <a16:creationId xmlns:a16="http://schemas.microsoft.com/office/drawing/2014/main" id="{7494DBF2-3860-4AFB-9156-6676506F1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144" y="3661468"/>
            <a:ext cx="4376969" cy="2935936"/>
          </a:xfrm>
          <a:prstGeom prst="rect">
            <a:avLst/>
          </a:prstGeom>
        </p:spPr>
      </p:pic>
      <p:pic>
        <p:nvPicPr>
          <p:cNvPr id="9" name="Obrázek 8">
            <a:hlinkClick r:id="rId6"/>
            <a:extLst>
              <a:ext uri="{FF2B5EF4-FFF2-40B4-BE49-F238E27FC236}">
                <a16:creationId xmlns:a16="http://schemas.microsoft.com/office/drawing/2014/main" id="{C1BEFE2B-64BC-45FB-A51A-D94C57D5C9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70" y="1440626"/>
            <a:ext cx="3090555" cy="2039766"/>
          </a:xfrm>
          <a:prstGeom prst="rect">
            <a:avLst/>
          </a:prstGeom>
        </p:spPr>
      </p:pic>
      <p:pic>
        <p:nvPicPr>
          <p:cNvPr id="12" name="Obrázek 11">
            <a:hlinkClick r:id="rId8"/>
            <a:extLst>
              <a:ext uri="{FF2B5EF4-FFF2-40B4-BE49-F238E27FC236}">
                <a16:creationId xmlns:a16="http://schemas.microsoft.com/office/drawing/2014/main" id="{37B1CA2A-E73D-459E-AE04-E96B031676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932" y="1426541"/>
            <a:ext cx="3070181" cy="2045213"/>
          </a:xfrm>
          <a:prstGeom prst="rect">
            <a:avLst/>
          </a:prstGeom>
        </p:spPr>
      </p:pic>
      <p:pic>
        <p:nvPicPr>
          <p:cNvPr id="14" name="Obrázek 13">
            <a:hlinkClick r:id="rId10"/>
            <a:extLst>
              <a:ext uri="{FF2B5EF4-FFF2-40B4-BE49-F238E27FC236}">
                <a16:creationId xmlns:a16="http://schemas.microsoft.com/office/drawing/2014/main" id="{3E966196-D550-4F5B-9130-ECFE9A7BBE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801" y="1440626"/>
            <a:ext cx="3090555" cy="2026438"/>
          </a:xfrm>
          <a:prstGeom prst="rect">
            <a:avLst/>
          </a:prstGeom>
        </p:spPr>
      </p:pic>
      <p:pic>
        <p:nvPicPr>
          <p:cNvPr id="8" name="kachna divoká - Anas platyrhynchos">
            <a:hlinkClick r:id="" action="ppaction://media"/>
            <a:extLst>
              <a:ext uri="{FF2B5EF4-FFF2-40B4-BE49-F238E27FC236}">
                <a16:creationId xmlns:a16="http://schemas.microsoft.com/office/drawing/2014/main" id="{AFD69D2E-6CDE-42C9-9736-320A6F9576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0929186" y="365125"/>
            <a:ext cx="849227" cy="84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14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66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F65A5A-42DB-4DC1-B8E7-FF9F6AFD1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Polák chocholačka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09932BA-7390-499C-8808-994846055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718530"/>
            <a:ext cx="6767146" cy="2099617"/>
          </a:xfrm>
        </p:spPr>
        <p:txBody>
          <a:bodyPr/>
          <a:lstStyle/>
          <a:p>
            <a:r>
              <a:rPr lang="cs-CZ" dirty="0"/>
              <a:t>potápivá kachna</a:t>
            </a:r>
          </a:p>
          <a:p>
            <a:r>
              <a:rPr lang="cs-CZ" dirty="0"/>
              <a:t>potrava – měkkýši, vodní hmyz, drobné ryby</a:t>
            </a:r>
          </a:p>
          <a:p>
            <a:r>
              <a:rPr lang="cs-CZ" dirty="0"/>
              <a:t>potápí se do hloubky až 7 m</a:t>
            </a:r>
          </a:p>
          <a:p>
            <a:r>
              <a:rPr lang="cs-CZ" dirty="0"/>
              <a:t>tažný</a:t>
            </a:r>
          </a:p>
        </p:txBody>
      </p:sp>
      <p:pic>
        <p:nvPicPr>
          <p:cNvPr id="6" name="Obrázek 5">
            <a:hlinkClick r:id="rId4"/>
            <a:extLst>
              <a:ext uri="{FF2B5EF4-FFF2-40B4-BE49-F238E27FC236}">
                <a16:creationId xmlns:a16="http://schemas.microsoft.com/office/drawing/2014/main" id="{F9CF94B1-302F-4EC0-BB30-B9AC71C388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417" y="3576488"/>
            <a:ext cx="3771282" cy="2489046"/>
          </a:xfrm>
          <a:prstGeom prst="rect">
            <a:avLst/>
          </a:prstGeom>
        </p:spPr>
      </p:pic>
      <p:pic>
        <p:nvPicPr>
          <p:cNvPr id="8" name="Obrázek 7">
            <a:hlinkClick r:id="rId6"/>
            <a:extLst>
              <a:ext uri="{FF2B5EF4-FFF2-40B4-BE49-F238E27FC236}">
                <a16:creationId xmlns:a16="http://schemas.microsoft.com/office/drawing/2014/main" id="{DC4B4F54-2489-49DB-A46D-54029B2F58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3" y="1329383"/>
            <a:ext cx="3151850" cy="2099617"/>
          </a:xfrm>
          <a:prstGeom prst="rect">
            <a:avLst/>
          </a:prstGeom>
        </p:spPr>
      </p:pic>
      <p:pic>
        <p:nvPicPr>
          <p:cNvPr id="11" name="Obrázek 10">
            <a:hlinkClick r:id="rId8"/>
            <a:extLst>
              <a:ext uri="{FF2B5EF4-FFF2-40B4-BE49-F238E27FC236}">
                <a16:creationId xmlns:a16="http://schemas.microsoft.com/office/drawing/2014/main" id="{7527F283-B1B7-4124-B057-7F0D41F27F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849" y="1353628"/>
            <a:ext cx="3151850" cy="2075372"/>
          </a:xfrm>
          <a:prstGeom prst="rect">
            <a:avLst/>
          </a:prstGeom>
        </p:spPr>
      </p:pic>
      <p:pic>
        <p:nvPicPr>
          <p:cNvPr id="15" name="Obrázek 14">
            <a:hlinkClick r:id="rId10"/>
            <a:extLst>
              <a:ext uri="{FF2B5EF4-FFF2-40B4-BE49-F238E27FC236}">
                <a16:creationId xmlns:a16="http://schemas.microsoft.com/office/drawing/2014/main" id="{AC1D39E5-8B57-4FDF-9E5F-680B1440239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81" y="1329382"/>
            <a:ext cx="3151850" cy="2099617"/>
          </a:xfrm>
          <a:prstGeom prst="rect">
            <a:avLst/>
          </a:prstGeom>
        </p:spPr>
      </p:pic>
      <p:pic>
        <p:nvPicPr>
          <p:cNvPr id="9" name="polák chocholačka - Aythya fuligula">
            <a:hlinkClick r:id="" action="ppaction://media"/>
            <a:extLst>
              <a:ext uri="{FF2B5EF4-FFF2-40B4-BE49-F238E27FC236}">
                <a16:creationId xmlns:a16="http://schemas.microsoft.com/office/drawing/2014/main" id="{4FE82F65-E7B7-4B12-9692-2E524C48F1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082709" y="221927"/>
            <a:ext cx="805979" cy="80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2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04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53897B32-600F-48FF-B519-6E7F7E7E3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855" y="1845814"/>
            <a:ext cx="2961443" cy="296144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257552AC-9C7D-4D2F-9E43-04151F9A485D}"/>
              </a:ext>
            </a:extLst>
          </p:cNvPr>
          <p:cNvSpPr txBox="1"/>
          <p:nvPr/>
        </p:nvSpPr>
        <p:spPr>
          <a:xfrm rot="20099918">
            <a:off x="283120" y="1019691"/>
            <a:ext cx="64654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dirty="0"/>
              <a:t>Jak jsou vodní ptáci přizpůsobeni životu ve vodě?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3DE5017-1C1B-4832-A461-86DA3CB6B653}"/>
              </a:ext>
            </a:extLst>
          </p:cNvPr>
          <p:cNvSpPr txBox="1"/>
          <p:nvPr/>
        </p:nvSpPr>
        <p:spPr>
          <a:xfrm>
            <a:off x="1776714" y="5126855"/>
            <a:ext cx="88721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K čemu mají vrubozobí v zobáku vroubky?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A801BCE5-47BD-4413-A6E9-841A6E3EB9A8}"/>
              </a:ext>
            </a:extLst>
          </p:cNvPr>
          <p:cNvSpPr txBox="1"/>
          <p:nvPr/>
        </p:nvSpPr>
        <p:spPr>
          <a:xfrm rot="2002007">
            <a:off x="6053449" y="2067193"/>
            <a:ext cx="6628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/>
              <a:t>Co je to pohlavní dimorfismus?</a:t>
            </a:r>
          </a:p>
        </p:txBody>
      </p:sp>
    </p:spTree>
    <p:extLst>
      <p:ext uri="{BB962C8B-B14F-4D97-AF65-F5344CB8AC3E}">
        <p14:creationId xmlns:p14="http://schemas.microsoft.com/office/powerpoint/2010/main" val="170214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408</Words>
  <Application>Microsoft Office PowerPoint</Application>
  <PresentationFormat>Širokoúhlá obrazovka</PresentationFormat>
  <Paragraphs>107</Paragraphs>
  <Slides>21</Slides>
  <Notes>0</Notes>
  <HiddenSlides>0</HiddenSlides>
  <MMClips>10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Motiv Office</vt:lpstr>
      <vt:lpstr>PTÁCI – vodní</vt:lpstr>
      <vt:lpstr>Znaky vodních ptáků</vt:lpstr>
      <vt:lpstr>řád Vrubozobí</vt:lpstr>
      <vt:lpstr>Potápka roháč</vt:lpstr>
      <vt:lpstr>Labuť velká</vt:lpstr>
      <vt:lpstr>Husa velká</vt:lpstr>
      <vt:lpstr>Kachna divoká</vt:lpstr>
      <vt:lpstr>Polák chocholačka</vt:lpstr>
      <vt:lpstr>Prezentace aplikace PowerPoint</vt:lpstr>
      <vt:lpstr>řád Krátkokřídlí</vt:lpstr>
      <vt:lpstr>Lyska černá</vt:lpstr>
      <vt:lpstr>Chřástal vodní</vt:lpstr>
      <vt:lpstr>Prezentace aplikace PowerPoint</vt:lpstr>
      <vt:lpstr>řád Dlouhokřídlí</vt:lpstr>
      <vt:lpstr>Racek chechtavý</vt:lpstr>
      <vt:lpstr>Rybák obecný</vt:lpstr>
      <vt:lpstr>Prezentace aplikace PowerPoint</vt:lpstr>
      <vt:lpstr>řád Veslonozí</vt:lpstr>
      <vt:lpstr>Kormorán velký</vt:lpstr>
      <vt:lpstr>Prezentace aplikace PowerPoint</vt:lpstr>
      <vt:lpstr>Zdroje: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PTÁCI</dc:title>
  <dc:creator>Marketute</dc:creator>
  <cp:lastModifiedBy>Marketute</cp:lastModifiedBy>
  <cp:revision>54</cp:revision>
  <dcterms:created xsi:type="dcterms:W3CDTF">2018-03-30T12:37:50Z</dcterms:created>
  <dcterms:modified xsi:type="dcterms:W3CDTF">2018-04-04T08:22:51Z</dcterms:modified>
</cp:coreProperties>
</file>