
<file path=[Content_Types].xml><?xml version="1.0" encoding="utf-8"?>
<Types xmlns="http://schemas.openxmlformats.org/package/2006/content-types">
  <Default Extension="mp3" ContentType="audio/mpeg"/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77" r:id="rId9"/>
  </p:sldIdLst>
  <p:sldSz cx="12192000" cy="6858000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7" autoAdjust="0"/>
    <p:restoredTop sz="94660"/>
  </p:normalViewPr>
  <p:slideViewPr>
    <p:cSldViewPr snapToGrid="0">
      <p:cViewPr varScale="1">
        <p:scale>
          <a:sx n="66" d="100"/>
          <a:sy n="66" d="100"/>
        </p:scale>
        <p:origin x="679" y="4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8CFAE44F-944E-4E3D-98F2-81265C8AA6C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940B047E-0B3B-4020-A85B-CEB3A80539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/>
              <a:t>Kliknutím můžete upravit styl předlohy.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3206439A-D05B-46CD-BC95-E0ECC53F72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0BD216-7220-49B3-8FA8-933C9B94CF57}" type="datetimeFigureOut">
              <a:rPr lang="cs-CZ" smtClean="0"/>
              <a:t>4. 4. 2018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8B742F75-C41D-418E-8EF5-42E9B04AE9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37C98BD7-0A66-4189-9F90-28C8A6914B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187A3B-5312-4BC0-8C24-1174460D30F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585896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3F84B4B6-0C1D-4B0A-890D-87D8982650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>
            <a:extLst>
              <a:ext uri="{FF2B5EF4-FFF2-40B4-BE49-F238E27FC236}">
                <a16:creationId xmlns:a16="http://schemas.microsoft.com/office/drawing/2014/main" id="{7818DF77-424D-4E93-B12D-3C8F3AB67BC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181229E7-0569-499C-8B2C-86EE3B9625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0BD216-7220-49B3-8FA8-933C9B94CF57}" type="datetimeFigureOut">
              <a:rPr lang="cs-CZ" smtClean="0"/>
              <a:t>4. 4. 2018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DC4283AC-4327-4ACE-A3B8-0ABF5ECB58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04DC8A7E-F263-4EC3-8CA2-EC69689537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187A3B-5312-4BC0-8C24-1174460D30F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217004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>
            <a:extLst>
              <a:ext uri="{FF2B5EF4-FFF2-40B4-BE49-F238E27FC236}">
                <a16:creationId xmlns:a16="http://schemas.microsoft.com/office/drawing/2014/main" id="{A6A91B4E-2782-45C5-95C8-36340A88175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>
            <a:extLst>
              <a:ext uri="{FF2B5EF4-FFF2-40B4-BE49-F238E27FC236}">
                <a16:creationId xmlns:a16="http://schemas.microsoft.com/office/drawing/2014/main" id="{6654A66D-1545-4CB9-9EEC-BD01D7B8BE3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87130317-4F76-429A-9AA7-9A46499545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0BD216-7220-49B3-8FA8-933C9B94CF57}" type="datetimeFigureOut">
              <a:rPr lang="cs-CZ" smtClean="0"/>
              <a:t>4. 4. 2018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1CECEC66-573A-4E8E-BCC3-AE968BAA69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AF720775-30D4-4E3F-B49A-47793EE888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187A3B-5312-4BC0-8C24-1174460D30F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323934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F9C65342-D7A2-4E82-BE9D-A331B2849C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8E680594-2F6A-47A7-BB9E-F2204CDFA32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1F3C9864-7022-4FFA-90DB-D6CAF09EA9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0BD216-7220-49B3-8FA8-933C9B94CF57}" type="datetimeFigureOut">
              <a:rPr lang="cs-CZ" smtClean="0"/>
              <a:t>4. 4. 2018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70A46378-B8B1-49D0-AF0F-0C5B93BB50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B3F02E7F-282B-4FD8-A1B4-A9445B0D1D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187A3B-5312-4BC0-8C24-1174460D30F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129862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AEF81A48-FADC-43AC-947A-5165351952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>
            <a:extLst>
              <a:ext uri="{FF2B5EF4-FFF2-40B4-BE49-F238E27FC236}">
                <a16:creationId xmlns:a16="http://schemas.microsoft.com/office/drawing/2014/main" id="{BB1D288D-B18E-4FD2-934F-9819964509C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3E47B922-1E7D-4D17-96A1-A01CE42B66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0BD216-7220-49B3-8FA8-933C9B94CF57}" type="datetimeFigureOut">
              <a:rPr lang="cs-CZ" smtClean="0"/>
              <a:t>4. 4. 2018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9FF0D660-3640-4805-A63C-36ABD5D5DC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3C4E5A80-78B8-4B0A-9A73-2575D696EB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187A3B-5312-4BC0-8C24-1174460D30F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59608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2D8DB28C-B136-4E62-B030-9015CD7244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4637E1D3-948F-4ECD-9611-E8105920B24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obsah 3">
            <a:extLst>
              <a:ext uri="{FF2B5EF4-FFF2-40B4-BE49-F238E27FC236}">
                <a16:creationId xmlns:a16="http://schemas.microsoft.com/office/drawing/2014/main" id="{0C91EDD2-3F9D-4998-BB5E-FFCDCEBC0B0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131FD06C-4CB0-4A65-AE60-CA38BD2E59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0BD216-7220-49B3-8FA8-933C9B94CF57}" type="datetimeFigureOut">
              <a:rPr lang="cs-CZ" smtClean="0"/>
              <a:t>4. 4. 2018</a:t>
            </a:fld>
            <a:endParaRPr lang="cs-CZ"/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FCF766E9-1D31-4A2F-B542-9A0B1982E6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D86BC886-8F63-4292-B11F-5BAACDED82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187A3B-5312-4BC0-8C24-1174460D30F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523083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BCBECC92-65B3-4B3E-9D86-6F0AE63727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>
            <a:extLst>
              <a:ext uri="{FF2B5EF4-FFF2-40B4-BE49-F238E27FC236}">
                <a16:creationId xmlns:a16="http://schemas.microsoft.com/office/drawing/2014/main" id="{4CC42B50-0DFE-476A-A0FC-1671C73D25F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4" name="Zástupný symbol pro obsah 3">
            <a:extLst>
              <a:ext uri="{FF2B5EF4-FFF2-40B4-BE49-F238E27FC236}">
                <a16:creationId xmlns:a16="http://schemas.microsoft.com/office/drawing/2014/main" id="{446356CC-4829-47BB-B32E-031C9766EB7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text 4">
            <a:extLst>
              <a:ext uri="{FF2B5EF4-FFF2-40B4-BE49-F238E27FC236}">
                <a16:creationId xmlns:a16="http://schemas.microsoft.com/office/drawing/2014/main" id="{7D1E9012-29F3-4698-9EA4-1F50368780B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6" name="Zástupný symbol pro obsah 5">
            <a:extLst>
              <a:ext uri="{FF2B5EF4-FFF2-40B4-BE49-F238E27FC236}">
                <a16:creationId xmlns:a16="http://schemas.microsoft.com/office/drawing/2014/main" id="{4C809479-1456-4F7E-B734-DD063023324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7" name="Zástupný symbol pro datum 6">
            <a:extLst>
              <a:ext uri="{FF2B5EF4-FFF2-40B4-BE49-F238E27FC236}">
                <a16:creationId xmlns:a16="http://schemas.microsoft.com/office/drawing/2014/main" id="{F9218187-55E7-4B27-99C6-92E3B4F2DE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0BD216-7220-49B3-8FA8-933C9B94CF57}" type="datetimeFigureOut">
              <a:rPr lang="cs-CZ" smtClean="0"/>
              <a:t>4. 4. 2018</a:t>
            </a:fld>
            <a:endParaRPr lang="cs-CZ"/>
          </a:p>
        </p:txBody>
      </p:sp>
      <p:sp>
        <p:nvSpPr>
          <p:cNvPr id="8" name="Zástupný symbol pro zápatí 7">
            <a:extLst>
              <a:ext uri="{FF2B5EF4-FFF2-40B4-BE49-F238E27FC236}">
                <a16:creationId xmlns:a16="http://schemas.microsoft.com/office/drawing/2014/main" id="{7764079F-AF88-4BFF-BAE4-68B1AA4B50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>
            <a:extLst>
              <a:ext uri="{FF2B5EF4-FFF2-40B4-BE49-F238E27FC236}">
                <a16:creationId xmlns:a16="http://schemas.microsoft.com/office/drawing/2014/main" id="{2E0C75C9-A93D-4DCC-9071-C729C05A26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187A3B-5312-4BC0-8C24-1174460D30F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463180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3F0E9A6E-8CEE-41E4-8970-F60FF24608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datum 2">
            <a:extLst>
              <a:ext uri="{FF2B5EF4-FFF2-40B4-BE49-F238E27FC236}">
                <a16:creationId xmlns:a16="http://schemas.microsoft.com/office/drawing/2014/main" id="{6F2DB762-79AB-49C0-BE6A-81BC1967A6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0BD216-7220-49B3-8FA8-933C9B94CF57}" type="datetimeFigureOut">
              <a:rPr lang="cs-CZ" smtClean="0"/>
              <a:t>4. 4. 2018</a:t>
            </a:fld>
            <a:endParaRPr lang="cs-CZ"/>
          </a:p>
        </p:txBody>
      </p:sp>
      <p:sp>
        <p:nvSpPr>
          <p:cNvPr id="4" name="Zástupný symbol pro zápatí 3">
            <a:extLst>
              <a:ext uri="{FF2B5EF4-FFF2-40B4-BE49-F238E27FC236}">
                <a16:creationId xmlns:a16="http://schemas.microsoft.com/office/drawing/2014/main" id="{041E068D-6419-4116-B09B-E604C43205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0B34C372-C443-4165-814B-BE8A5D822C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187A3B-5312-4BC0-8C24-1174460D30F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460993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>
            <a:extLst>
              <a:ext uri="{FF2B5EF4-FFF2-40B4-BE49-F238E27FC236}">
                <a16:creationId xmlns:a16="http://schemas.microsoft.com/office/drawing/2014/main" id="{8F78FED6-BF46-428B-9A23-03532904FA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0BD216-7220-49B3-8FA8-933C9B94CF57}" type="datetimeFigureOut">
              <a:rPr lang="cs-CZ" smtClean="0"/>
              <a:t>4. 4. 2018</a:t>
            </a:fld>
            <a:endParaRPr lang="cs-CZ"/>
          </a:p>
        </p:txBody>
      </p:sp>
      <p:sp>
        <p:nvSpPr>
          <p:cNvPr id="3" name="Zástupný symbol pro zápatí 2">
            <a:extLst>
              <a:ext uri="{FF2B5EF4-FFF2-40B4-BE49-F238E27FC236}">
                <a16:creationId xmlns:a16="http://schemas.microsoft.com/office/drawing/2014/main" id="{93CF528E-32E8-47A6-AC9D-2BAFF57180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00B70471-9273-488E-982F-95DC00CF34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187A3B-5312-4BC0-8C24-1174460D30F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106235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90D689D9-BAC7-4A92-A9FB-EAF09239AA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2C1CD844-D927-4F95-A2A9-9E3C6173F11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text 3">
            <a:extLst>
              <a:ext uri="{FF2B5EF4-FFF2-40B4-BE49-F238E27FC236}">
                <a16:creationId xmlns:a16="http://schemas.microsoft.com/office/drawing/2014/main" id="{340C2731-2229-44BB-9E37-1A6FF7389BF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37670663-F478-428C-80F7-E276A29592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0BD216-7220-49B3-8FA8-933C9B94CF57}" type="datetimeFigureOut">
              <a:rPr lang="cs-CZ" smtClean="0"/>
              <a:t>4. 4. 2018</a:t>
            </a:fld>
            <a:endParaRPr lang="cs-CZ"/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A9A63579-978F-4E1B-B5F7-67B078EA48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5AAF595C-ACA9-40CE-870E-9CFA7AB240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187A3B-5312-4BC0-8C24-1174460D30F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389193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1149EBF6-7C5E-4B8F-8A72-DB13560F20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obrázku 2">
            <a:extLst>
              <a:ext uri="{FF2B5EF4-FFF2-40B4-BE49-F238E27FC236}">
                <a16:creationId xmlns:a16="http://schemas.microsoft.com/office/drawing/2014/main" id="{2AF37BB7-CC3F-46D3-9214-022B3B59EFE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>
            <a:extLst>
              <a:ext uri="{FF2B5EF4-FFF2-40B4-BE49-F238E27FC236}">
                <a16:creationId xmlns:a16="http://schemas.microsoft.com/office/drawing/2014/main" id="{E5EB3F28-EE4C-434B-9929-0497D7A5582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97E4418A-9DB0-4234-9E60-3402BD0AD8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0BD216-7220-49B3-8FA8-933C9B94CF57}" type="datetimeFigureOut">
              <a:rPr lang="cs-CZ" smtClean="0"/>
              <a:t>4. 4. 2018</a:t>
            </a:fld>
            <a:endParaRPr lang="cs-CZ"/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AACD3342-08A4-488B-86DF-38993B8F24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38B00D82-79B1-4CC7-87F8-E620F6A40A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187A3B-5312-4BC0-8C24-1174460D30F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973412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nadpis 1">
            <a:extLst>
              <a:ext uri="{FF2B5EF4-FFF2-40B4-BE49-F238E27FC236}">
                <a16:creationId xmlns:a16="http://schemas.microsoft.com/office/drawing/2014/main" id="{85A68015-9BD7-4004-9F1B-2910E4E97B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>
            <a:extLst>
              <a:ext uri="{FF2B5EF4-FFF2-40B4-BE49-F238E27FC236}">
                <a16:creationId xmlns:a16="http://schemas.microsoft.com/office/drawing/2014/main" id="{7CCCC8B8-0DBA-4A98-9ECD-343F12465DC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4507946D-4BE9-4FEA-BF7B-2877C953519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0BD216-7220-49B3-8FA8-933C9B94CF57}" type="datetimeFigureOut">
              <a:rPr lang="cs-CZ" smtClean="0"/>
              <a:t>4. 4. 2018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E89A64EB-0F60-4970-B860-847CD637654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20BA8E48-7EBC-46E3-A101-DDA9E04C466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187A3B-5312-4BC0-8C24-1174460D30F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454792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arkive.org/brown-quail/coturnix-ypsilophora/image-G136762.html" TargetMode="External"/><Relationship Id="rId3" Type="http://schemas.openxmlformats.org/officeDocument/2006/relationships/image" Target="../media/image1.jpg"/><Relationship Id="rId7" Type="http://schemas.openxmlformats.org/officeDocument/2006/relationships/image" Target="../media/image3.jpg"/><Relationship Id="rId2" Type="http://schemas.openxmlformats.org/officeDocument/2006/relationships/hyperlink" Target="http://www.arkive.org/pheasant/phasianus-colchicus/image-A9712.html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www.arkive.org/capercaillie/tetrao-urogallus/image-A12385.html" TargetMode="External"/><Relationship Id="rId5" Type="http://schemas.openxmlformats.org/officeDocument/2006/relationships/image" Target="../media/image2.jpg"/><Relationship Id="rId4" Type="http://schemas.openxmlformats.org/officeDocument/2006/relationships/hyperlink" Target="http://www.arkive.org/grey-partridge/perdix-perdix/image-A22828.html" TargetMode="External"/><Relationship Id="rId9" Type="http://schemas.openxmlformats.org/officeDocument/2006/relationships/image" Target="../media/image4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7" Type="http://schemas.openxmlformats.org/officeDocument/2006/relationships/image" Target="../media/image7.jpg"/><Relationship Id="rId2" Type="http://schemas.openxmlformats.org/officeDocument/2006/relationships/hyperlink" Target="http://www.arkive.org/pheasant/phasianus-colchicus/image-A9816.html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arkive.org/capercaillie/tetrao-urogallus/image-A12379.html" TargetMode="External"/><Relationship Id="rId5" Type="http://schemas.openxmlformats.org/officeDocument/2006/relationships/image" Target="../media/image6.jpg"/><Relationship Id="rId4" Type="http://schemas.openxmlformats.org/officeDocument/2006/relationships/hyperlink" Target="http://www.arkive.org/grey-partridge/perdix-perdix/image-A2965.html" TargetMode="Externa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arkive.org/pheasant/phasianus-colchicus/image-A7265.html" TargetMode="External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9.jpg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6" Type="http://schemas.openxmlformats.org/officeDocument/2006/relationships/hyperlink" Target="http://www.arkive.org/pheasant/phasianus-colchicus/image-A22260.html" TargetMode="External"/><Relationship Id="rId5" Type="http://schemas.openxmlformats.org/officeDocument/2006/relationships/image" Target="../media/image8.jpg"/><Relationship Id="rId10" Type="http://schemas.openxmlformats.org/officeDocument/2006/relationships/image" Target="../media/image11.png"/><Relationship Id="rId4" Type="http://schemas.openxmlformats.org/officeDocument/2006/relationships/hyperlink" Target="http://www.arkive.org/pheasant/phasianus-colchicus/image-A10545.html" TargetMode="External"/><Relationship Id="rId9" Type="http://schemas.openxmlformats.org/officeDocument/2006/relationships/image" Target="../media/image10.jp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://www.arkive.org/grey-partridge/perdix-perdix/image-A2963.html" TargetMode="External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13.jpg"/><Relationship Id="rId2" Type="http://schemas.openxmlformats.org/officeDocument/2006/relationships/audio" Target="../media/media2.mp3"/><Relationship Id="rId1" Type="http://schemas.microsoft.com/office/2007/relationships/media" Target="../media/media2.mp3"/><Relationship Id="rId6" Type="http://schemas.openxmlformats.org/officeDocument/2006/relationships/hyperlink" Target="http://www.arkive.org/grey-partridge/perdix-perdix/image-A22520.html" TargetMode="External"/><Relationship Id="rId5" Type="http://schemas.openxmlformats.org/officeDocument/2006/relationships/image" Target="../media/image12.jpg"/><Relationship Id="rId10" Type="http://schemas.openxmlformats.org/officeDocument/2006/relationships/image" Target="../media/image11.png"/><Relationship Id="rId4" Type="http://schemas.openxmlformats.org/officeDocument/2006/relationships/hyperlink" Target="http://www.arkive.org/grey-partridge/perdix-perdix/image-A4509.html" TargetMode="External"/><Relationship Id="rId9" Type="http://schemas.openxmlformats.org/officeDocument/2006/relationships/image" Target="../media/image14.jp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http://www.arkive.org/capercaillie/tetrao-urogallus/image-A12377.html" TargetMode="External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16.jpg"/><Relationship Id="rId2" Type="http://schemas.openxmlformats.org/officeDocument/2006/relationships/audio" Target="../media/media3.mp3"/><Relationship Id="rId1" Type="http://schemas.microsoft.com/office/2007/relationships/media" Target="../media/media3.mp3"/><Relationship Id="rId6" Type="http://schemas.openxmlformats.org/officeDocument/2006/relationships/hyperlink" Target="http://www.arkive.org/capercaillie/tetrao-urogallus/image-A11645.html" TargetMode="External"/><Relationship Id="rId5" Type="http://schemas.openxmlformats.org/officeDocument/2006/relationships/image" Target="../media/image15.jpg"/><Relationship Id="rId10" Type="http://schemas.openxmlformats.org/officeDocument/2006/relationships/image" Target="../media/image11.png"/><Relationship Id="rId4" Type="http://schemas.openxmlformats.org/officeDocument/2006/relationships/hyperlink" Target="http://www.arkive.org/capercaillie/tetrao-urogallus/image-A12387.html" TargetMode="External"/><Relationship Id="rId9" Type="http://schemas.openxmlformats.org/officeDocument/2006/relationships/image" Target="../media/image17.jp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hyperlink" Target="http://www.arkive.org/brown-quail/coturnix-ypsilophora/image-G139053.html" TargetMode="External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19.jpg"/><Relationship Id="rId2" Type="http://schemas.openxmlformats.org/officeDocument/2006/relationships/audio" Target="../media/media4.mp3"/><Relationship Id="rId1" Type="http://schemas.microsoft.com/office/2007/relationships/media" Target="../media/media4.mp3"/><Relationship Id="rId6" Type="http://schemas.openxmlformats.org/officeDocument/2006/relationships/hyperlink" Target="http://www.arkive.org/brown-quail/coturnix-ypsilophora/image-G139608.html" TargetMode="External"/><Relationship Id="rId5" Type="http://schemas.openxmlformats.org/officeDocument/2006/relationships/image" Target="../media/image18.jpg"/><Relationship Id="rId10" Type="http://schemas.openxmlformats.org/officeDocument/2006/relationships/image" Target="../media/image11.png"/><Relationship Id="rId4" Type="http://schemas.openxmlformats.org/officeDocument/2006/relationships/hyperlink" Target="http://www.arkive.org/brown-quail/coturnix-ypsilophora/image-G138789.html" TargetMode="External"/><Relationship Id="rId9" Type="http://schemas.openxmlformats.org/officeDocument/2006/relationships/image" Target="../media/image20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hyperlink" Target="https://pixers.cz/fototapety/smiley-otaznik-30610321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8057B4F3-7DB1-4CFA-805B-5472A1D9D98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346472"/>
            <a:ext cx="9360023" cy="2387600"/>
          </a:xfrm>
        </p:spPr>
        <p:txBody>
          <a:bodyPr/>
          <a:lstStyle/>
          <a:p>
            <a:r>
              <a:rPr lang="cs-CZ" dirty="0"/>
              <a:t>PTÁCI – otevřené krajiny </a:t>
            </a:r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8A4B3B80-57DA-41D3-BC78-3A92D866C0B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756983"/>
            <a:ext cx="9144000" cy="1655762"/>
          </a:xfrm>
        </p:spPr>
        <p:txBody>
          <a:bodyPr/>
          <a:lstStyle/>
          <a:p>
            <a:r>
              <a:rPr lang="cs-CZ" dirty="0"/>
              <a:t>Markéta Obrovská</a:t>
            </a:r>
          </a:p>
          <a:p>
            <a:r>
              <a:rPr lang="cs-CZ" dirty="0"/>
              <a:t>Hradec Králové 2017/2018</a:t>
            </a:r>
          </a:p>
        </p:txBody>
      </p:sp>
      <p:pic>
        <p:nvPicPr>
          <p:cNvPr id="4" name="Obrázek 3">
            <a:hlinkClick r:id="rId2"/>
            <a:extLst>
              <a:ext uri="{FF2B5EF4-FFF2-40B4-BE49-F238E27FC236}">
                <a16:creationId xmlns:a16="http://schemas.microsoft.com/office/drawing/2014/main" id="{15137B41-90CD-48A7-8CAA-CFE18F9C661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55006" y="239458"/>
            <a:ext cx="3723151" cy="2445823"/>
          </a:xfrm>
          <a:prstGeom prst="rect">
            <a:avLst/>
          </a:prstGeom>
        </p:spPr>
      </p:pic>
      <p:pic>
        <p:nvPicPr>
          <p:cNvPr id="5" name="Obrázek 4">
            <a:hlinkClick r:id="rId4"/>
            <a:extLst>
              <a:ext uri="{FF2B5EF4-FFF2-40B4-BE49-F238E27FC236}">
                <a16:creationId xmlns:a16="http://schemas.microsoft.com/office/drawing/2014/main" id="{B9EBB224-5DDA-45E8-A6C2-A8A66583D97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844" y="239458"/>
            <a:ext cx="3723151" cy="2422912"/>
          </a:xfrm>
          <a:prstGeom prst="rect">
            <a:avLst/>
          </a:prstGeom>
        </p:spPr>
      </p:pic>
      <p:pic>
        <p:nvPicPr>
          <p:cNvPr id="6" name="Obrázek 5">
            <a:hlinkClick r:id="rId6"/>
            <a:extLst>
              <a:ext uri="{FF2B5EF4-FFF2-40B4-BE49-F238E27FC236}">
                <a16:creationId xmlns:a16="http://schemas.microsoft.com/office/drawing/2014/main" id="{94BD7873-3CBD-4AB1-BD66-FE9DF82B7BD0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843" y="4195631"/>
            <a:ext cx="3723151" cy="2422912"/>
          </a:xfrm>
          <a:prstGeom prst="rect">
            <a:avLst/>
          </a:prstGeom>
        </p:spPr>
      </p:pic>
      <p:pic>
        <p:nvPicPr>
          <p:cNvPr id="7" name="Obrázek 6">
            <a:hlinkClick r:id="rId8"/>
            <a:extLst>
              <a:ext uri="{FF2B5EF4-FFF2-40B4-BE49-F238E27FC236}">
                <a16:creationId xmlns:a16="http://schemas.microsoft.com/office/drawing/2014/main" id="{B9ECA5AF-6560-448C-A4B2-1B2125EA56E0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55006" y="4224200"/>
            <a:ext cx="3723151" cy="24229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5332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F5F65A5A-42DB-4DC1-B8E7-FF9F6AFD14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řád Hrabaví</a:t>
            </a: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F09932BA-7390-499C-8808-994846055C2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3943703"/>
            <a:ext cx="6169269" cy="2694489"/>
          </a:xfrm>
        </p:spPr>
        <p:txBody>
          <a:bodyPr>
            <a:normAutofit lnSpcReduction="10000"/>
          </a:bodyPr>
          <a:lstStyle/>
          <a:p>
            <a:r>
              <a:rPr lang="cs-CZ" dirty="0"/>
              <a:t>převážně špatní letci, zdržují se na zemi</a:t>
            </a:r>
          </a:p>
          <a:p>
            <a:r>
              <a:rPr lang="cs-CZ" dirty="0"/>
              <a:t>pohlavní dimorfismus</a:t>
            </a:r>
          </a:p>
          <a:p>
            <a:r>
              <a:rPr lang="cs-CZ" dirty="0"/>
              <a:t>potrava – všežravci</a:t>
            </a:r>
          </a:p>
          <a:p>
            <a:r>
              <a:rPr lang="cs-CZ" dirty="0"/>
              <a:t>mláďata nekrmivá</a:t>
            </a:r>
          </a:p>
          <a:p>
            <a:r>
              <a:rPr lang="cs-CZ" dirty="0"/>
              <a:t>hnízda bývají skrytá </a:t>
            </a:r>
            <a:br>
              <a:rPr lang="en-US" dirty="0"/>
            </a:br>
            <a:endParaRPr lang="cs-CZ" dirty="0"/>
          </a:p>
        </p:txBody>
      </p:sp>
      <p:pic>
        <p:nvPicPr>
          <p:cNvPr id="6" name="Obrázek 5">
            <a:hlinkClick r:id="rId2"/>
            <a:extLst>
              <a:ext uri="{FF2B5EF4-FFF2-40B4-BE49-F238E27FC236}">
                <a16:creationId xmlns:a16="http://schemas.microsoft.com/office/drawing/2014/main" id="{AD7B02B4-B3FB-4569-990C-8D07B65FA2F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9634" y="1456713"/>
            <a:ext cx="3143832" cy="2311926"/>
          </a:xfrm>
          <a:prstGeom prst="rect">
            <a:avLst/>
          </a:prstGeom>
        </p:spPr>
      </p:pic>
      <p:pic>
        <p:nvPicPr>
          <p:cNvPr id="13" name="Obrázek 12">
            <a:hlinkClick r:id="rId4"/>
            <a:extLst>
              <a:ext uri="{FF2B5EF4-FFF2-40B4-BE49-F238E27FC236}">
                <a16:creationId xmlns:a16="http://schemas.microsoft.com/office/drawing/2014/main" id="{D499A6D3-5B63-4549-A5F8-7CFFB6501E6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4084" y="1469156"/>
            <a:ext cx="3143832" cy="2311926"/>
          </a:xfrm>
          <a:prstGeom prst="rect">
            <a:avLst/>
          </a:prstGeom>
        </p:spPr>
      </p:pic>
      <p:pic>
        <p:nvPicPr>
          <p:cNvPr id="17" name="Obrázek 16">
            <a:hlinkClick r:id="rId6"/>
            <a:extLst>
              <a:ext uri="{FF2B5EF4-FFF2-40B4-BE49-F238E27FC236}">
                <a16:creationId xmlns:a16="http://schemas.microsoft.com/office/drawing/2014/main" id="{EEB9885D-18C2-4AC9-8028-6CEAA20827FB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98534" y="1456713"/>
            <a:ext cx="3143832" cy="22994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08834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F5F65A5A-42DB-4DC1-B8E7-FF9F6AFD14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Bažant obecný</a:t>
            </a: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F09932BA-7390-499C-8808-994846055C2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76268" y="4086387"/>
            <a:ext cx="6620286" cy="2683690"/>
          </a:xfrm>
        </p:spPr>
        <p:txBody>
          <a:bodyPr/>
          <a:lstStyle/>
          <a:p>
            <a:r>
              <a:rPr lang="cs-CZ" dirty="0"/>
              <a:t>lovný pták</a:t>
            </a:r>
          </a:p>
          <a:p>
            <a:r>
              <a:rPr lang="cs-CZ" dirty="0"/>
              <a:t>hnízdo slabě vystlané na zemi</a:t>
            </a:r>
          </a:p>
          <a:p>
            <a:r>
              <a:rPr lang="cs-CZ" dirty="0"/>
              <a:t>typický pohlavní dimorfismus</a:t>
            </a:r>
          </a:p>
          <a:p>
            <a:r>
              <a:rPr lang="cs-CZ" dirty="0"/>
              <a:t>potrava – hmyz, měkkýši, hraboši, bobule</a:t>
            </a:r>
          </a:p>
          <a:p>
            <a:r>
              <a:rPr lang="cs-CZ" dirty="0"/>
              <a:t>stálý</a:t>
            </a:r>
          </a:p>
        </p:txBody>
      </p:sp>
      <p:pic>
        <p:nvPicPr>
          <p:cNvPr id="5" name="Obrázek 4">
            <a:hlinkClick r:id="rId4"/>
            <a:extLst>
              <a:ext uri="{FF2B5EF4-FFF2-40B4-BE49-F238E27FC236}">
                <a16:creationId xmlns:a16="http://schemas.microsoft.com/office/drawing/2014/main" id="{052FEE69-540D-4FA6-B099-E332EFA59D0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2713" y="1566089"/>
            <a:ext cx="3485432" cy="2321834"/>
          </a:xfrm>
          <a:prstGeom prst="rect">
            <a:avLst/>
          </a:prstGeom>
        </p:spPr>
      </p:pic>
      <p:pic>
        <p:nvPicPr>
          <p:cNvPr id="9" name="Obrázek 8">
            <a:hlinkClick r:id="rId6"/>
            <a:extLst>
              <a:ext uri="{FF2B5EF4-FFF2-40B4-BE49-F238E27FC236}">
                <a16:creationId xmlns:a16="http://schemas.microsoft.com/office/drawing/2014/main" id="{4F150810-216A-4D7E-A834-64A1703E3F12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6268" y="1527422"/>
            <a:ext cx="3485432" cy="2321834"/>
          </a:xfrm>
          <a:prstGeom prst="rect">
            <a:avLst/>
          </a:prstGeom>
        </p:spPr>
      </p:pic>
      <p:pic>
        <p:nvPicPr>
          <p:cNvPr id="13" name="Obrázek 12">
            <a:hlinkClick r:id="rId8"/>
            <a:extLst>
              <a:ext uri="{FF2B5EF4-FFF2-40B4-BE49-F238E27FC236}">
                <a16:creationId xmlns:a16="http://schemas.microsoft.com/office/drawing/2014/main" id="{40041D9A-0DB0-4058-BB4E-C127817E5FE7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89158" y="1566089"/>
            <a:ext cx="3227767" cy="4837000"/>
          </a:xfrm>
          <a:prstGeom prst="rect">
            <a:avLst/>
          </a:prstGeom>
        </p:spPr>
      </p:pic>
      <p:pic>
        <p:nvPicPr>
          <p:cNvPr id="7" name="Bažant obecný">
            <a:hlinkClick r:id="" action="ppaction://media"/>
            <a:extLst>
              <a:ext uri="{FF2B5EF4-FFF2-40B4-BE49-F238E27FC236}">
                <a16:creationId xmlns:a16="http://schemas.microsoft.com/office/drawing/2014/main" id="{FA882BA3-0CE0-44AD-A068-9EAB04D2B786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0"/>
          <a:stretch>
            <a:fillRect/>
          </a:stretch>
        </p:blipFill>
        <p:spPr>
          <a:xfrm>
            <a:off x="10809934" y="365125"/>
            <a:ext cx="1087731" cy="10877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18123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1" dur="13887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4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F5F65A5A-42DB-4DC1-B8E7-FF9F6AFD14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Koroptev polní</a:t>
            </a: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F09932BA-7390-499C-8808-994846055C2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76268" y="4086387"/>
            <a:ext cx="6245157" cy="2560598"/>
          </a:xfrm>
        </p:spPr>
        <p:txBody>
          <a:bodyPr/>
          <a:lstStyle/>
          <a:p>
            <a:r>
              <a:rPr lang="cs-CZ" dirty="0"/>
              <a:t>výskyt v nížinách i středních polohách</a:t>
            </a:r>
          </a:p>
          <a:p>
            <a:r>
              <a:rPr lang="cs-CZ" dirty="0"/>
              <a:t>hnízdo skryto v husté trávě na zemi</a:t>
            </a:r>
          </a:p>
          <a:p>
            <a:r>
              <a:rPr lang="cs-CZ" dirty="0"/>
              <a:t>žije v malých rodinných hejnech</a:t>
            </a:r>
          </a:p>
          <a:p>
            <a:r>
              <a:rPr lang="cs-CZ" dirty="0"/>
              <a:t>potrava – hmyz, semena</a:t>
            </a:r>
          </a:p>
          <a:p>
            <a:r>
              <a:rPr lang="cs-CZ" dirty="0"/>
              <a:t>stálá</a:t>
            </a:r>
          </a:p>
        </p:txBody>
      </p:sp>
      <p:pic>
        <p:nvPicPr>
          <p:cNvPr id="6" name="Obrázek 5">
            <a:hlinkClick r:id="rId4"/>
            <a:extLst>
              <a:ext uri="{FF2B5EF4-FFF2-40B4-BE49-F238E27FC236}">
                <a16:creationId xmlns:a16="http://schemas.microsoft.com/office/drawing/2014/main" id="{E8479217-C5E6-4FD9-87D4-DAAC22FBD97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38322" y="1539875"/>
            <a:ext cx="3615478" cy="4953000"/>
          </a:xfrm>
          <a:prstGeom prst="rect">
            <a:avLst/>
          </a:prstGeom>
        </p:spPr>
      </p:pic>
      <p:pic>
        <p:nvPicPr>
          <p:cNvPr id="10" name="Obrázek 9">
            <a:hlinkClick r:id="rId6"/>
            <a:extLst>
              <a:ext uri="{FF2B5EF4-FFF2-40B4-BE49-F238E27FC236}">
                <a16:creationId xmlns:a16="http://schemas.microsoft.com/office/drawing/2014/main" id="{87C9392A-65DF-47AE-A870-ADA0AFC641AA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7295" y="1539874"/>
            <a:ext cx="2864130" cy="2278085"/>
          </a:xfrm>
          <a:prstGeom prst="rect">
            <a:avLst/>
          </a:prstGeom>
        </p:spPr>
      </p:pic>
      <p:pic>
        <p:nvPicPr>
          <p:cNvPr id="8" name="Obrázek 7">
            <a:hlinkClick r:id="rId8"/>
            <a:extLst>
              <a:ext uri="{FF2B5EF4-FFF2-40B4-BE49-F238E27FC236}">
                <a16:creationId xmlns:a16="http://schemas.microsoft.com/office/drawing/2014/main" id="{FC8D8F49-EF20-442F-AC6B-54A6FDA35330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6268" y="1539874"/>
            <a:ext cx="2864130" cy="2278085"/>
          </a:xfrm>
          <a:prstGeom prst="rect">
            <a:avLst/>
          </a:prstGeom>
        </p:spPr>
      </p:pic>
      <p:pic>
        <p:nvPicPr>
          <p:cNvPr id="7" name="koroptev polní - Perdix perdix">
            <a:hlinkClick r:id="" action="ppaction://media"/>
            <a:extLst>
              <a:ext uri="{FF2B5EF4-FFF2-40B4-BE49-F238E27FC236}">
                <a16:creationId xmlns:a16="http://schemas.microsoft.com/office/drawing/2014/main" id="{E086D7F6-9BBA-422E-A51B-845042B2DD3E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0"/>
          <a:stretch>
            <a:fillRect/>
          </a:stretch>
        </p:blipFill>
        <p:spPr>
          <a:xfrm>
            <a:off x="10873581" y="296229"/>
            <a:ext cx="960438" cy="9604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2362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1" dur="11528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3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F5F65A5A-42DB-4DC1-B8E7-FF9F6AFD14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Tetřev hlušec</a:t>
            </a: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F09932BA-7390-499C-8808-994846055C2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76268" y="4086387"/>
            <a:ext cx="6505986" cy="2674898"/>
          </a:xfrm>
        </p:spPr>
        <p:txBody>
          <a:bodyPr/>
          <a:lstStyle/>
          <a:p>
            <a:r>
              <a:rPr lang="cs-CZ" dirty="0"/>
              <a:t>silný hákovitý zobák</a:t>
            </a:r>
          </a:p>
          <a:p>
            <a:r>
              <a:rPr lang="cs-CZ" dirty="0"/>
              <a:t>hnízdí ve vyšších polohách</a:t>
            </a:r>
          </a:p>
          <a:p>
            <a:r>
              <a:rPr lang="cs-CZ" dirty="0"/>
              <a:t>hnízdo skryto v křoví či vřesu</a:t>
            </a:r>
          </a:p>
          <a:p>
            <a:r>
              <a:rPr lang="cs-CZ" dirty="0"/>
              <a:t>potrava – pupeny, výhonky, bobule, hmyz</a:t>
            </a:r>
          </a:p>
          <a:p>
            <a:r>
              <a:rPr lang="cs-CZ" dirty="0"/>
              <a:t>stálý</a:t>
            </a:r>
          </a:p>
        </p:txBody>
      </p:sp>
      <p:pic>
        <p:nvPicPr>
          <p:cNvPr id="9" name="Obrázek 8">
            <a:hlinkClick r:id="rId4"/>
            <a:extLst>
              <a:ext uri="{FF2B5EF4-FFF2-40B4-BE49-F238E27FC236}">
                <a16:creationId xmlns:a16="http://schemas.microsoft.com/office/drawing/2014/main" id="{B16B4974-55B2-4989-B372-3125A72C398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0110" y="1609887"/>
            <a:ext cx="3362325" cy="4953000"/>
          </a:xfrm>
          <a:prstGeom prst="rect">
            <a:avLst/>
          </a:prstGeom>
        </p:spPr>
      </p:pic>
      <p:pic>
        <p:nvPicPr>
          <p:cNvPr id="12" name="Obrázek 11">
            <a:hlinkClick r:id="rId6"/>
            <a:extLst>
              <a:ext uri="{FF2B5EF4-FFF2-40B4-BE49-F238E27FC236}">
                <a16:creationId xmlns:a16="http://schemas.microsoft.com/office/drawing/2014/main" id="{5A86C652-A332-4B4A-A263-7D1B3B8FABEB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6268" y="1609887"/>
            <a:ext cx="3095624" cy="2052637"/>
          </a:xfrm>
          <a:prstGeom prst="rect">
            <a:avLst/>
          </a:prstGeom>
        </p:spPr>
      </p:pic>
      <p:pic>
        <p:nvPicPr>
          <p:cNvPr id="14" name="Obrázek 13">
            <a:hlinkClick r:id="rId8"/>
            <a:extLst>
              <a:ext uri="{FF2B5EF4-FFF2-40B4-BE49-F238E27FC236}">
                <a16:creationId xmlns:a16="http://schemas.microsoft.com/office/drawing/2014/main" id="{3949D767-1963-45D5-9632-FE5D0BA72486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8888" y="1609887"/>
            <a:ext cx="3074226" cy="2052637"/>
          </a:xfrm>
          <a:prstGeom prst="rect">
            <a:avLst/>
          </a:prstGeom>
        </p:spPr>
      </p:pic>
      <p:pic>
        <p:nvPicPr>
          <p:cNvPr id="7" name="Tetřev hlušec">
            <a:hlinkClick r:id="" action="ppaction://media"/>
            <a:extLst>
              <a:ext uri="{FF2B5EF4-FFF2-40B4-BE49-F238E27FC236}">
                <a16:creationId xmlns:a16="http://schemas.microsoft.com/office/drawing/2014/main" id="{AAAAAB5A-F5BE-4511-A092-C486BAC34660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0"/>
          <a:stretch>
            <a:fillRect/>
          </a:stretch>
        </p:blipFill>
        <p:spPr>
          <a:xfrm>
            <a:off x="10780021" y="243293"/>
            <a:ext cx="1147557" cy="11475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23251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1" dur="25876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3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F5F65A5A-42DB-4DC1-B8E7-FF9F6AFD14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Křepelka polní</a:t>
            </a: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F09932BA-7390-499C-8808-994846055C2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76268" y="4086387"/>
            <a:ext cx="5538832" cy="2622144"/>
          </a:xfrm>
        </p:spPr>
        <p:txBody>
          <a:bodyPr/>
          <a:lstStyle/>
          <a:p>
            <a:r>
              <a:rPr lang="cs-CZ" dirty="0"/>
              <a:t>nejmenší hrabavý pták</a:t>
            </a:r>
          </a:p>
          <a:p>
            <a:r>
              <a:rPr lang="cs-CZ" dirty="0"/>
              <a:t>žije skrytě v oraništích</a:t>
            </a:r>
          </a:p>
          <a:p>
            <a:r>
              <a:rPr lang="cs-CZ" dirty="0"/>
              <a:t>hnízdo na zemi v malém důlku</a:t>
            </a:r>
          </a:p>
          <a:p>
            <a:r>
              <a:rPr lang="cs-CZ" dirty="0"/>
              <a:t>potrava – semena, listy, hmyz</a:t>
            </a:r>
          </a:p>
          <a:p>
            <a:r>
              <a:rPr lang="cs-CZ" dirty="0"/>
              <a:t>tažná</a:t>
            </a:r>
          </a:p>
        </p:txBody>
      </p:sp>
      <p:pic>
        <p:nvPicPr>
          <p:cNvPr id="7" name="Obrázek 6">
            <a:hlinkClick r:id="rId4"/>
            <a:extLst>
              <a:ext uri="{FF2B5EF4-FFF2-40B4-BE49-F238E27FC236}">
                <a16:creationId xmlns:a16="http://schemas.microsoft.com/office/drawing/2014/main" id="{24DECDCB-05E5-4A8D-B6BF-78AD39612B0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44210" y="1600015"/>
            <a:ext cx="3243220" cy="4892860"/>
          </a:xfrm>
          <a:prstGeom prst="rect">
            <a:avLst/>
          </a:prstGeom>
        </p:spPr>
      </p:pic>
      <p:pic>
        <p:nvPicPr>
          <p:cNvPr id="10" name="Obrázek 9">
            <a:hlinkClick r:id="rId6"/>
            <a:extLst>
              <a:ext uri="{FF2B5EF4-FFF2-40B4-BE49-F238E27FC236}">
                <a16:creationId xmlns:a16="http://schemas.microsoft.com/office/drawing/2014/main" id="{B45040F5-DDAF-4BC4-860B-B635846A10D7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6268" y="1584063"/>
            <a:ext cx="3565393" cy="2375100"/>
          </a:xfrm>
          <a:prstGeom prst="rect">
            <a:avLst/>
          </a:prstGeom>
        </p:spPr>
      </p:pic>
      <p:pic>
        <p:nvPicPr>
          <p:cNvPr id="13" name="Obrázek 12">
            <a:hlinkClick r:id="rId8"/>
            <a:extLst>
              <a:ext uri="{FF2B5EF4-FFF2-40B4-BE49-F238E27FC236}">
                <a16:creationId xmlns:a16="http://schemas.microsoft.com/office/drawing/2014/main" id="{BBE9C950-7ED8-4C59-A8CB-EA9291D951F0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10239" y="1584063"/>
            <a:ext cx="3565393" cy="2375100"/>
          </a:xfrm>
          <a:prstGeom prst="rect">
            <a:avLst/>
          </a:prstGeom>
        </p:spPr>
      </p:pic>
      <p:pic>
        <p:nvPicPr>
          <p:cNvPr id="8" name="křepelka polní - Coturnix coturnix">
            <a:hlinkClick r:id="" action="ppaction://media"/>
            <a:extLst>
              <a:ext uri="{FF2B5EF4-FFF2-40B4-BE49-F238E27FC236}">
                <a16:creationId xmlns:a16="http://schemas.microsoft.com/office/drawing/2014/main" id="{06C16B2B-02B4-4E09-BD60-C0E034066499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0"/>
          <a:stretch>
            <a:fillRect/>
          </a:stretch>
        </p:blipFill>
        <p:spPr>
          <a:xfrm>
            <a:off x="10876670" y="365125"/>
            <a:ext cx="954260" cy="9542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63333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1" dur="18745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3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Obrázek 5">
            <a:hlinkClick r:id="rId2"/>
            <a:extLst>
              <a:ext uri="{FF2B5EF4-FFF2-40B4-BE49-F238E27FC236}">
                <a16:creationId xmlns:a16="http://schemas.microsoft.com/office/drawing/2014/main" id="{53897B32-600F-48FF-B519-6E7F7E7E3FC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7855" y="1845814"/>
            <a:ext cx="2961443" cy="2961443"/>
          </a:xfrm>
          <a:prstGeom prst="rect">
            <a:avLst/>
          </a:prstGeom>
        </p:spPr>
      </p:pic>
      <p:sp>
        <p:nvSpPr>
          <p:cNvPr id="3" name="TextovéPole 2">
            <a:extLst>
              <a:ext uri="{FF2B5EF4-FFF2-40B4-BE49-F238E27FC236}">
                <a16:creationId xmlns:a16="http://schemas.microsoft.com/office/drawing/2014/main" id="{6D028D25-C929-462C-913F-E5E810BC435F}"/>
              </a:ext>
            </a:extLst>
          </p:cNvPr>
          <p:cNvSpPr txBox="1"/>
          <p:nvPr/>
        </p:nvSpPr>
        <p:spPr>
          <a:xfrm>
            <a:off x="2114849" y="443734"/>
            <a:ext cx="881692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4000" dirty="0"/>
              <a:t>Jak jsou hrabaví přizpůsobeni životu v otevřené krajině?</a:t>
            </a:r>
          </a:p>
        </p:txBody>
      </p:sp>
      <p:sp>
        <p:nvSpPr>
          <p:cNvPr id="4" name="TextovéPole 3">
            <a:extLst>
              <a:ext uri="{FF2B5EF4-FFF2-40B4-BE49-F238E27FC236}">
                <a16:creationId xmlns:a16="http://schemas.microsoft.com/office/drawing/2014/main" id="{4D31AE72-C54F-4AD4-8B95-9384ECC59B15}"/>
              </a:ext>
            </a:extLst>
          </p:cNvPr>
          <p:cNvSpPr txBox="1"/>
          <p:nvPr/>
        </p:nvSpPr>
        <p:spPr>
          <a:xfrm>
            <a:off x="1959518" y="4992288"/>
            <a:ext cx="881692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4000" dirty="0"/>
              <a:t>Které druhy hrabavých člověk chová? A za jakým účelem?</a:t>
            </a:r>
          </a:p>
        </p:txBody>
      </p:sp>
    </p:spTree>
    <p:extLst>
      <p:ext uri="{BB962C8B-B14F-4D97-AF65-F5344CB8AC3E}">
        <p14:creationId xmlns:p14="http://schemas.microsoft.com/office/powerpoint/2010/main" val="17021457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A82D5B2B-A2A5-47D9-A9F0-DF3522DB66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Zdroje:</a:t>
            </a: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87A7DDB7-9E88-4ACB-94E0-F05D806068F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ČABRADOVÁ, Věra. </a:t>
            </a:r>
            <a:r>
              <a:rPr lang="cs-CZ" i="1" dirty="0"/>
              <a:t>Přírodopis 7: učebnice pro základní školy a víceletá gymnázia</a:t>
            </a:r>
            <a:r>
              <a:rPr lang="cs-CZ" dirty="0"/>
              <a:t>. Plzeň: Fraus, 2005. ISBN 8072384244.</a:t>
            </a:r>
          </a:p>
          <a:p>
            <a:r>
              <a:rPr lang="cs-CZ" i="1" dirty="0"/>
              <a:t>Přírodopis II pro 7. ročník základní školy</a:t>
            </a:r>
            <a:r>
              <a:rPr lang="cs-CZ" dirty="0"/>
              <a:t>. 2. vyd. Přeložil Luděk J. DOBRORUKA. Praha: </a:t>
            </a:r>
            <a:r>
              <a:rPr lang="cs-CZ" dirty="0" err="1"/>
              <a:t>Scientia</a:t>
            </a:r>
            <a:r>
              <a:rPr lang="cs-CZ" dirty="0"/>
              <a:t>, pedagogické nakladatelství, 2003. ISBN 8071833029.</a:t>
            </a:r>
          </a:p>
          <a:p>
            <a:r>
              <a:rPr lang="cs-CZ" dirty="0"/>
              <a:t>JURČÁK, Jaroslav a Jiří FRONĚK. </a:t>
            </a:r>
            <a:r>
              <a:rPr lang="cs-CZ" i="1" dirty="0"/>
              <a:t>Přírodopis 7: [učebnice pro základní školy]</a:t>
            </a:r>
            <a:r>
              <a:rPr lang="cs-CZ" dirty="0"/>
              <a:t>. Olomouc: </a:t>
            </a:r>
            <a:r>
              <a:rPr lang="cs-CZ" dirty="0" err="1"/>
              <a:t>Prodos</a:t>
            </a:r>
            <a:r>
              <a:rPr lang="cs-CZ" dirty="0"/>
              <a:t>, c1998. ISBN 8072300156.</a:t>
            </a:r>
          </a:p>
          <a:p>
            <a:r>
              <a:rPr lang="cs-CZ" dirty="0"/>
              <a:t>KOČÁREK, Eduard. </a:t>
            </a:r>
            <a:r>
              <a:rPr lang="cs-CZ" i="1" dirty="0"/>
              <a:t>Přírodopis pro 7. ročník základní školy</a:t>
            </a:r>
            <a:r>
              <a:rPr lang="cs-CZ" dirty="0"/>
              <a:t>. Ilustroval Ludmila DALÍKOVÁ, ilustroval Štěpán NOVÁK, ilustroval Edita PLICKOVÁ. Praha: JINAN, 1998.</a:t>
            </a:r>
          </a:p>
          <a:p>
            <a:endParaRPr lang="cs-CZ" dirty="0"/>
          </a:p>
          <a:p>
            <a:pPr marL="0" indent="0">
              <a:buNone/>
            </a:pPr>
            <a:endParaRPr lang="cs-CZ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18742238"/>
      </p:ext>
    </p:extLst>
  </p:cSld>
  <p:clrMapOvr>
    <a:masterClrMapping/>
  </p:clrMapOvr>
</p:sld>
</file>

<file path=ppt/theme/theme1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75</TotalTime>
  <Words>151</Words>
  <Application>Microsoft Office PowerPoint</Application>
  <PresentationFormat>Širokoúhlá obrazovka</PresentationFormat>
  <Paragraphs>41</Paragraphs>
  <Slides>8</Slides>
  <Notes>0</Notes>
  <HiddenSlides>0</HiddenSlides>
  <MMClips>4</MMClips>
  <ScaleCrop>false</ScaleCrop>
  <HeadingPairs>
    <vt:vector size="6" baseType="variant">
      <vt:variant>
        <vt:lpstr>Použitá písma</vt:lpstr>
      </vt:variant>
      <vt:variant>
        <vt:i4>3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Motiv Office</vt:lpstr>
      <vt:lpstr>PTÁCI – otevřené krajiny </vt:lpstr>
      <vt:lpstr>řád Hrabaví</vt:lpstr>
      <vt:lpstr>Bažant obecný</vt:lpstr>
      <vt:lpstr>Koroptev polní</vt:lpstr>
      <vt:lpstr>Tetřev hlušec</vt:lpstr>
      <vt:lpstr>Křepelka polní</vt:lpstr>
      <vt:lpstr>Prezentace aplikace PowerPoint</vt:lpstr>
      <vt:lpstr>Zdroje: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PTÁCI</dc:title>
  <dc:creator>Marketute</dc:creator>
  <cp:lastModifiedBy>Marketute</cp:lastModifiedBy>
  <cp:revision>24</cp:revision>
  <dcterms:created xsi:type="dcterms:W3CDTF">2018-03-30T12:37:50Z</dcterms:created>
  <dcterms:modified xsi:type="dcterms:W3CDTF">2018-04-04T08:28:17Z</dcterms:modified>
</cp:coreProperties>
</file>