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0" r:id="rId4"/>
    <p:sldId id="261" r:id="rId5"/>
    <p:sldId id="264" r:id="rId6"/>
    <p:sldId id="265" r:id="rId7"/>
    <p:sldId id="263" r:id="rId8"/>
    <p:sldId id="266" r:id="rId9"/>
    <p:sldId id="267" r:id="rId10"/>
    <p:sldId id="277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9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FAE44F-944E-4E3D-98F2-81265C8AA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40B047E-0B3B-4020-A85B-CEB3A80539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206439A-D05B-46CD-BC95-E0ECC53F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742F75-C41D-418E-8EF5-42E9B04AE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C98BD7-0A66-4189-9F90-28C8A691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58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4B4B6-0C1D-4B0A-890D-87D89826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818DF77-424D-4E93-B12D-3C8F3AB67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229E7-0569-499C-8B2C-86EE3B96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C4283AC-4327-4ACE-A3B8-0ABF5ECB5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4DC8A7E-F263-4EC3-8CA2-EC6968953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70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6A91B4E-2782-45C5-95C8-36340A8817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654A66D-1545-4CB9-9EEC-BD01D7B8B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30317-4F76-429A-9AA7-9A464995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CECEC66-573A-4E8E-BCC3-AE968BAA6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F720775-30D4-4E3F-B49A-47793EE88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39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65342-D7A2-4E82-BE9D-A331B284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E680594-2F6A-47A7-BB9E-F2204CDFA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3C9864-7022-4FFA-90DB-D6CAF09E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0A46378-B8B1-49D0-AF0F-0C5B93BB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F02E7F-282B-4FD8-A1B4-A9445B0D1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98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81A48-FADC-43AC-947A-51653519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B1D288D-B18E-4FD2-934F-981996450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E47B922-1E7D-4D17-96A1-A01CE42B6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F0D660-3640-4805-A63C-36ABD5D5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4E5A80-78B8-4B0A-9A73-2575D696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6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B28C-B136-4E62-B030-9015CD72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37E1D3-948F-4ECD-9611-E8105920B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C91EDD2-3F9D-4998-BB5E-FFCDCEBC0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31FD06C-4CB0-4A65-AE60-CA38BD2E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CF766E9-1D31-4A2F-B542-9A0B1982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86BC886-8F63-4292-B11F-5BAACDED8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30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BECC92-65B3-4B3E-9D86-6F0AE637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CC42B50-0DFE-476A-A0FC-1671C73D2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446356CC-4829-47BB-B32E-031C9766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D1E9012-29F3-4698-9EA4-1F5036878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4C809479-1456-4F7E-B734-DD06302332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9218187-55E7-4B27-99C6-92E3B4F2D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764079F-AF88-4BFF-BAE4-68B1AA4B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E0C75C9-A93D-4DCC-9071-C729C05A2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318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0E9A6E-8CEE-41E4-8970-F60FF2460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F2DB762-79AB-49C0-BE6A-81BC1967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41E068D-6419-4116-B09B-E604C4320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B34C372-C443-4165-814B-BE8A5D82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09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F78FED6-BF46-428B-9A23-03532904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3CF528E-32E8-47A6-AC9D-2BAFF5718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0B70471-9273-488E-982F-95DC00CF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062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D689D9-BAC7-4A92-A9FB-EAF09239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C1CD844-D927-4F95-A2A9-9E3C6173F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340C2731-2229-44BB-9E37-1A6FF7389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670663-F478-428C-80F7-E276A295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9A63579-978F-4E1B-B5F7-67B078EA4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AAF595C-ACA9-40CE-870E-9CFA7AB2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91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49EBF6-7C5E-4B8F-8A72-DB13560F2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AF37BB7-CC3F-46D3-9214-022B3B59EF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5EB3F28-EE4C-434B-9929-0497D7A55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7E4418A-9DB0-4234-9E60-3402BD0AD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ACD3342-08A4-488B-86DF-38993B8F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8B00D82-79B1-4CC7-87F8-E620F6A4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34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5A68015-9BD7-4004-9F1B-2910E4E97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CCCC8B8-0DBA-4A98-9ECD-343F12465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507946D-4BE9-4FEA-BF7B-2877C9535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D216-7220-49B3-8FA8-933C9B94CF57}" type="datetimeFigureOut">
              <a:rPr lang="cs-CZ" smtClean="0"/>
              <a:t>4. 4. 2018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9A64EB-0F60-4970-B860-847CD6376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0BA8E48-7EBC-46E3-A101-DDA9E04C4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4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common-moorhen/gallinula-chloropus/image-G85545.html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3.jpg"/><Relationship Id="rId2" Type="http://schemas.openxmlformats.org/officeDocument/2006/relationships/hyperlink" Target="http://www.arkive.org/grey-heron/ardea-cinerea/image-A937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rkive.org/white-tailed-lapwing/vanellus-leucurus/image-G140886.html" TargetMode="External"/><Relationship Id="rId5" Type="http://schemas.openxmlformats.org/officeDocument/2006/relationships/image" Target="../media/image2.jpg"/><Relationship Id="rId4" Type="http://schemas.openxmlformats.org/officeDocument/2006/relationships/hyperlink" Target="http://www.arkive.org/oriental-white-stork/ciconia-boyciana/image-G14006.html" TargetMode="External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7.jpg"/><Relationship Id="rId2" Type="http://schemas.openxmlformats.org/officeDocument/2006/relationships/hyperlink" Target="http://www.arkive.org/grey-heron/ardea-cinerea/image-A2311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kive.org/white-stork/ciconia-ciconia/image-G51455.html" TargetMode="External"/><Relationship Id="rId5" Type="http://schemas.openxmlformats.org/officeDocument/2006/relationships/image" Target="../media/image6.jpg"/><Relationship Id="rId4" Type="http://schemas.openxmlformats.org/officeDocument/2006/relationships/hyperlink" Target="http://www.arkive.org/grey-heron/ardea-cinerea/image-A19532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grey-heron/ardea-cinerea/image-A23283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://www.arkive.org/grey-heron/ardea-cinerea/image-A23109.html" TargetMode="External"/><Relationship Id="rId5" Type="http://schemas.openxmlformats.org/officeDocument/2006/relationships/image" Target="../media/image8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grey-heron/ardea-cinerea/image-A22838.html" TargetMode="External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white-stork/ciconia-ciconia/image-G51349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hyperlink" Target="http://www.arkive.org/white-stork/ciconia-ciconia/image-G124407.html" TargetMode="External"/><Relationship Id="rId5" Type="http://schemas.openxmlformats.org/officeDocument/2006/relationships/image" Target="../media/image12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white-stork/ciconia-ciconia/image-G85952.html" TargetMode="External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black-stork/ciconia-nigra/image-G43380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jp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://www.arkive.org/black-stork/ciconia-nigra/image-G43180.html" TargetMode="External"/><Relationship Id="rId5" Type="http://schemas.openxmlformats.org/officeDocument/2006/relationships/image" Target="../media/image15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black-stork/ciconia-nigra/image-G43761.html" TargetMode="External"/><Relationship Id="rId9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0.jpg"/><Relationship Id="rId2" Type="http://schemas.openxmlformats.org/officeDocument/2006/relationships/hyperlink" Target="http://www.arkive.org/common-moorhen/gallinula-chloropus/image-G8635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kive.org/lapwing/vanellus-vanellus/image-A16492.html" TargetMode="External"/><Relationship Id="rId5" Type="http://schemas.openxmlformats.org/officeDocument/2006/relationships/image" Target="../media/image19.jpg"/><Relationship Id="rId4" Type="http://schemas.openxmlformats.org/officeDocument/2006/relationships/hyperlink" Target="http://www.arkive.org/lapwing/vanellus-vanellus/image-A20625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common-moorhen/gallinula-chloropus/image-G86361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jpg"/><Relationship Id="rId12" Type="http://schemas.openxmlformats.org/officeDocument/2006/relationships/image" Target="../media/image11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hyperlink" Target="http://www.arkive.org/common-moorhen/gallinula-chloropus/image-G89175.html" TargetMode="External"/><Relationship Id="rId11" Type="http://schemas.openxmlformats.org/officeDocument/2006/relationships/image" Target="../media/image24.jpg"/><Relationship Id="rId5" Type="http://schemas.openxmlformats.org/officeDocument/2006/relationships/image" Target="../media/image21.jpg"/><Relationship Id="rId10" Type="http://schemas.openxmlformats.org/officeDocument/2006/relationships/hyperlink" Target="http://www.arkive.org/common-moorhen/gallinula-chloropus/image-G86345.html" TargetMode="External"/><Relationship Id="rId4" Type="http://schemas.openxmlformats.org/officeDocument/2006/relationships/hyperlink" Target="http://www.arkive.org/common-moorhen/gallinula-chloropus/image-G84796.html" TargetMode="External"/><Relationship Id="rId9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lapwing/vanellus-vanellus/image-A20599.html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hyperlink" Target="http://www.arkive.org/lapwing/vanellus-vanellus/image-A19934.html" TargetMode="External"/><Relationship Id="rId5" Type="http://schemas.openxmlformats.org/officeDocument/2006/relationships/image" Target="../media/image25.jpg"/><Relationship Id="rId10" Type="http://schemas.openxmlformats.org/officeDocument/2006/relationships/image" Target="../media/image11.png"/><Relationship Id="rId4" Type="http://schemas.openxmlformats.org/officeDocument/2006/relationships/hyperlink" Target="http://www.arkive.org/lapwing/vanellus-vanellus/image-A19933.html" TargetMode="External"/><Relationship Id="rId9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hyperlink" Target="https://pixers.cz/fototapety/smiley-otaznik-3061032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57B4F3-7DB1-4CFA-805B-5472A1D9D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cs-CZ" dirty="0"/>
              <a:t>PTÁCI – mokřadní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4B3B80-57DA-41D3-BC78-3A92D866C0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Markéta Obrovská</a:t>
            </a:r>
          </a:p>
          <a:p>
            <a:r>
              <a:rPr lang="cs-CZ" dirty="0"/>
              <a:t>Hradec Králové 2017/2018</a:t>
            </a:r>
          </a:p>
        </p:txBody>
      </p:sp>
      <p:pic>
        <p:nvPicPr>
          <p:cNvPr id="5" name="Obrázek 4">
            <a:hlinkClick r:id="rId2"/>
            <a:extLst>
              <a:ext uri="{FF2B5EF4-FFF2-40B4-BE49-F238E27FC236}">
                <a16:creationId xmlns:a16="http://schemas.microsoft.com/office/drawing/2014/main" id="{3825E795-6221-45BA-BDEE-E314B85CC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73" y="213557"/>
            <a:ext cx="3592454" cy="2387600"/>
          </a:xfrm>
          <a:prstGeom prst="rect">
            <a:avLst/>
          </a:prstGeom>
        </p:spPr>
      </p:pic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A646A6DB-2A8B-4A06-B42A-8348840F63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574" y="213557"/>
            <a:ext cx="3592453" cy="2387600"/>
          </a:xfrm>
          <a:prstGeom prst="rect">
            <a:avLst/>
          </a:prstGeom>
        </p:spPr>
      </p:pic>
      <p:pic>
        <p:nvPicPr>
          <p:cNvPr id="8" name="Obrázek 7">
            <a:hlinkClick r:id="rId6"/>
            <a:extLst>
              <a:ext uri="{FF2B5EF4-FFF2-40B4-BE49-F238E27FC236}">
                <a16:creationId xmlns:a16="http://schemas.microsoft.com/office/drawing/2014/main" id="{3ECE1F1B-C0F9-430F-8509-17A334E7EF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73" y="4256843"/>
            <a:ext cx="3592453" cy="2387600"/>
          </a:xfrm>
          <a:prstGeom prst="rect">
            <a:avLst/>
          </a:prstGeom>
        </p:spPr>
      </p:pic>
      <p:pic>
        <p:nvPicPr>
          <p:cNvPr id="10" name="Obrázek 9">
            <a:hlinkClick r:id="rId8"/>
            <a:extLst>
              <a:ext uri="{FF2B5EF4-FFF2-40B4-BE49-F238E27FC236}">
                <a16:creationId xmlns:a16="http://schemas.microsoft.com/office/drawing/2014/main" id="{2E93F336-9827-4A97-B301-12BEA535F0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574" y="4256843"/>
            <a:ext cx="3592453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68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2D5B2B-A2A5-47D9-A9F0-DF3522DB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A7DDB7-9E88-4ACB-94E0-F05D80606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ČABRADOVÁ, Věra. </a:t>
            </a:r>
            <a:r>
              <a:rPr lang="cs-CZ" i="1" dirty="0"/>
              <a:t>Přírodopis 7: učebnice pro základní školy a víceletá gymnázia</a:t>
            </a:r>
            <a:r>
              <a:rPr lang="cs-CZ" dirty="0"/>
              <a:t>. Plzeň: Fraus, 2005. ISBN 8072384244.</a:t>
            </a:r>
          </a:p>
          <a:p>
            <a:r>
              <a:rPr lang="cs-CZ" i="1" dirty="0"/>
              <a:t>Přírodopis II pro 7. ročník základní školy</a:t>
            </a:r>
            <a:r>
              <a:rPr lang="cs-CZ" dirty="0"/>
              <a:t>. 2. vyd. Přeložil Luděk J. DOBRORUKA. Praha: </a:t>
            </a:r>
            <a:r>
              <a:rPr lang="cs-CZ" dirty="0" err="1"/>
              <a:t>Scientia</a:t>
            </a:r>
            <a:r>
              <a:rPr lang="cs-CZ" dirty="0"/>
              <a:t>, pedagogické nakladatelství, 2003. ISBN 8071833029.</a:t>
            </a:r>
          </a:p>
          <a:p>
            <a:r>
              <a:rPr lang="cs-CZ" dirty="0"/>
              <a:t>JURČÁK, Jaroslav a Jiří FRONĚK. </a:t>
            </a:r>
            <a:r>
              <a:rPr lang="cs-CZ" i="1" dirty="0"/>
              <a:t>Přírodopis 7: [učebnice pro základní školy]</a:t>
            </a:r>
            <a:r>
              <a:rPr lang="cs-CZ" dirty="0"/>
              <a:t>. Olomouc: </a:t>
            </a:r>
            <a:r>
              <a:rPr lang="cs-CZ" dirty="0" err="1"/>
              <a:t>Prodos</a:t>
            </a:r>
            <a:r>
              <a:rPr lang="cs-CZ" dirty="0"/>
              <a:t>, c1998. ISBN 8072300156.</a:t>
            </a:r>
          </a:p>
          <a:p>
            <a:r>
              <a:rPr lang="cs-CZ" dirty="0"/>
              <a:t>KOČÁREK, Eduard. </a:t>
            </a:r>
            <a:r>
              <a:rPr lang="cs-CZ" i="1" dirty="0"/>
              <a:t>Přírodopis pro 7. ročník základní školy</a:t>
            </a:r>
            <a:r>
              <a:rPr lang="cs-CZ" dirty="0"/>
              <a:t>. Ilustroval Ludmila DALÍKOVÁ, ilustroval Štěpán NOVÁK, ilustroval Edita PLICKOVÁ. Praha: JINAN, 1998.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230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řád Brodiví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17206"/>
            <a:ext cx="7892562" cy="1854994"/>
          </a:xfrm>
        </p:spPr>
        <p:txBody>
          <a:bodyPr>
            <a:normAutofit lnSpcReduction="10000"/>
          </a:bodyPr>
          <a:lstStyle/>
          <a:p>
            <a:r>
              <a:rPr lang="cs-CZ" dirty="0"/>
              <a:t>žijí na okrajích vodních toků</a:t>
            </a:r>
          </a:p>
          <a:p>
            <a:r>
              <a:rPr lang="cs-CZ" dirty="0"/>
              <a:t>neplavou, brodí se v mělčinách </a:t>
            </a:r>
          </a:p>
          <a:p>
            <a:r>
              <a:rPr lang="cs-CZ" dirty="0"/>
              <a:t>potrava – ryby, obojživelníci, drobní savci, plazi</a:t>
            </a:r>
            <a:br>
              <a:rPr lang="en-US" dirty="0"/>
            </a:br>
            <a:endParaRPr lang="cs-CZ" dirty="0"/>
          </a:p>
        </p:txBody>
      </p:sp>
      <p:pic>
        <p:nvPicPr>
          <p:cNvPr id="7" name="Obrázek 6">
            <a:hlinkClick r:id="rId2"/>
            <a:extLst>
              <a:ext uri="{FF2B5EF4-FFF2-40B4-BE49-F238E27FC236}">
                <a16:creationId xmlns:a16="http://schemas.microsoft.com/office/drawing/2014/main" id="{089359F4-522C-494A-96F2-E1C10BB9C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87" y="1690688"/>
            <a:ext cx="3079121" cy="2046431"/>
          </a:xfrm>
          <a:prstGeom prst="rect">
            <a:avLst/>
          </a:prstGeom>
        </p:spPr>
      </p:pic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90BDED6C-6B85-4C0E-9F5B-F1E4D1AFA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491" y="1690688"/>
            <a:ext cx="3079122" cy="2046432"/>
          </a:xfrm>
          <a:prstGeom prst="rect">
            <a:avLst/>
          </a:prstGeom>
        </p:spPr>
      </p:pic>
      <p:pic>
        <p:nvPicPr>
          <p:cNvPr id="10" name="Obrázek 9">
            <a:hlinkClick r:id="rId6"/>
            <a:extLst>
              <a:ext uri="{FF2B5EF4-FFF2-40B4-BE49-F238E27FC236}">
                <a16:creationId xmlns:a16="http://schemas.microsoft.com/office/drawing/2014/main" id="{66E00487-72C5-45CC-9D86-94D9F515A5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5" y="1690688"/>
            <a:ext cx="3072010" cy="20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8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Volavka popelavá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38126"/>
            <a:ext cx="6729678" cy="2318712"/>
          </a:xfrm>
        </p:spPr>
        <p:txBody>
          <a:bodyPr/>
          <a:lstStyle/>
          <a:p>
            <a:r>
              <a:rPr lang="cs-CZ" dirty="0"/>
              <a:t>hnízdí v koloniích na stromech</a:t>
            </a:r>
          </a:p>
          <a:p>
            <a:r>
              <a:rPr lang="cs-CZ" dirty="0"/>
              <a:t>kořist loví vymrštěním krku</a:t>
            </a:r>
          </a:p>
          <a:p>
            <a:r>
              <a:rPr lang="cs-CZ" dirty="0"/>
              <a:t>potrava – ryby, obojživelníci, hraboši, hmyz</a:t>
            </a:r>
          </a:p>
          <a:p>
            <a:r>
              <a:rPr lang="cs-CZ" dirty="0"/>
              <a:t>částečně tažná</a:t>
            </a:r>
          </a:p>
        </p:txBody>
      </p:sp>
      <p:pic>
        <p:nvPicPr>
          <p:cNvPr id="8" name="Obrázek 7">
            <a:hlinkClick r:id="rId4"/>
            <a:extLst>
              <a:ext uri="{FF2B5EF4-FFF2-40B4-BE49-F238E27FC236}">
                <a16:creationId xmlns:a16="http://schemas.microsoft.com/office/drawing/2014/main" id="{67C97369-71BE-4608-808C-A32FEBBC6C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839" y="1579347"/>
            <a:ext cx="3083690" cy="4634448"/>
          </a:xfrm>
          <a:prstGeom prst="rect">
            <a:avLst/>
          </a:prstGeom>
        </p:spPr>
      </p:pic>
      <p:pic>
        <p:nvPicPr>
          <p:cNvPr id="6" name="Obrázek 5">
            <a:hlinkClick r:id="rId6"/>
            <a:extLst>
              <a:ext uri="{FF2B5EF4-FFF2-40B4-BE49-F238E27FC236}">
                <a16:creationId xmlns:a16="http://schemas.microsoft.com/office/drawing/2014/main" id="{408D7583-B06E-45A8-A195-97B69D9F3B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06" y="1579347"/>
            <a:ext cx="2943756" cy="1960995"/>
          </a:xfrm>
          <a:prstGeom prst="rect">
            <a:avLst/>
          </a:prstGeom>
        </p:spPr>
      </p:pic>
      <p:pic>
        <p:nvPicPr>
          <p:cNvPr id="10" name="Obrázek 9">
            <a:hlinkClick r:id="rId8"/>
            <a:extLst>
              <a:ext uri="{FF2B5EF4-FFF2-40B4-BE49-F238E27FC236}">
                <a16:creationId xmlns:a16="http://schemas.microsoft.com/office/drawing/2014/main" id="{4F8B296E-56C1-4806-BBAC-0A7543C6D7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122" y="1579347"/>
            <a:ext cx="2943756" cy="1960994"/>
          </a:xfrm>
          <a:prstGeom prst="rect">
            <a:avLst/>
          </a:prstGeom>
        </p:spPr>
      </p:pic>
      <p:pic>
        <p:nvPicPr>
          <p:cNvPr id="7" name="volavka popelavá - Ardea cinerea">
            <a:hlinkClick r:id="" action="ppaction://media"/>
            <a:extLst>
              <a:ext uri="{FF2B5EF4-FFF2-40B4-BE49-F238E27FC236}">
                <a16:creationId xmlns:a16="http://schemas.microsoft.com/office/drawing/2014/main" id="{DED850C1-EE6A-40EE-A86A-3F17B3DDC1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996450" y="365125"/>
            <a:ext cx="812157" cy="8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42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Čáp bílý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05678"/>
            <a:ext cx="6873536" cy="2052638"/>
          </a:xfrm>
        </p:spPr>
        <p:txBody>
          <a:bodyPr/>
          <a:lstStyle/>
          <a:p>
            <a:r>
              <a:rPr lang="cs-CZ" dirty="0"/>
              <a:t>vyskytuje se v bažinatých terénech</a:t>
            </a:r>
          </a:p>
          <a:p>
            <a:r>
              <a:rPr lang="cs-CZ" dirty="0"/>
              <a:t>hnízdo staví z větví na komínech či střechách</a:t>
            </a:r>
          </a:p>
          <a:p>
            <a:r>
              <a:rPr lang="cs-CZ" dirty="0"/>
              <a:t>potrava – žáby, myši, hraboši</a:t>
            </a:r>
          </a:p>
          <a:p>
            <a:r>
              <a:rPr lang="cs-CZ" dirty="0"/>
              <a:t>tažný</a:t>
            </a:r>
          </a:p>
        </p:txBody>
      </p:sp>
      <p:pic>
        <p:nvPicPr>
          <p:cNvPr id="5" name="Obrázek 4">
            <a:hlinkClick r:id="rId4"/>
            <a:extLst>
              <a:ext uri="{FF2B5EF4-FFF2-40B4-BE49-F238E27FC236}">
                <a16:creationId xmlns:a16="http://schemas.microsoft.com/office/drawing/2014/main" id="{70C441D4-09BD-4AD4-8CAE-C8E1CB8863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736" y="1529178"/>
            <a:ext cx="3762375" cy="4953000"/>
          </a:xfrm>
          <a:prstGeom prst="rect">
            <a:avLst/>
          </a:prstGeom>
        </p:spPr>
      </p:pic>
      <p:pic>
        <p:nvPicPr>
          <p:cNvPr id="12" name="Obrázek 11">
            <a:hlinkClick r:id="rId6"/>
            <a:extLst>
              <a:ext uri="{FF2B5EF4-FFF2-40B4-BE49-F238E27FC236}">
                <a16:creationId xmlns:a16="http://schemas.microsoft.com/office/drawing/2014/main" id="{33EABDCB-3DA7-4705-94B4-FE37D0300B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11" y="1529178"/>
            <a:ext cx="3095625" cy="2052638"/>
          </a:xfrm>
          <a:prstGeom prst="rect">
            <a:avLst/>
          </a:prstGeom>
        </p:spPr>
      </p:pic>
      <p:pic>
        <p:nvPicPr>
          <p:cNvPr id="14" name="Obrázek 13">
            <a:hlinkClick r:id="rId8"/>
            <a:extLst>
              <a:ext uri="{FF2B5EF4-FFF2-40B4-BE49-F238E27FC236}">
                <a16:creationId xmlns:a16="http://schemas.microsoft.com/office/drawing/2014/main" id="{8FDAF60B-B786-404A-BE56-4CCFE712CC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123" y="1519653"/>
            <a:ext cx="3095626" cy="2062163"/>
          </a:xfrm>
          <a:prstGeom prst="rect">
            <a:avLst/>
          </a:prstGeom>
        </p:spPr>
      </p:pic>
      <p:pic>
        <p:nvPicPr>
          <p:cNvPr id="7" name="čáp bílý - Ciconia ciconia">
            <a:hlinkClick r:id="" action="ppaction://media"/>
            <a:extLst>
              <a:ext uri="{FF2B5EF4-FFF2-40B4-BE49-F238E27FC236}">
                <a16:creationId xmlns:a16="http://schemas.microsoft.com/office/drawing/2014/main" id="{6A906517-5BD2-4FA2-8B72-A66EC4C00D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021694" y="365125"/>
            <a:ext cx="904833" cy="90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86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58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Čáp černý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38126"/>
            <a:ext cx="6907823" cy="2169243"/>
          </a:xfrm>
        </p:spPr>
        <p:txBody>
          <a:bodyPr/>
          <a:lstStyle/>
          <a:p>
            <a:r>
              <a:rPr lang="cs-CZ" dirty="0"/>
              <a:t>vyskytuje se v bažinatých terénech</a:t>
            </a:r>
          </a:p>
          <a:p>
            <a:r>
              <a:rPr lang="cs-CZ" dirty="0"/>
              <a:t>hnízdo staví z větví vysoko na stromech</a:t>
            </a:r>
          </a:p>
          <a:p>
            <a:r>
              <a:rPr lang="cs-CZ" dirty="0"/>
              <a:t>potrava – obojživelníci, hmyz</a:t>
            </a:r>
          </a:p>
          <a:p>
            <a:r>
              <a:rPr lang="cs-CZ" dirty="0"/>
              <a:t>tažný</a:t>
            </a:r>
          </a:p>
        </p:txBody>
      </p:sp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7A6019BE-B2D5-4AA9-84F7-486BE68D60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2" y="1690688"/>
            <a:ext cx="3000490" cy="1957243"/>
          </a:xfrm>
          <a:prstGeom prst="rect">
            <a:avLst/>
          </a:prstGeom>
        </p:spPr>
      </p:pic>
      <p:pic>
        <p:nvPicPr>
          <p:cNvPr id="8" name="Obrázek 7">
            <a:hlinkClick r:id="rId6"/>
            <a:extLst>
              <a:ext uri="{FF2B5EF4-FFF2-40B4-BE49-F238E27FC236}">
                <a16:creationId xmlns:a16="http://schemas.microsoft.com/office/drawing/2014/main" id="{5B262809-4653-495F-A72C-DD86251392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97" y="1694419"/>
            <a:ext cx="3136961" cy="4687413"/>
          </a:xfrm>
          <a:prstGeom prst="rect">
            <a:avLst/>
          </a:prstGeom>
        </p:spPr>
      </p:pic>
      <p:pic>
        <p:nvPicPr>
          <p:cNvPr id="10" name="Obrázek 9">
            <a:hlinkClick r:id="rId8"/>
            <a:extLst>
              <a:ext uri="{FF2B5EF4-FFF2-40B4-BE49-F238E27FC236}">
                <a16:creationId xmlns:a16="http://schemas.microsoft.com/office/drawing/2014/main" id="{8DE97D9D-F920-4C9D-B5D5-E7FAD0E9E7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519" y="1676840"/>
            <a:ext cx="3000490" cy="1971091"/>
          </a:xfrm>
          <a:prstGeom prst="rect">
            <a:avLst/>
          </a:prstGeom>
        </p:spPr>
      </p:pic>
      <p:pic>
        <p:nvPicPr>
          <p:cNvPr id="7" name="čáp černý - Ciconia nigra">
            <a:hlinkClick r:id="" action="ppaction://media"/>
            <a:extLst>
              <a:ext uri="{FF2B5EF4-FFF2-40B4-BE49-F238E27FC236}">
                <a16:creationId xmlns:a16="http://schemas.microsoft.com/office/drawing/2014/main" id="{F0284D0D-FD74-4D60-97CF-6E064819A4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910651" y="361394"/>
            <a:ext cx="886297" cy="88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5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89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řád </a:t>
            </a:r>
            <a:r>
              <a:rPr lang="cs-CZ" dirty="0" err="1"/>
              <a:t>Dlouhokřídlí</a:t>
            </a:r>
            <a:r>
              <a:rPr lang="cs-CZ" dirty="0"/>
              <a:t>, podřád </a:t>
            </a:r>
            <a:r>
              <a:rPr lang="cs-CZ" b="1" dirty="0" err="1"/>
              <a:t>Bahňáci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17206"/>
            <a:ext cx="7382608" cy="2175669"/>
          </a:xfrm>
        </p:spPr>
        <p:txBody>
          <a:bodyPr/>
          <a:lstStyle/>
          <a:p>
            <a:r>
              <a:rPr lang="cs-CZ" dirty="0"/>
              <a:t>většinou hnízdí na zemi</a:t>
            </a:r>
          </a:p>
          <a:p>
            <a:r>
              <a:rPr lang="cs-CZ" dirty="0"/>
              <a:t>mláďata nekrmivá</a:t>
            </a:r>
          </a:p>
          <a:p>
            <a:r>
              <a:rPr lang="cs-CZ" dirty="0"/>
              <a:t>dobří letci</a:t>
            </a:r>
          </a:p>
          <a:p>
            <a:r>
              <a:rPr lang="cs-CZ" dirty="0"/>
              <a:t>potrava – hmyz, pavouci, korýši, měkkýši, žížaly</a:t>
            </a:r>
          </a:p>
        </p:txBody>
      </p:sp>
      <p:pic>
        <p:nvPicPr>
          <p:cNvPr id="5" name="Obrázek 4">
            <a:hlinkClick r:id="rId2"/>
            <a:extLst>
              <a:ext uri="{FF2B5EF4-FFF2-40B4-BE49-F238E27FC236}">
                <a16:creationId xmlns:a16="http://schemas.microsoft.com/office/drawing/2014/main" id="{18F18176-1BA0-4582-99B9-0C9ED6EAE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142" y="1690690"/>
            <a:ext cx="3095624" cy="2063569"/>
          </a:xfrm>
          <a:prstGeom prst="rect">
            <a:avLst/>
          </a:prstGeom>
        </p:spPr>
      </p:pic>
      <p:pic>
        <p:nvPicPr>
          <p:cNvPr id="9" name="Obrázek 8">
            <a:hlinkClick r:id="rId4"/>
            <a:extLst>
              <a:ext uri="{FF2B5EF4-FFF2-40B4-BE49-F238E27FC236}">
                <a16:creationId xmlns:a16="http://schemas.microsoft.com/office/drawing/2014/main" id="{80DE9A42-FDE8-4EEE-A4A1-060B657720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12" y="1690689"/>
            <a:ext cx="3104908" cy="2063570"/>
          </a:xfrm>
          <a:prstGeom prst="rect">
            <a:avLst/>
          </a:prstGeom>
        </p:spPr>
      </p:pic>
      <p:pic>
        <p:nvPicPr>
          <p:cNvPr id="12" name="Obrázek 11">
            <a:hlinkClick r:id="rId6"/>
            <a:extLst>
              <a:ext uri="{FF2B5EF4-FFF2-40B4-BE49-F238E27FC236}">
                <a16:creationId xmlns:a16="http://schemas.microsoft.com/office/drawing/2014/main" id="{C67A0ECD-0649-43A3-BFFA-5F70D2A169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488" y="1685221"/>
            <a:ext cx="3095624" cy="205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0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Slípka zelenonohá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38126"/>
            <a:ext cx="7303477" cy="2670405"/>
          </a:xfrm>
        </p:spPr>
        <p:txBody>
          <a:bodyPr/>
          <a:lstStyle/>
          <a:p>
            <a:r>
              <a:rPr lang="cs-CZ" dirty="0"/>
              <a:t>hnízdí ve stojatých vodách, rybnících, močálech</a:t>
            </a:r>
          </a:p>
          <a:p>
            <a:r>
              <a:rPr lang="cs-CZ" dirty="0"/>
              <a:t>hnízdo z listů a stébel rákosu</a:t>
            </a:r>
          </a:p>
          <a:p>
            <a:r>
              <a:rPr lang="cs-CZ" dirty="0"/>
              <a:t>potrava – bobule, traviny, vodní hmyz</a:t>
            </a:r>
          </a:p>
          <a:p>
            <a:r>
              <a:rPr lang="cs-CZ" dirty="0"/>
              <a:t>částečně tažná</a:t>
            </a:r>
          </a:p>
        </p:txBody>
      </p:sp>
      <p:pic>
        <p:nvPicPr>
          <p:cNvPr id="5" name="Obrázek 4">
            <a:hlinkClick r:id="rId4"/>
            <a:extLst>
              <a:ext uri="{FF2B5EF4-FFF2-40B4-BE49-F238E27FC236}">
                <a16:creationId xmlns:a16="http://schemas.microsoft.com/office/drawing/2014/main" id="{5A29ABF4-A8F7-4F43-9650-BA7ECE8E89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56" y="1618117"/>
            <a:ext cx="3095625" cy="2047875"/>
          </a:xfrm>
          <a:prstGeom prst="rect">
            <a:avLst/>
          </a:prstGeom>
        </p:spPr>
      </p:pic>
      <p:pic>
        <p:nvPicPr>
          <p:cNvPr id="9" name="Obrázek 8">
            <a:hlinkClick r:id="rId6"/>
            <a:extLst>
              <a:ext uri="{FF2B5EF4-FFF2-40B4-BE49-F238E27FC236}">
                <a16:creationId xmlns:a16="http://schemas.microsoft.com/office/drawing/2014/main" id="{D157E066-21AD-45BD-8293-B5C2B37D9A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680" y="4108836"/>
            <a:ext cx="3384611" cy="2254671"/>
          </a:xfrm>
          <a:prstGeom prst="rect">
            <a:avLst/>
          </a:prstGeom>
        </p:spPr>
      </p:pic>
      <p:pic>
        <p:nvPicPr>
          <p:cNvPr id="12" name="Obrázek 11">
            <a:hlinkClick r:id="rId8"/>
            <a:extLst>
              <a:ext uri="{FF2B5EF4-FFF2-40B4-BE49-F238E27FC236}">
                <a16:creationId xmlns:a16="http://schemas.microsoft.com/office/drawing/2014/main" id="{F628CABA-694C-4697-8359-A21E67ACB6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02" y="1605383"/>
            <a:ext cx="3095624" cy="2047875"/>
          </a:xfrm>
          <a:prstGeom prst="rect">
            <a:avLst/>
          </a:prstGeom>
        </p:spPr>
      </p:pic>
      <p:pic>
        <p:nvPicPr>
          <p:cNvPr id="14" name="Obrázek 13">
            <a:hlinkClick r:id="rId10"/>
            <a:extLst>
              <a:ext uri="{FF2B5EF4-FFF2-40B4-BE49-F238E27FC236}">
                <a16:creationId xmlns:a16="http://schemas.microsoft.com/office/drawing/2014/main" id="{57792944-4BF3-4625-9B93-DC2CCFCE11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47" y="1605384"/>
            <a:ext cx="3132044" cy="2047875"/>
          </a:xfrm>
          <a:prstGeom prst="rect">
            <a:avLst/>
          </a:prstGeom>
        </p:spPr>
      </p:pic>
      <p:pic>
        <p:nvPicPr>
          <p:cNvPr id="8" name="slípka zelenonohá - Gallinula chloropus">
            <a:hlinkClick r:id="" action="ppaction://media"/>
            <a:extLst>
              <a:ext uri="{FF2B5EF4-FFF2-40B4-BE49-F238E27FC236}">
                <a16:creationId xmlns:a16="http://schemas.microsoft.com/office/drawing/2014/main" id="{2FFF33E8-BC47-4694-AE45-BA2AC73551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029519" y="365125"/>
            <a:ext cx="867544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42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Čejka chocholatá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38126"/>
            <a:ext cx="7962900" cy="245474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vyskytuje se na mokrých loukách a březích rybníků</a:t>
            </a:r>
          </a:p>
          <a:p>
            <a:r>
              <a:rPr lang="cs-CZ" dirty="0"/>
              <a:t>kráčí po zemi, často vzlétá</a:t>
            </a:r>
          </a:p>
          <a:p>
            <a:r>
              <a:rPr lang="cs-CZ" dirty="0"/>
              <a:t>hnízdo mají na zemi</a:t>
            </a:r>
          </a:p>
          <a:p>
            <a:r>
              <a:rPr lang="cs-CZ" dirty="0"/>
              <a:t>potrava – hmyz, plži</a:t>
            </a:r>
          </a:p>
          <a:p>
            <a:r>
              <a:rPr lang="cs-CZ" dirty="0"/>
              <a:t>tažná</a:t>
            </a:r>
          </a:p>
        </p:txBody>
      </p:sp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4B893E5E-A587-422C-BE72-2EA704FB2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68" y="1519671"/>
            <a:ext cx="3156325" cy="2219139"/>
          </a:xfrm>
          <a:prstGeom prst="rect">
            <a:avLst/>
          </a:prstGeom>
        </p:spPr>
      </p:pic>
      <p:pic>
        <p:nvPicPr>
          <p:cNvPr id="8" name="Obrázek 7">
            <a:hlinkClick r:id="rId6"/>
            <a:extLst>
              <a:ext uri="{FF2B5EF4-FFF2-40B4-BE49-F238E27FC236}">
                <a16:creationId xmlns:a16="http://schemas.microsoft.com/office/drawing/2014/main" id="{0693A13B-C191-466C-9C35-68442443CC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916" y="1519671"/>
            <a:ext cx="3305175" cy="4953000"/>
          </a:xfrm>
          <a:prstGeom prst="rect">
            <a:avLst/>
          </a:prstGeom>
        </p:spPr>
      </p:pic>
      <p:pic>
        <p:nvPicPr>
          <p:cNvPr id="11" name="Obrázek 10">
            <a:hlinkClick r:id="rId8"/>
            <a:extLst>
              <a:ext uri="{FF2B5EF4-FFF2-40B4-BE49-F238E27FC236}">
                <a16:creationId xmlns:a16="http://schemas.microsoft.com/office/drawing/2014/main" id="{3BE27C06-17E1-4E85-BBC0-2FFCC4CAB3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842" y="1519670"/>
            <a:ext cx="3156325" cy="2219139"/>
          </a:xfrm>
          <a:prstGeom prst="rect">
            <a:avLst/>
          </a:prstGeom>
        </p:spPr>
      </p:pic>
      <p:pic>
        <p:nvPicPr>
          <p:cNvPr id="7" name="čejka chocholatá - Vanellus vanellus">
            <a:hlinkClick r:id="" action="ppaction://media"/>
            <a:extLst>
              <a:ext uri="{FF2B5EF4-FFF2-40B4-BE49-F238E27FC236}">
                <a16:creationId xmlns:a16="http://schemas.microsoft.com/office/drawing/2014/main" id="{F68C4DFA-D41D-42A3-BCD7-A9DC455A6F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016258" y="321878"/>
            <a:ext cx="904833" cy="90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6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53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53897B32-600F-48FF-B519-6E7F7E7E3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55" y="1845814"/>
            <a:ext cx="2961443" cy="2961443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A049531C-36AF-4057-AD07-4BC9A491CF83}"/>
              </a:ext>
            </a:extLst>
          </p:cNvPr>
          <p:cNvSpPr txBox="1"/>
          <p:nvPr/>
        </p:nvSpPr>
        <p:spPr>
          <a:xfrm>
            <a:off x="3461100" y="4885898"/>
            <a:ext cx="6465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Uveďte rozdíly ve způsobu života volavky a čápa.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6603DBE-3976-425F-89CA-7C38CDDE1EA2}"/>
              </a:ext>
            </a:extLst>
          </p:cNvPr>
          <p:cNvSpPr txBox="1"/>
          <p:nvPr/>
        </p:nvSpPr>
        <p:spPr>
          <a:xfrm>
            <a:off x="2114849" y="443734"/>
            <a:ext cx="8816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/>
              <a:t>Jak jsou mokřadní ptáci přizpůsobeni životu v prostředí mezi vodou a souší?</a:t>
            </a:r>
          </a:p>
        </p:txBody>
      </p:sp>
    </p:spTree>
    <p:extLst>
      <p:ext uri="{BB962C8B-B14F-4D97-AF65-F5344CB8AC3E}">
        <p14:creationId xmlns:p14="http://schemas.microsoft.com/office/powerpoint/2010/main" val="170214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200</Words>
  <Application>Microsoft Office PowerPoint</Application>
  <PresentationFormat>Širokoúhlá obrazovka</PresentationFormat>
  <Paragraphs>46</Paragraphs>
  <Slides>10</Slides>
  <Notes>0</Notes>
  <HiddenSlides>0</HiddenSlides>
  <MMClips>5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Motiv Office</vt:lpstr>
      <vt:lpstr>PTÁCI – mokřadní</vt:lpstr>
      <vt:lpstr>řád Brodiví</vt:lpstr>
      <vt:lpstr>Volavka popelavá</vt:lpstr>
      <vt:lpstr>Čáp bílý</vt:lpstr>
      <vt:lpstr>Čáp černý</vt:lpstr>
      <vt:lpstr>řád Dlouhokřídlí, podřád Bahňáci</vt:lpstr>
      <vt:lpstr>Slípka zelenonohá</vt:lpstr>
      <vt:lpstr>Čejka chocholatá</vt:lpstr>
      <vt:lpstr>Prezentace aplikace PowerPoint</vt:lpstr>
      <vt:lpstr>Zdroje: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PTÁCI</dc:title>
  <dc:creator>Marketute</dc:creator>
  <cp:lastModifiedBy>Marketute</cp:lastModifiedBy>
  <cp:revision>21</cp:revision>
  <dcterms:created xsi:type="dcterms:W3CDTF">2018-03-30T12:37:50Z</dcterms:created>
  <dcterms:modified xsi:type="dcterms:W3CDTF">2018-04-04T08:25:39Z</dcterms:modified>
</cp:coreProperties>
</file>