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9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12E2F3-0BF3-4D8E-B1BB-705974878B46}" type="datetimeFigureOut">
              <a:rPr lang="cs-CZ" smtClean="0"/>
              <a:t>10/02/16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162D9B-CBB7-4B0C-9884-8786F7F143F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kct.cz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truckjanda.cz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ak.cz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.cz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MODELÁŘE ROKU 2015</a:t>
            </a:r>
            <a:br>
              <a:rPr lang="cs-CZ" dirty="0" smtClean="0"/>
            </a:br>
            <a:r>
              <a:rPr lang="cs-CZ" dirty="0" smtClean="0"/>
              <a:t>nominace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BZUK team  vyhlašuje nominované modeláře v anketě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2527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Jiří </a:t>
            </a:r>
            <a:r>
              <a:rPr lang="cs-CZ" dirty="0" err="1" smtClean="0"/>
              <a:t>Fikejz</a:t>
            </a:r>
            <a:r>
              <a:rPr lang="cs-CZ" dirty="0" smtClean="0"/>
              <a:t> 1939 - Džbánov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760640" cy="5040560"/>
          </a:xfrm>
        </p:spPr>
        <p:txBody>
          <a:bodyPr>
            <a:normAutofit fontScale="85000" lnSpcReduction="10000"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cs-CZ" sz="2000" b="1" dirty="0"/>
              <a:t>Představení </a:t>
            </a:r>
            <a:r>
              <a:rPr lang="cs-CZ" sz="2000" b="1" dirty="0" smtClean="0"/>
              <a:t>modeláře:</a:t>
            </a:r>
          </a:p>
          <a:p>
            <a:pPr marL="411480" lvl="1" indent="0">
              <a:buSzPct val="100000"/>
              <a:buNone/>
            </a:pPr>
            <a:r>
              <a:rPr lang="en-US" sz="1900" dirty="0" smtClean="0"/>
              <a:t>S</a:t>
            </a:r>
            <a:r>
              <a:rPr lang="cs-CZ" sz="1900" dirty="0"/>
              <a:t> modely začínal na základní škole ve </a:t>
            </a:r>
            <a:r>
              <a:rPr lang="cs-CZ" sz="1900" dirty="0" err="1"/>
              <a:t>Sloupnici</a:t>
            </a:r>
            <a:r>
              <a:rPr lang="cs-CZ" sz="1900" dirty="0"/>
              <a:t> 1950</a:t>
            </a:r>
            <a:r>
              <a:rPr lang="en-US" sz="1900" dirty="0"/>
              <a:t>. J</a:t>
            </a:r>
            <a:r>
              <a:rPr lang="cs-CZ" sz="1900" dirty="0"/>
              <a:t>e autorem 2 modelů </a:t>
            </a:r>
            <a:r>
              <a:rPr lang="cs-CZ" sz="1900" dirty="0" err="1"/>
              <a:t>Blériota</a:t>
            </a:r>
            <a:r>
              <a:rPr lang="cs-CZ" sz="1900" dirty="0"/>
              <a:t> XI (létající a nelétající), s nimiž plní stránky modelářských časopisů od roku 1982 do současnosti, během života postavil  cca 100 modelů a stále pokračuje. </a:t>
            </a:r>
            <a:endParaRPr lang="cs-CZ" sz="1900" dirty="0" smtClean="0"/>
          </a:p>
          <a:p>
            <a:pPr marL="411480" lvl="1" indent="0">
              <a:buSzPct val="100000"/>
              <a:buNone/>
            </a:pPr>
            <a:endParaRPr lang="en-US" sz="1200" dirty="0"/>
          </a:p>
          <a:p>
            <a:pPr marL="411480" lvl="1" indent="0">
              <a:buSzPct val="100000"/>
              <a:buNone/>
            </a:pPr>
            <a:r>
              <a:rPr lang="cs-CZ" sz="1900" dirty="0"/>
              <a:t>v letech 1960 – 2014 byl členem klubu v Hradci Králové, z toho 10 let jeho předsedou, byl u výstavby modelářského letiště v HK</a:t>
            </a:r>
            <a:endParaRPr lang="en-US" sz="1900" dirty="0"/>
          </a:p>
          <a:p>
            <a:pPr marL="118872" indent="0">
              <a:buSzPct val="100000"/>
              <a:buNone/>
            </a:pPr>
            <a:endParaRPr lang="cs-CZ" sz="1200" dirty="0" smtClean="0"/>
          </a:p>
          <a:p>
            <a:pPr marL="411480" lvl="1" indent="0">
              <a:buSzPct val="100000"/>
              <a:buNone/>
            </a:pPr>
            <a:r>
              <a:rPr lang="cs-CZ" sz="1900" dirty="0" smtClean="0"/>
              <a:t>kromě </a:t>
            </a:r>
            <a:r>
              <a:rPr lang="cs-CZ" sz="1900" dirty="0"/>
              <a:t>modelů, též sám plachtařil v Jaroměři od roku 1965 do </a:t>
            </a:r>
            <a:r>
              <a:rPr lang="cs-CZ" sz="1900" dirty="0" smtClean="0"/>
              <a:t>2007</a:t>
            </a:r>
            <a:endParaRPr lang="en-US" sz="1900" dirty="0"/>
          </a:p>
          <a:p>
            <a:pPr marL="411480" lvl="1" indent="0">
              <a:buSzPct val="100000"/>
              <a:buNone/>
            </a:pPr>
            <a:r>
              <a:rPr lang="cs-CZ" sz="1900" dirty="0" smtClean="0"/>
              <a:t>nyní </a:t>
            </a:r>
            <a:r>
              <a:rPr lang="cs-CZ" sz="1900" dirty="0"/>
              <a:t>je v klubu v Ústí nad Orlicí, nejčastěji létá ve Vlkově u </a:t>
            </a:r>
            <a:r>
              <a:rPr lang="cs-CZ" sz="1900" dirty="0" smtClean="0"/>
              <a:t>Litomyšle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endParaRPr lang="cs-CZ" sz="18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cs-CZ" sz="2000" b="1" dirty="0" smtClean="0"/>
              <a:t>Je držitelem českých výškových rekordů: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800" dirty="0"/>
              <a:t>2720 m s RC modelem s pístovým motorem ze </a:t>
            </a:r>
            <a:r>
              <a:rPr lang="cs-CZ" sz="1800" dirty="0" smtClean="0"/>
              <a:t>7.9.1980</a:t>
            </a:r>
          </a:p>
          <a:p>
            <a:pPr marL="411480" lvl="1" indent="0">
              <a:buSzPct val="100000"/>
              <a:buNone/>
            </a:pPr>
            <a:r>
              <a:rPr lang="cs-CZ" sz="1800" dirty="0"/>
              <a:t>980 m s RC hydroplánem  z 16.5.1982</a:t>
            </a:r>
            <a:endParaRPr lang="en-US" sz="1800" dirty="0"/>
          </a:p>
          <a:p>
            <a:pPr marL="411480" lvl="1" indent="0">
              <a:buSzPct val="100000"/>
              <a:buNone/>
            </a:pPr>
            <a:r>
              <a:rPr lang="cs-CZ" sz="1800" dirty="0"/>
              <a:t>1580 m s RC kluzákem z 3.7.1985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1800" dirty="0"/>
              <a:t>Zdroj: </a:t>
            </a:r>
            <a:r>
              <a:rPr lang="cs-CZ" sz="1800" dirty="0" smtClean="0"/>
              <a:t>osobní kontakt</a:t>
            </a: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132856"/>
            <a:ext cx="2991422" cy="38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25272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Alois </a:t>
            </a:r>
            <a:r>
              <a:rPr lang="cs-CZ" dirty="0" err="1" smtClean="0"/>
              <a:t>Hrabáček</a:t>
            </a:r>
            <a:r>
              <a:rPr lang="cs-CZ" dirty="0" smtClean="0"/>
              <a:t> 1947 - Albrechtice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328592" cy="5112568"/>
          </a:xfrm>
        </p:spPr>
        <p:txBody>
          <a:bodyPr>
            <a:normAutofit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Představení modeláře: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cs-CZ" sz="1600" dirty="0" smtClean="0"/>
              <a:t>	</a:t>
            </a:r>
            <a:r>
              <a:rPr lang="cs-CZ" sz="1600" dirty="0" smtClean="0"/>
              <a:t>Dlouholetý </a:t>
            </a:r>
            <a:r>
              <a:rPr lang="cs-CZ" sz="1600" dirty="0"/>
              <a:t>modelář, zdatný organizátor a předseda LMK Česká </a:t>
            </a:r>
            <a:r>
              <a:rPr lang="cs-CZ" sz="1600" dirty="0" smtClean="0"/>
              <a:t>Třebová.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endParaRPr lang="cs-CZ" sz="1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cs-CZ" sz="1600" dirty="0" smtClean="0"/>
              <a:t>	</a:t>
            </a:r>
            <a:r>
              <a:rPr lang="cs-CZ" sz="1600" dirty="0"/>
              <a:t>L</a:t>
            </a:r>
            <a:r>
              <a:rPr lang="cs-CZ" sz="1600" dirty="0" smtClean="0"/>
              <a:t>étá </a:t>
            </a:r>
            <a:r>
              <a:rPr lang="cs-CZ" sz="1600" dirty="0"/>
              <a:t>větroně všeho druhu RCV2, F3J a historické modely SAM.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endParaRPr lang="cs-CZ" sz="1600" b="1" dirty="0" smtClean="0"/>
          </a:p>
          <a:p>
            <a:pPr lvl="0">
              <a:buSzPct val="100000"/>
              <a:buBlip>
                <a:blip r:embed="rId2"/>
              </a:buBlip>
            </a:pPr>
            <a:r>
              <a:rPr lang="cs-CZ" sz="1600" b="1" dirty="0" smtClean="0"/>
              <a:t>Úspěchy mimo ČR:</a:t>
            </a:r>
            <a:r>
              <a:rPr lang="en-US" sz="1600" dirty="0"/>
              <a:t>	</a:t>
            </a:r>
            <a:endParaRPr lang="cs-CZ" sz="1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cs-CZ" sz="1600" dirty="0" smtClean="0"/>
              <a:t>	Organizuje </a:t>
            </a:r>
            <a:r>
              <a:rPr lang="cs-CZ" sz="1600" dirty="0"/>
              <a:t>mezinárodní závody EUROTOUR a INTERTOUR F5J na letišti v </a:t>
            </a:r>
            <a:r>
              <a:rPr lang="cs-CZ" sz="1600" dirty="0" smtClean="0"/>
              <a:t>Sázavě </a:t>
            </a:r>
            <a:r>
              <a:rPr lang="cs-CZ" sz="1600" dirty="0"/>
              <a:t>u </a:t>
            </a:r>
            <a:r>
              <a:rPr lang="cs-CZ" sz="1600" dirty="0" smtClean="0"/>
              <a:t>Lanškrouna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endParaRPr lang="cs-CZ" sz="1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cs-CZ" sz="1600" dirty="0" smtClean="0"/>
              <a:t>	Od </a:t>
            </a:r>
            <a:r>
              <a:rPr lang="cs-CZ" sz="1600" dirty="0"/>
              <a:t>r. 2014 se naplno věnuje kategorii F5J, kde je v kategorii 60 + nejúspěšnější v Evropě. </a:t>
            </a:r>
            <a:endParaRPr lang="en-US" sz="1600" dirty="0"/>
          </a:p>
          <a:p>
            <a:pPr marL="118872" indent="0">
              <a:buNone/>
            </a:pPr>
            <a:endParaRPr lang="cs-CZ" sz="1600" dirty="0" smtClean="0"/>
          </a:p>
          <a:p>
            <a:pPr marL="118872" indent="0">
              <a:buNone/>
            </a:pPr>
            <a:endParaRPr lang="cs-CZ" sz="1600" dirty="0" smtClean="0"/>
          </a:p>
          <a:p>
            <a:pPr marL="118872" indent="0">
              <a:buNone/>
            </a:pPr>
            <a:r>
              <a:rPr lang="cs-CZ" sz="1600" dirty="0" smtClean="0"/>
              <a:t>Zdroj: </a:t>
            </a:r>
            <a:r>
              <a:rPr lang="cs-CZ" sz="1600" dirty="0" smtClean="0"/>
              <a:t>osobní kontakt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3"/>
              </a:rPr>
              <a:t>www.lmkct.cz</a:t>
            </a:r>
            <a:endParaRPr lang="cs-CZ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3147254" cy="44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2527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Pavel </a:t>
            </a:r>
            <a:r>
              <a:rPr lang="cs-CZ" dirty="0" smtClean="0"/>
              <a:t>Janda 1963 </a:t>
            </a:r>
            <a:r>
              <a:rPr lang="cs-CZ" dirty="0" smtClean="0"/>
              <a:t>- Pardubice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5112568"/>
          </a:xfrm>
        </p:spPr>
        <p:txBody>
          <a:bodyPr>
            <a:normAutofit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Představení modeláře: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Modelům </a:t>
            </a:r>
            <a:r>
              <a:rPr lang="cs-CZ" sz="1800" dirty="0"/>
              <a:t>RC Trucků 1:14 se věnuje od r. </a:t>
            </a:r>
            <a:r>
              <a:rPr lang="cs-CZ" sz="1800" dirty="0" smtClean="0"/>
              <a:t>2002</a:t>
            </a:r>
            <a:r>
              <a:rPr lang="en-US" sz="1800" dirty="0" smtClean="0"/>
              <a:t>. </a:t>
            </a:r>
          </a:p>
          <a:p>
            <a:pPr marL="411480" lvl="1" indent="0">
              <a:buSzPct val="100000"/>
              <a:buNone/>
            </a:pPr>
            <a:r>
              <a:rPr lang="en-US" sz="1800" dirty="0" smtClean="0"/>
              <a:t>Je to </a:t>
            </a:r>
            <a:r>
              <a:rPr lang="cs-CZ" sz="1800" dirty="0" smtClean="0"/>
              <a:t>velký </a:t>
            </a:r>
            <a:r>
              <a:rPr lang="cs-CZ" sz="1800" dirty="0"/>
              <a:t>nadšenec do značky </a:t>
            </a:r>
            <a:r>
              <a:rPr lang="cs-CZ" sz="1800" dirty="0" smtClean="0"/>
              <a:t>SCANIA. Jeho </a:t>
            </a:r>
            <a:r>
              <a:rPr lang="cs-CZ" sz="1800" dirty="0"/>
              <a:t>modely se vyznačují detailní kopií skutečných kamionů, při zachování plné funkčnosti, včetně nádherné povrchové úpravy v podobě </a:t>
            </a:r>
            <a:r>
              <a:rPr lang="cs-CZ" sz="1800" dirty="0" err="1" smtClean="0"/>
              <a:t>airbrush</a:t>
            </a:r>
            <a:r>
              <a:rPr lang="cs-CZ" sz="1800" dirty="0" smtClean="0"/>
              <a:t>.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Reportáže </a:t>
            </a:r>
            <a:r>
              <a:rPr lang="cs-CZ" sz="1800" dirty="0"/>
              <a:t>o jeho činnosti již točila televize v ČR i </a:t>
            </a:r>
            <a:r>
              <a:rPr lang="cs-CZ" sz="1800" dirty="0" smtClean="0"/>
              <a:t>Polsku.</a:t>
            </a:r>
            <a:endParaRPr lang="en-US" sz="1800" dirty="0" smtClean="0"/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Zaujal </a:t>
            </a:r>
            <a:r>
              <a:rPr lang="cs-CZ" sz="1800" dirty="0"/>
              <a:t>nás i titulek z pardubického deníku:  Modelář, který „vaří“ v kuchyni </a:t>
            </a:r>
            <a:r>
              <a:rPr lang="cs-CZ" sz="1800" dirty="0" smtClean="0"/>
              <a:t>trucky</a:t>
            </a:r>
          </a:p>
          <a:p>
            <a:pPr marL="411480" lvl="1" indent="0">
              <a:buSzPct val="100000"/>
              <a:buNone/>
            </a:pPr>
            <a:endParaRPr lang="cs-CZ" sz="1800" b="1" dirty="0" smtClean="0"/>
          </a:p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Úspěchy mimo ČR:</a:t>
            </a:r>
            <a:endParaRPr lang="cs-CZ" sz="1800" b="1" dirty="0"/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Spolupracuje </a:t>
            </a:r>
            <a:r>
              <a:rPr lang="cs-CZ" sz="1800" dirty="0"/>
              <a:t>s </a:t>
            </a:r>
            <a:r>
              <a:rPr lang="cs-CZ" sz="1800" dirty="0" err="1"/>
              <a:t>Truckery</a:t>
            </a:r>
            <a:r>
              <a:rPr lang="cs-CZ" sz="1800" dirty="0"/>
              <a:t> v ČR i zahraničí (Polsko, Švédsko</a:t>
            </a:r>
            <a:r>
              <a:rPr lang="cs-CZ" sz="1800" dirty="0" smtClean="0"/>
              <a:t>)</a:t>
            </a:r>
            <a:r>
              <a:rPr lang="en-US" sz="1800" dirty="0" smtClean="0"/>
              <a:t>. </a:t>
            </a:r>
            <a:r>
              <a:rPr lang="cs-CZ" sz="1800" dirty="0" smtClean="0"/>
              <a:t>Se </a:t>
            </a:r>
            <a:r>
              <a:rPr lang="cs-CZ" sz="1800" dirty="0"/>
              <a:t>svým modelem </a:t>
            </a:r>
            <a:r>
              <a:rPr lang="cs-CZ" sz="1800" dirty="0" err="1"/>
              <a:t>Ristimaa</a:t>
            </a:r>
            <a:r>
              <a:rPr lang="cs-CZ" sz="1800" dirty="0"/>
              <a:t> </a:t>
            </a:r>
            <a:r>
              <a:rPr lang="cs-CZ" sz="1800" dirty="0" err="1"/>
              <a:t>Tiger</a:t>
            </a:r>
            <a:r>
              <a:rPr lang="cs-CZ" sz="1800" dirty="0"/>
              <a:t> vyhrál ve Švédsku v roce 2014 3 </a:t>
            </a:r>
            <a:r>
              <a:rPr lang="cs-CZ" sz="1800" dirty="0" smtClean="0"/>
              <a:t>poháry.</a:t>
            </a:r>
          </a:p>
          <a:p>
            <a:endParaRPr lang="en-US" sz="1800" dirty="0"/>
          </a:p>
          <a:p>
            <a:pPr marL="118872" indent="0">
              <a:buNone/>
            </a:pPr>
            <a:r>
              <a:rPr lang="en-US" sz="1800" dirty="0" err="1" smtClean="0"/>
              <a:t>Zdroj</a:t>
            </a:r>
            <a:r>
              <a:rPr lang="en-US" sz="1800" dirty="0" smtClean="0"/>
              <a:t>: </a:t>
            </a:r>
            <a:r>
              <a:rPr lang="en-US" sz="1800" dirty="0" err="1" smtClean="0"/>
              <a:t>osobní</a:t>
            </a:r>
            <a:r>
              <a:rPr lang="en-US" sz="1800" dirty="0" smtClean="0"/>
              <a:t> </a:t>
            </a:r>
            <a:r>
              <a:rPr lang="en-US" sz="1800" dirty="0" err="1" smtClean="0"/>
              <a:t>kontakt</a:t>
            </a:r>
            <a:r>
              <a:rPr lang="en-US" sz="1800" dirty="0" smtClean="0"/>
              <a:t>, </a:t>
            </a:r>
            <a:r>
              <a:rPr lang="cs-CZ" sz="1800" dirty="0" smtClean="0">
                <a:hlinkClick r:id="rId3"/>
              </a:rPr>
              <a:t>www.rctruckjanda.cz</a:t>
            </a:r>
            <a:r>
              <a:rPr lang="cs-CZ" sz="1800" dirty="0" smtClean="0"/>
              <a:t> </a:t>
            </a:r>
            <a:endParaRPr lang="en-US" sz="1800" dirty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28800"/>
            <a:ext cx="276151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Václav Kohout 1968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cs-CZ" dirty="0" smtClean="0"/>
              <a:t>Černilov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328592" cy="5184576"/>
          </a:xfrm>
        </p:spPr>
        <p:txBody>
          <a:bodyPr>
            <a:normAutofit fontScale="92500" lnSpcReduction="10000"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Představení modeláře: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Začínal </a:t>
            </a:r>
            <a:r>
              <a:rPr lang="cs-CZ" sz="1800" dirty="0"/>
              <a:t>s autodráhovými modely v roce 1975 v Domě pionýrů v Hradci </a:t>
            </a:r>
            <a:r>
              <a:rPr lang="cs-CZ" sz="1800" dirty="0" smtClean="0"/>
              <a:t>Králové</a:t>
            </a:r>
            <a:r>
              <a:rPr lang="en-US" sz="1800" dirty="0"/>
              <a:t> </a:t>
            </a:r>
            <a:r>
              <a:rPr lang="cs-CZ" sz="1800" dirty="0" smtClean="0"/>
              <a:t>Jeho </a:t>
            </a:r>
            <a:r>
              <a:rPr lang="cs-CZ" sz="1800" dirty="0"/>
              <a:t>koníček se postupně stal zaměstnáním, nyní pracuje jako pedagog  a  vede několik kroužků zaměřených na modeláře v Domě dětí a mládeže v </a:t>
            </a:r>
            <a:r>
              <a:rPr lang="cs-CZ" sz="1800" dirty="0" smtClean="0"/>
              <a:t>HK.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Mimo </a:t>
            </a:r>
            <a:r>
              <a:rPr lang="cs-CZ" sz="1800" dirty="0"/>
              <a:t>to ještě organizuje modelářství ve Smiřicích a Lhotách pod </a:t>
            </a:r>
            <a:r>
              <a:rPr lang="cs-CZ" sz="1800" dirty="0" smtClean="0"/>
              <a:t>Libčany.</a:t>
            </a:r>
            <a:r>
              <a:rPr lang="en-US" sz="1800" dirty="0"/>
              <a:t> </a:t>
            </a:r>
            <a:r>
              <a:rPr lang="cs-CZ" sz="1800" dirty="0" smtClean="0"/>
              <a:t>O </a:t>
            </a:r>
            <a:r>
              <a:rPr lang="cs-CZ" sz="1800" dirty="0"/>
              <a:t>šíři záběru vypovídá i to, že vede kroužky plastikových a železničních </a:t>
            </a:r>
            <a:r>
              <a:rPr lang="cs-CZ" sz="1800" dirty="0" smtClean="0"/>
              <a:t>modelářů.</a:t>
            </a:r>
          </a:p>
          <a:p>
            <a:pPr marL="411480" lvl="1" indent="0">
              <a:buSzPct val="100000"/>
              <a:buNone/>
            </a:pPr>
            <a:endParaRPr lang="en-US" sz="1800" dirty="0"/>
          </a:p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Největší úspěchy: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Největší </a:t>
            </a:r>
            <a:r>
              <a:rPr lang="cs-CZ" sz="1800" dirty="0"/>
              <a:t>radostí pedagoga jsou dobří </a:t>
            </a:r>
            <a:r>
              <a:rPr lang="cs-CZ" sz="1800" dirty="0" smtClean="0"/>
              <a:t>studenti.</a:t>
            </a:r>
            <a:endParaRPr lang="cs-CZ" sz="1800" dirty="0" smtClean="0"/>
          </a:p>
          <a:p>
            <a:pPr marL="411480" lvl="1" indent="0">
              <a:buSzPct val="100000"/>
              <a:buNone/>
            </a:pPr>
            <a:endParaRPr lang="en-US" sz="1800" dirty="0"/>
          </a:p>
          <a:p>
            <a:pPr marL="411480" lvl="1" indent="0">
              <a:buSzPct val="100000"/>
              <a:buNone/>
            </a:pPr>
            <a:r>
              <a:rPr lang="cs-CZ" sz="1800" dirty="0"/>
              <a:t>V průběhu let závodil s plachetnicemi ve třídách S5M a S5E.</a:t>
            </a:r>
            <a:r>
              <a:rPr lang="en-US" sz="1800" dirty="0"/>
              <a:t> </a:t>
            </a:r>
            <a:r>
              <a:rPr lang="cs-CZ" sz="1800" dirty="0"/>
              <a:t>Nebojí se ani letadel a často se vrhá do bojového </a:t>
            </a:r>
            <a:r>
              <a:rPr lang="cs-CZ" sz="1800" dirty="0" err="1"/>
              <a:t>Combatu</a:t>
            </a:r>
            <a:r>
              <a:rPr lang="cs-CZ" sz="1800" dirty="0"/>
              <a:t>. Je předsedou modelářského spolku:  JUNIORKLUB Hradec Králové</a:t>
            </a:r>
          </a:p>
          <a:p>
            <a:pPr marL="411480" lvl="1" indent="0">
              <a:buSzPct val="100000"/>
              <a:buNone/>
            </a:pPr>
            <a:endParaRPr lang="cs-CZ" sz="1800" dirty="0" smtClean="0"/>
          </a:p>
          <a:p>
            <a:pPr marL="118872" indent="0">
              <a:buSzPct val="100000"/>
              <a:buNone/>
            </a:pPr>
            <a:r>
              <a:rPr lang="cs-CZ" sz="1800" dirty="0" smtClean="0"/>
              <a:t>Zdroj: </a:t>
            </a:r>
            <a:r>
              <a:rPr lang="cs-CZ" sz="1800" dirty="0" smtClean="0"/>
              <a:t>osobní kontakt, </a:t>
            </a:r>
            <a:r>
              <a:rPr lang="cs-CZ" sz="1800" u="sng" dirty="0" smtClean="0">
                <a:hlinkClick r:id="rId3"/>
              </a:rPr>
              <a:t>www.barak.cz</a:t>
            </a:r>
            <a:endParaRPr lang="cs-CZ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628800"/>
            <a:ext cx="3418083" cy="47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6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Aleš Pelikán 1970 - Pardubice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472608" cy="5112568"/>
          </a:xfrm>
        </p:spPr>
        <p:txBody>
          <a:bodyPr>
            <a:normAutofit fontScale="85000" lnSpcReduction="10000"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Představení modeláře:</a:t>
            </a:r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S</a:t>
            </a:r>
            <a:r>
              <a:rPr lang="cs-CZ" sz="1800" dirty="0"/>
              <a:t> leteckými modely začínal v kroužku na ZŠ Pardubice – Studánka již v 6 </a:t>
            </a:r>
            <a:r>
              <a:rPr lang="cs-CZ" sz="1800" dirty="0" smtClean="0"/>
              <a:t>letech.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Nejlépe</a:t>
            </a:r>
            <a:r>
              <a:rPr lang="en-US" sz="1800" dirty="0" smtClean="0"/>
              <a:t> mu </a:t>
            </a:r>
            <a:r>
              <a:rPr lang="en-US" sz="1800" dirty="0" err="1" smtClean="0"/>
              <a:t>však</a:t>
            </a:r>
            <a:r>
              <a:rPr lang="en-US" sz="1800" dirty="0" smtClean="0"/>
              <a:t> </a:t>
            </a:r>
            <a:r>
              <a:rPr lang="en-US" sz="1800" dirty="0" err="1" smtClean="0"/>
              <a:t>sedí</a:t>
            </a:r>
            <a:r>
              <a:rPr lang="en-US" sz="1800" dirty="0" smtClean="0"/>
              <a:t> </a:t>
            </a:r>
            <a:r>
              <a:rPr lang="en-US" sz="1800" dirty="0" err="1" smtClean="0"/>
              <a:t>modely</a:t>
            </a:r>
            <a:r>
              <a:rPr lang="en-US" sz="1800" dirty="0" smtClean="0"/>
              <a:t> </a:t>
            </a:r>
            <a:r>
              <a:rPr lang="en-US" sz="1800" dirty="0" err="1" smtClean="0"/>
              <a:t>aut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411480" lvl="1" indent="0">
              <a:buSzPct val="100000"/>
              <a:buNone/>
            </a:pPr>
            <a:endParaRPr lang="en-US" sz="1800" dirty="0" smtClean="0"/>
          </a:p>
          <a:p>
            <a:pPr lvl="0">
              <a:buSzPct val="100000"/>
              <a:buBlip>
                <a:blip r:embed="rId2"/>
              </a:buBlip>
            </a:pPr>
            <a:r>
              <a:rPr lang="cs-CZ" sz="1800" b="1" dirty="0" smtClean="0"/>
              <a:t>Největší úspěchy v ČR a ve světě:</a:t>
            </a:r>
            <a:endParaRPr lang="cs-CZ" sz="1800" b="1" dirty="0"/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Několik </a:t>
            </a:r>
            <a:r>
              <a:rPr lang="cs-CZ" sz="1800" dirty="0"/>
              <a:t>let úspěšně závodil s modely aut v měřítku 1:12 a 1:10, stal se 4x Mistrem </a:t>
            </a:r>
            <a:r>
              <a:rPr lang="cs-CZ" sz="1800" dirty="0" smtClean="0"/>
              <a:t>ČR.</a:t>
            </a:r>
            <a:r>
              <a:rPr lang="en-US" sz="1800" dirty="0"/>
              <a:t> </a:t>
            </a:r>
            <a:endParaRPr lang="en-US" sz="1800" dirty="0" smtClean="0"/>
          </a:p>
          <a:p>
            <a:pPr marL="411480" lvl="1" indent="0">
              <a:buSzPct val="100000"/>
              <a:buNone/>
            </a:pPr>
            <a:endParaRPr lang="en-US" sz="1800" dirty="0" smtClean="0"/>
          </a:p>
          <a:p>
            <a:pPr marL="411480" lvl="1" indent="0">
              <a:buSzPct val="100000"/>
              <a:buNone/>
            </a:pPr>
            <a:r>
              <a:rPr lang="cs-CZ" sz="1800" dirty="0"/>
              <a:t>Na podzim roku 2001 byl sériově vyroben první kus AXI 2820/10, který</a:t>
            </a:r>
            <a:r>
              <a:rPr lang="en-US" sz="1800" dirty="0"/>
              <a:t> </a:t>
            </a:r>
            <a:r>
              <a:rPr lang="cs-CZ" sz="1800" dirty="0"/>
              <a:t>se stal okamžitě celosvětovým bestsellerem</a:t>
            </a:r>
            <a:r>
              <a:rPr lang="en-US" sz="1800" dirty="0"/>
              <a:t> </a:t>
            </a:r>
            <a:r>
              <a:rPr lang="cs-CZ" sz="1800" dirty="0"/>
              <a:t>a synonymem pro vysoce výkonný modelářský</a:t>
            </a:r>
            <a:r>
              <a:rPr lang="en-US" sz="1800" dirty="0"/>
              <a:t> </a:t>
            </a:r>
            <a:r>
              <a:rPr lang="cs-CZ" sz="1800" dirty="0"/>
              <a:t>elektromotor. </a:t>
            </a:r>
            <a:endParaRPr lang="cs-CZ" sz="1800" dirty="0" smtClean="0"/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Od </a:t>
            </a:r>
            <a:r>
              <a:rPr lang="cs-CZ" sz="1800" dirty="0"/>
              <a:t>roku 2001 vlastní firmu </a:t>
            </a:r>
            <a:r>
              <a:rPr lang="cs-CZ" sz="1800" dirty="0" err="1"/>
              <a:t>Modelmotors</a:t>
            </a:r>
            <a:r>
              <a:rPr lang="cs-CZ" sz="1800" dirty="0"/>
              <a:t> s.r.o. </a:t>
            </a:r>
            <a:r>
              <a:rPr lang="en-US" sz="1800" dirty="0"/>
              <a:t>v</a:t>
            </a:r>
            <a:r>
              <a:rPr lang="cs-CZ" sz="1800" dirty="0" smtClean="0"/>
              <a:t> Hradci </a:t>
            </a:r>
            <a:r>
              <a:rPr lang="cs-CZ" sz="1800" dirty="0"/>
              <a:t>Králové, která vyvíjí a vyrábí </a:t>
            </a:r>
            <a:r>
              <a:rPr lang="cs-CZ" sz="1800" dirty="0" smtClean="0"/>
              <a:t>modelářské elektromotory. </a:t>
            </a:r>
            <a:r>
              <a:rPr lang="cs-CZ" sz="1800" dirty="0"/>
              <a:t>Pod označením AXI je  exportuje do celého světa. </a:t>
            </a:r>
            <a:endParaRPr lang="cs-CZ" sz="1800" dirty="0" smtClean="0"/>
          </a:p>
          <a:p>
            <a:pPr marL="411480" lvl="1" indent="0">
              <a:buSzPct val="100000"/>
              <a:buNone/>
            </a:pPr>
            <a:endParaRPr lang="cs-CZ" sz="1800" dirty="0" smtClean="0"/>
          </a:p>
          <a:p>
            <a:pPr marL="411480" lvl="1" indent="0">
              <a:buSzPct val="100000"/>
              <a:buNone/>
            </a:pPr>
            <a:r>
              <a:rPr lang="cs-CZ" sz="1800" dirty="0" smtClean="0"/>
              <a:t>Díky </a:t>
            </a:r>
            <a:r>
              <a:rPr lang="cs-CZ" sz="1800" dirty="0"/>
              <a:t>zkušenostem a </a:t>
            </a:r>
            <a:r>
              <a:rPr lang="cs-CZ" sz="1800" dirty="0" smtClean="0"/>
              <a:t>jedinečnosti</a:t>
            </a:r>
            <a:r>
              <a:rPr lang="en-US" sz="1800" dirty="0"/>
              <a:t> </a:t>
            </a:r>
            <a:r>
              <a:rPr lang="cs-CZ" sz="1800" dirty="0" smtClean="0"/>
              <a:t>principu </a:t>
            </a:r>
            <a:r>
              <a:rPr lang="cs-CZ" sz="1800" dirty="0"/>
              <a:t>AXI motoru </a:t>
            </a:r>
            <a:r>
              <a:rPr lang="cs-CZ" sz="1800" dirty="0" smtClean="0"/>
              <a:t>firma </a:t>
            </a:r>
            <a:r>
              <a:rPr lang="cs-CZ" sz="1800" dirty="0" smtClean="0"/>
              <a:t>vyvinula</a:t>
            </a:r>
            <a:r>
              <a:rPr lang="en-US" sz="1800" dirty="0"/>
              <a:t> </a:t>
            </a:r>
            <a:r>
              <a:rPr lang="cs-CZ" sz="1800" dirty="0" smtClean="0"/>
              <a:t>celou </a:t>
            </a:r>
            <a:r>
              <a:rPr lang="cs-CZ" sz="1800" dirty="0"/>
              <a:t>řadu několika desítek vynikajících </a:t>
            </a:r>
            <a:r>
              <a:rPr lang="cs-CZ" sz="1800" dirty="0" smtClean="0"/>
              <a:t>AXI</a:t>
            </a:r>
            <a:r>
              <a:rPr lang="en-US" sz="1800" dirty="0"/>
              <a:t> </a:t>
            </a:r>
            <a:r>
              <a:rPr lang="cs-CZ" sz="1800" dirty="0" smtClean="0"/>
              <a:t>motoru </a:t>
            </a:r>
            <a:r>
              <a:rPr lang="cs-CZ" sz="1800" dirty="0"/>
              <a:t>pro modely letadel, vrtulníků a </a:t>
            </a:r>
            <a:r>
              <a:rPr lang="cs-CZ" sz="1800" dirty="0" smtClean="0"/>
              <a:t>lodí.</a:t>
            </a:r>
            <a:endParaRPr lang="en-US" sz="1800" dirty="0" smtClean="0"/>
          </a:p>
          <a:p>
            <a:endParaRPr lang="en-US" sz="1800" dirty="0" smtClean="0"/>
          </a:p>
          <a:p>
            <a:pPr marL="118872" indent="0">
              <a:buNone/>
            </a:pPr>
            <a:r>
              <a:rPr lang="cs-CZ" sz="1800" dirty="0" smtClean="0"/>
              <a:t>Zdroj: osobní kontakt, </a:t>
            </a:r>
            <a:r>
              <a:rPr lang="cs-CZ" sz="1800" dirty="0" smtClean="0">
                <a:hlinkClick r:id="rId3"/>
              </a:rPr>
              <a:t>www.AXI.cz</a:t>
            </a:r>
            <a:endParaRPr lang="cs-CZ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556792"/>
            <a:ext cx="3328020" cy="50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1065</TotalTime>
  <Words>94</Words>
  <Application>Microsoft Macintosh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</vt:lpstr>
      <vt:lpstr>MODELÁŘE ROKU 2015 nominace</vt:lpstr>
      <vt:lpstr>Jiří Fikejz 1939 - Džbánov</vt:lpstr>
      <vt:lpstr>Alois Hrabáček 1947 - Albrechtice</vt:lpstr>
      <vt:lpstr>Pavel Janda 1963 - Pardubice</vt:lpstr>
      <vt:lpstr>Václav Kohout 1968 – Černilov</vt:lpstr>
      <vt:lpstr>Aleš Pelikán 1970 - Pardubice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srsnova</dc:creator>
  <cp:lastModifiedBy>Zdenka Dostálová</cp:lastModifiedBy>
  <cp:revision>42</cp:revision>
  <dcterms:created xsi:type="dcterms:W3CDTF">2011-10-07T18:20:48Z</dcterms:created>
  <dcterms:modified xsi:type="dcterms:W3CDTF">2016-02-10T13:26:21Z</dcterms:modified>
</cp:coreProperties>
</file>