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57" r:id="rId7"/>
    <p:sldId id="258" r:id="rId8"/>
    <p:sldId id="260" r:id="rId9"/>
    <p:sldId id="261" r:id="rId10"/>
  </p:sldIdLst>
  <p:sldSz cx="12188825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3" autoAdjust="0"/>
    <p:restoredTop sz="94482" autoAdjust="0"/>
  </p:normalViewPr>
  <p:slideViewPr>
    <p:cSldViewPr>
      <p:cViewPr varScale="1">
        <p:scale>
          <a:sx n="111" d="100"/>
          <a:sy n="111" d="100"/>
        </p:scale>
        <p:origin x="468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2016" y="102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10F156DA-D734-4287-926B-D3EEC06B3C00}" type="datetime1">
              <a:rPr lang="cs-CZ" smtClean="0"/>
              <a:t>24.9.2014</a:t>
            </a:fld>
            <a:endParaRPr lang="cs-CZ" dirty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A850423A-8BCE-448E-A97B-03A88B2B12C1}" type="slidenum">
              <a:rPr lang="cs-CZ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noProof="0" dirty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B0FC59BC-BAEF-4742-9827-1B298A5B7E6F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4" name="Zástupný text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 dirty="0"/>
          </a:p>
        </p:txBody>
      </p:sp>
      <p:sp>
        <p:nvSpPr>
          <p:cNvPr id="5" name="Zástupný text poznámek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můžete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2182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5848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8011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latinLnBrk="0">
              <a:defRPr lang="cs-CZ" sz="5400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lze upravit styl předlohy.</a:t>
            </a:r>
          </a:p>
        </p:txBody>
      </p:sp>
      <p:grpSp>
        <p:nvGrpSpPr>
          <p:cNvPr id="256" name="čár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cs-CZ"/>
            </a:lvl5pPr>
            <a:lvl6pPr marL="1956816" latinLnBrk="0">
              <a:defRPr lang="cs-CZ"/>
            </a:lvl6pPr>
            <a:lvl7pPr marL="1956816" latinLnBrk="0">
              <a:defRPr lang="cs-CZ"/>
            </a:lvl7pPr>
            <a:lvl8pPr marL="1956816" latinLnBrk="0">
              <a:defRPr lang="cs-CZ"/>
            </a:lvl8pPr>
            <a:lvl9pPr marL="1956816" latinLnBrk="0">
              <a:defRPr lang="cs-CZ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215887-47E7-4456-ABEB-B676E1BE0300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čár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 latinLnBrk="0">
              <a:defRPr lang="cs-CZ"/>
            </a:lvl5pPr>
            <a:lvl6pPr latinLnBrk="0">
              <a:defRPr lang="cs-CZ"/>
            </a:lvl6pPr>
            <a:lvl7pPr latinLnBrk="0">
              <a:defRPr lang="cs-CZ"/>
            </a:lvl7pPr>
            <a:lvl8pPr latinLnBrk="0">
              <a:defRPr lang="cs-CZ" baseline="0"/>
            </a:lvl8pPr>
            <a:lvl9pPr latinLnBrk="0">
              <a:defRPr lang="cs-CZ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6F69A8-588A-4D65-974E-CFC8381F5D7C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 latinLnBrk="0">
              <a:defRPr lang="cs-CZ"/>
            </a:lvl2pPr>
            <a:lvl3pPr marL="777240" latinLnBrk="0">
              <a:defRPr lang="cs-CZ"/>
            </a:lvl3pPr>
            <a:lvl4pPr marL="1005840" latinLnBrk="0">
              <a:defRPr lang="cs-CZ"/>
            </a:lvl4pPr>
            <a:lvl5pPr marL="1234440" latinLnBrk="0">
              <a:defRPr lang="cs-CZ"/>
            </a:lvl5pPr>
            <a:lvl6pPr marL="1463040" latinLnBrk="0">
              <a:defRPr lang="cs-CZ" baseline="0"/>
            </a:lvl6pPr>
            <a:lvl7pPr marL="1691640" latinLnBrk="0">
              <a:defRPr lang="cs-CZ" baseline="0"/>
            </a:lvl7pPr>
            <a:lvl8pPr marL="1920240" latinLnBrk="0">
              <a:defRPr lang="cs-CZ" baseline="0"/>
            </a:lvl8pPr>
            <a:lvl9pPr marL="2148840" latinLnBrk="0">
              <a:defRPr lang="cs-CZ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3D2F2D-6618-4133-9ACF-FEEC6D47EA38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čár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 latinLnBrk="0">
              <a:defRPr lang="cs-CZ" sz="4400" b="0" cap="none" baseline="0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cs-CZ"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cs-CZ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cs-CZ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277DE-9052-4290-A298-B9360B585F0F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marL="1956816" latinLnBrk="0">
              <a:defRPr lang="cs-CZ" sz="1600"/>
            </a:lvl6pPr>
            <a:lvl7pPr marL="1956816" latinLnBrk="0">
              <a:defRPr lang="cs-CZ" sz="1600" baseline="0"/>
            </a:lvl7pPr>
            <a:lvl8pPr marL="1956816" latinLnBrk="0">
              <a:defRPr lang="cs-CZ" sz="1600" baseline="0"/>
            </a:lvl8pPr>
            <a:lvl9pPr marL="1956816" latinLnBrk="0">
              <a:defRPr lang="cs-CZ" sz="1600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marL="1956816" latinLnBrk="0">
              <a:defRPr lang="cs-CZ" sz="1600"/>
            </a:lvl6pPr>
            <a:lvl7pPr marL="1956816" latinLnBrk="0">
              <a:defRPr lang="cs-CZ" sz="1600"/>
            </a:lvl7pPr>
            <a:lvl8pPr marL="1956816" latinLnBrk="0">
              <a:defRPr lang="cs-CZ" sz="1600" baseline="0"/>
            </a:lvl8pPr>
            <a:lvl9pPr marL="1956816" latinLnBrk="0">
              <a:defRPr lang="cs-CZ" sz="1600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CA27EE-2CAD-4C75-9ECF-81C4FCD65159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 latinLnBrk="0">
              <a:defRPr lang="cs-CZ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cs-CZ" sz="2400" b="0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marL="1956816" latinLnBrk="0">
              <a:defRPr lang="cs-CZ" sz="1600"/>
            </a:lvl6pPr>
            <a:lvl7pPr marL="1956816" latinLnBrk="0">
              <a:defRPr lang="cs-CZ" sz="1600" baseline="0"/>
            </a:lvl7pPr>
            <a:lvl8pPr marL="1956816" latinLnBrk="0">
              <a:defRPr lang="cs-CZ" sz="1600" baseline="0"/>
            </a:lvl8pPr>
            <a:lvl9pPr marL="1956816" latinLnBrk="0">
              <a:defRPr lang="cs-CZ" sz="1600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cs-CZ" sz="2400" b="0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marL="1956816" latinLnBrk="0">
              <a:defRPr lang="cs-CZ" sz="1600"/>
            </a:lvl5pPr>
            <a:lvl6pPr marL="1956816" latinLnBrk="0">
              <a:defRPr lang="cs-CZ" sz="1600"/>
            </a:lvl6pPr>
            <a:lvl7pPr marL="1956816" latinLnBrk="0">
              <a:defRPr lang="cs-CZ" sz="1600"/>
            </a:lvl7pPr>
            <a:lvl8pPr marL="1956816" latinLnBrk="0">
              <a:defRPr lang="cs-CZ" sz="1600"/>
            </a:lvl8pPr>
            <a:lvl9pPr marL="1956816" latinLnBrk="0">
              <a:defRPr lang="cs-CZ" sz="160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7" name="Zástupný text kalendářníh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80560C-4F47-482D-A797-297F79A2CD68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8" name="Zástupný text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text čísla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cs-CZ" noProof="0"/>
              <a:t>24.9.2014</a:t>
            </a:fld>
            <a:endParaRPr lang="cs-CZ" noProof="0" dirty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kalendářníh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F7CC48-2253-4DCB-8283-ADC094AECF5D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3" name="Zástupný text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text čísla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rámeček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cs-CZ" sz="3200" b="0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 baseline="0"/>
            </a:lvl7pPr>
            <a:lvl8pPr latinLnBrk="0">
              <a:defRPr lang="cs-CZ" sz="1600" baseline="0"/>
            </a:lvl8pPr>
            <a:lvl9pPr latinLnBrk="0">
              <a:defRPr lang="cs-CZ" sz="1600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cs-CZ" sz="16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25BA79-6F52-47D8-9F77-098A3DED2956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rámeček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cs-CZ" sz="3200" b="0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obrázku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 latinLnBrk="0">
              <a:buNone/>
              <a:defRPr lang="cs-CZ" sz="24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cs-CZ" sz="16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6E2D88-D481-4C8E-85B5-8E05D6A26D33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nadpisu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66F0B-4012-4E13-AA06-08C3069A1CA3}" type="datetime1">
              <a:rPr lang="cs-CZ" noProof="0" smtClean="0"/>
              <a:pPr/>
              <a:t>24.9.2014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cs-CZ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cs typeface="Consolas"/>
              </a:rPr>
              <a:t>Varovné signály PPP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Státní zdravotní ústav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varování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Zpočátku dívka omezuje příjem některých potravin (sladkosti, smažená jídla, slazené nápoje…), nahrazuje normální výrobky za </a:t>
            </a:r>
            <a:r>
              <a:rPr lang="cs-CZ" dirty="0" err="1" smtClean="0"/>
              <a:t>light</a:t>
            </a:r>
            <a:r>
              <a:rPr lang="cs-CZ" dirty="0" smtClean="0"/>
              <a:t> produkty, upravuje svoji životosprávu, více dbá na to, co a jak jí, snaží se pravidelně cvičit. V této fázi se vůbec nemusí o mentální anorexii jednat, zpravidla tak ale tato nemoc začíná. </a:t>
            </a:r>
          </a:p>
          <a:p>
            <a:r>
              <a:rPr lang="cs-CZ" dirty="0" smtClean="0"/>
              <a:t>V počáteční fázi se dívka cítí velice dobře, má hodně energie, lidé v jejím okolí ji chválí za snížení váhy a upravení životního stylu, dívce se daří ve škole, v kolektivu je vyhledávaná a oblíbená.</a:t>
            </a:r>
          </a:p>
          <a:p>
            <a:r>
              <a:rPr lang="cs-CZ" dirty="0" smtClean="0"/>
              <a:t>A to se jí zalíbí a chce ještě víc….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20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onsolas"/>
              </a:rPr>
              <a:t>Varovné signály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1522413" y="1723998"/>
            <a:ext cx="4419600" cy="4840315"/>
          </a:xfrm>
        </p:spPr>
        <p:txBody>
          <a:bodyPr>
            <a:normAutofit fontScale="55000" lnSpcReduction="20000"/>
          </a:bodyPr>
          <a:lstStyle/>
          <a:p>
            <a:r>
              <a:rPr lang="cs-CZ" dirty="0">
                <a:latin typeface="Corbel" charset="0"/>
              </a:rPr>
              <a:t>Dramatické zhubnutí za krátký čas</a:t>
            </a:r>
          </a:p>
          <a:p>
            <a:r>
              <a:rPr lang="cs-CZ" dirty="0">
                <a:latin typeface="Corbel" charset="0"/>
              </a:rPr>
              <a:t>Volné pytlovité oblečení skrývající tvar těla</a:t>
            </a:r>
          </a:p>
          <a:p>
            <a:r>
              <a:rPr lang="cs-CZ" dirty="0">
                <a:latin typeface="Corbel" charset="0"/>
              </a:rPr>
              <a:t>Starosti s váhou a figurou i přes normální stav</a:t>
            </a:r>
            <a:br>
              <a:rPr lang="cs-CZ" dirty="0">
                <a:latin typeface="Corbel" charset="0"/>
              </a:rPr>
            </a:br>
            <a:endParaRPr lang="cs-CZ" dirty="0">
              <a:latin typeface="Corbel" charset="0"/>
            </a:endParaRPr>
          </a:p>
          <a:p>
            <a:r>
              <a:rPr lang="cs-CZ" dirty="0">
                <a:latin typeface="Corbel" charset="0"/>
              </a:rPr>
              <a:t>Počítání kalorií a obsahu jídla</a:t>
            </a:r>
          </a:p>
          <a:p>
            <a:r>
              <a:rPr lang="cs-CZ" dirty="0">
                <a:latin typeface="Corbel" charset="0"/>
              </a:rPr>
              <a:t>Nadměrné cvičení</a:t>
            </a:r>
          </a:p>
          <a:p>
            <a:r>
              <a:rPr lang="cs-CZ" dirty="0">
                <a:latin typeface="Corbel" charset="0"/>
              </a:rPr>
              <a:t>Dlouhá doba na záchodě po jídle</a:t>
            </a:r>
          </a:p>
          <a:p>
            <a:r>
              <a:rPr lang="cs-CZ" dirty="0">
                <a:latin typeface="Corbel" charset="0"/>
              </a:rPr>
              <a:t>Odmítání jídla, jídla o samotě</a:t>
            </a:r>
          </a:p>
          <a:p>
            <a:r>
              <a:rPr lang="cs-CZ" dirty="0">
                <a:latin typeface="Corbel" charset="0"/>
              </a:rPr>
              <a:t>Užívání léků na zhubnutí, laxativ, diuretik</a:t>
            </a:r>
          </a:p>
          <a:p>
            <a:r>
              <a:rPr lang="cs-CZ" dirty="0">
                <a:latin typeface="Corbel" charset="0"/>
              </a:rPr>
              <a:t>Ztráta menstruace</a:t>
            </a:r>
          </a:p>
          <a:p>
            <a:r>
              <a:rPr lang="cs-CZ" dirty="0">
                <a:latin typeface="Corbel" charset="0"/>
              </a:rPr>
              <a:t>Zácpy</a:t>
            </a:r>
          </a:p>
          <a:p>
            <a:r>
              <a:rPr lang="cs-CZ" dirty="0">
                <a:latin typeface="Corbel" charset="0"/>
              </a:rPr>
              <a:t>Perfekcionismus, obsedantní rituály</a:t>
            </a:r>
          </a:p>
          <a:p>
            <a:r>
              <a:rPr lang="cs-CZ" dirty="0">
                <a:latin typeface="Corbel" charset="0"/>
              </a:rPr>
              <a:t>Ztráta zájmu o erotiku nebo naopak promiskuitní chování</a:t>
            </a:r>
          </a:p>
          <a:p>
            <a:r>
              <a:rPr lang="cs-CZ" dirty="0">
                <a:latin typeface="Corbel" charset="0"/>
              </a:rPr>
              <a:t>Prudké změny nálad, depresivita, únava, nespavost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6246813" y="1764220"/>
            <a:ext cx="4419600" cy="4779455"/>
          </a:xfrm>
        </p:spPr>
        <p:txBody>
          <a:bodyPr>
            <a:normAutofit fontScale="55000" lnSpcReduction="20000"/>
          </a:bodyPr>
          <a:lstStyle/>
          <a:p>
            <a:r>
              <a:rPr lang="cs-CZ" dirty="0">
                <a:latin typeface="Corbel" charset="0"/>
              </a:rPr>
              <a:t>Neobvyklé zvyky při jídle (rozpitvávání jídla na malé kousky, skrývání jídla) </a:t>
            </a:r>
          </a:p>
          <a:p>
            <a:r>
              <a:rPr lang="cs-CZ" dirty="0">
                <a:latin typeface="Corbel" charset="0"/>
              </a:rPr>
              <a:t>Čtení o poruchách příjmu potravy a dietách </a:t>
            </a:r>
          </a:p>
          <a:p>
            <a:r>
              <a:rPr lang="cs-CZ" dirty="0">
                <a:latin typeface="Corbel" charset="0"/>
              </a:rPr>
              <a:t>Ztráta vlasů, zhoršení kvality </a:t>
            </a:r>
            <a:r>
              <a:rPr lang="cs-CZ" dirty="0" smtClean="0">
                <a:latin typeface="Corbel" charset="0"/>
              </a:rPr>
              <a:t>vlasů, zkažené zuby</a:t>
            </a:r>
            <a:endParaRPr lang="cs-CZ" dirty="0">
              <a:latin typeface="Corbel" charset="0"/>
            </a:endParaRPr>
          </a:p>
          <a:p>
            <a:r>
              <a:rPr lang="cs-CZ" dirty="0">
                <a:latin typeface="Corbel" charset="0"/>
              </a:rPr>
              <a:t>Bolesti hlavy, bledá </a:t>
            </a:r>
            <a:r>
              <a:rPr lang="cs-CZ" dirty="0" smtClean="0">
                <a:latin typeface="Corbel" charset="0"/>
              </a:rPr>
              <a:t>pleť, poranění na hřbetu ruky </a:t>
            </a:r>
            <a:endParaRPr lang="cs-CZ" dirty="0">
              <a:latin typeface="Corbel" charset="0"/>
            </a:endParaRPr>
          </a:p>
          <a:p>
            <a:r>
              <a:rPr lang="cs-CZ" dirty="0">
                <a:latin typeface="Corbel" charset="0"/>
              </a:rPr>
              <a:t>Bolesti v hrdle, oteklé slinné žlázy </a:t>
            </a:r>
          </a:p>
          <a:p>
            <a:r>
              <a:rPr lang="cs-CZ" dirty="0">
                <a:latin typeface="Corbel" charset="0"/>
              </a:rPr>
              <a:t>Pocity méněcennosti </a:t>
            </a:r>
          </a:p>
          <a:p>
            <a:r>
              <a:rPr lang="cs-CZ" dirty="0">
                <a:latin typeface="Corbel" charset="0"/>
              </a:rPr>
              <a:t>Zimomřivost, nízký krevní tlak </a:t>
            </a:r>
          </a:p>
          <a:p>
            <a:r>
              <a:rPr lang="cs-CZ" dirty="0">
                <a:latin typeface="Corbel" charset="0"/>
              </a:rPr>
              <a:t>Ztráta menstruace </a:t>
            </a:r>
          </a:p>
          <a:p>
            <a:r>
              <a:rPr lang="cs-CZ" dirty="0">
                <a:latin typeface="Corbel" charset="0"/>
              </a:rPr>
              <a:t>Zácpy </a:t>
            </a:r>
          </a:p>
          <a:p>
            <a:r>
              <a:rPr lang="cs-CZ" dirty="0">
                <a:latin typeface="Corbel" charset="0"/>
              </a:rPr>
              <a:t>Prudké změny nálad, </a:t>
            </a:r>
            <a:r>
              <a:rPr lang="cs-CZ" dirty="0" err="1">
                <a:latin typeface="Corbel" charset="0"/>
              </a:rPr>
              <a:t>depresivita</a:t>
            </a:r>
            <a:r>
              <a:rPr lang="cs-CZ" dirty="0">
                <a:latin typeface="Corbel" charset="0"/>
              </a:rPr>
              <a:t>, únava, </a:t>
            </a:r>
            <a:r>
              <a:rPr lang="cs-CZ" dirty="0" smtClean="0">
                <a:latin typeface="Corbel" charset="0"/>
              </a:rPr>
              <a:t>nespavost</a:t>
            </a:r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onsolas"/>
              </a:rPr>
              <a:t>Jak poznat, že dítě lže</a:t>
            </a:r>
            <a:endParaRPr lang="cs-CZ">
              <a:cs typeface="Consolas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Rodiče by měli při rychlém úbytku váhy sledovat i příznaky lhaní u dětí:</a:t>
            </a:r>
          </a:p>
          <a:p>
            <a:pPr lvl="1"/>
            <a:r>
              <a:rPr lang="cs-CZ"/>
              <a:t>ztišení hlasu při odpovědích o jídle</a:t>
            </a:r>
          </a:p>
          <a:p>
            <a:pPr lvl="1"/>
            <a:r>
              <a:rPr lang="cs-CZ"/>
              <a:t>krátké vteřinové odmlky před odpovědí na rizikové téma</a:t>
            </a:r>
          </a:p>
          <a:p>
            <a:pPr lvl="1"/>
            <a:r>
              <a:rPr lang="cs-CZ"/>
              <a:t>snaha o upřený pohled do tváře tazatele - lhář kontroluje, zda protějšek výmyslu věří</a:t>
            </a:r>
          </a:p>
          <a:p>
            <a:pPr lvl="1"/>
            <a:r>
              <a:rPr lang="cs-CZ"/>
              <a:t>po úspěšné lži krátký výray euforie</a:t>
            </a:r>
            <a:endParaRPr lang="cs-CZ">
              <a:solidFill>
                <a:srgbClr val="FFFFFF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02694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Zkuste vymyslet co nejvíce možností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77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Jídlem neodměňovat, netrestat</a:t>
            </a:r>
          </a:p>
          <a:p>
            <a:r>
              <a:rPr lang="cs-CZ" dirty="0" smtClean="0"/>
              <a:t>Jíst v klidu, pohromadě</a:t>
            </a:r>
          </a:p>
          <a:p>
            <a:r>
              <a:rPr lang="cs-CZ" dirty="0" smtClean="0"/>
              <a:t>U jídla neřešit problémy</a:t>
            </a:r>
          </a:p>
          <a:p>
            <a:r>
              <a:rPr lang="cs-CZ" dirty="0" smtClean="0"/>
              <a:t>Neřešit před dětmi problémy s váhou</a:t>
            </a:r>
          </a:p>
          <a:p>
            <a:r>
              <a:rPr lang="cs-CZ" dirty="0" smtClean="0"/>
              <a:t>Vysvětlit dětem princip diet</a:t>
            </a:r>
          </a:p>
          <a:p>
            <a:r>
              <a:rPr lang="cs-CZ" dirty="0" smtClean="0"/>
              <a:t>Vést děti k pravidelné pohybové aktivitě jako jedinému způsobu regulace hmotnosti</a:t>
            </a:r>
          </a:p>
          <a:p>
            <a:r>
              <a:rPr lang="cs-CZ" dirty="0" smtClean="0"/>
              <a:t>Pokud dítě sleduje TV, média… upozorňovat ho na nepravdivost reklamy</a:t>
            </a:r>
          </a:p>
          <a:p>
            <a:r>
              <a:rPr lang="cs-CZ" dirty="0" smtClean="0"/>
              <a:t>Nutit dítě kriticky myslet a pochybovat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a správná nutriční gramotnost</a:t>
            </a:r>
          </a:p>
          <a:p>
            <a:r>
              <a:rPr lang="cs-CZ" dirty="0"/>
              <a:t>Různost zájmů</a:t>
            </a:r>
          </a:p>
          <a:p>
            <a:r>
              <a:rPr lang="cs-CZ" dirty="0"/>
              <a:t>Podpora sebevědomí na základě individuálních dovedností</a:t>
            </a:r>
          </a:p>
          <a:p>
            <a:r>
              <a:rPr lang="cs-CZ" dirty="0"/>
              <a:t>Výchova k asertivitě, konstruktivnímu řešení problémů</a:t>
            </a:r>
          </a:p>
          <a:p>
            <a:r>
              <a:rPr lang="cs-CZ" dirty="0"/>
              <a:t>Techniky zvládání </a:t>
            </a:r>
            <a:r>
              <a:rPr lang="cs-CZ" dirty="0" err="1"/>
              <a:t>strasu</a:t>
            </a:r>
            <a:endParaRPr lang="cs-CZ" dirty="0"/>
          </a:p>
          <a:p>
            <a:r>
              <a:rPr lang="cs-CZ" dirty="0"/>
              <a:t>Sebeprosazování, sebeprezentace</a:t>
            </a:r>
          </a:p>
          <a:p>
            <a:r>
              <a:rPr lang="cs-CZ" dirty="0"/>
              <a:t>Bránit šikaně, bránit předsudkům vůči odlišnostem</a:t>
            </a:r>
          </a:p>
          <a:p>
            <a:r>
              <a:rPr lang="cs-CZ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94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bule 16×9">
  <a:themeElements>
    <a:clrScheme name="Tabule_16×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 lang="cs-CZ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lang="cs-CZ"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5DBF61-A50A-4EA0-945F-5445B1740A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8F4CB80-51E5-47C8-B45D-3834AA25DD5F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1CC889-B55A-4246-8D72-AEC912BCD2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358</Words>
  <Application>Microsoft Office PowerPoint</Application>
  <PresentationFormat>Vlastní</PresentationFormat>
  <Paragraphs>58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Consolas</vt:lpstr>
      <vt:lpstr>Corbel</vt:lpstr>
      <vt:lpstr>Tabule 16×9</vt:lpstr>
      <vt:lpstr>Varovné signály PPP</vt:lpstr>
      <vt:lpstr>První varování</vt:lpstr>
      <vt:lpstr>Varovné signály</vt:lpstr>
      <vt:lpstr>Jak poznat, že dítě lže</vt:lpstr>
      <vt:lpstr>Prevence PPP</vt:lpstr>
      <vt:lpstr>Prevence PPP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s nadpisem</dc:title>
  <cp:lastModifiedBy>Alexandra Košťálová</cp:lastModifiedBy>
  <cp:revision>10</cp:revision>
  <cp:lastPrinted>2014-09-17T09:27:40Z</cp:lastPrinted>
  <dcterms:created xsi:type="dcterms:W3CDTF">2013-04-05T19:59:21Z</dcterms:created>
  <dcterms:modified xsi:type="dcterms:W3CDTF">2014-09-24T11:41:43Z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