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5" r:id="rId10"/>
    <p:sldId id="276" r:id="rId11"/>
    <p:sldId id="278" r:id="rId12"/>
    <p:sldId id="280" r:id="rId13"/>
    <p:sldId id="282" r:id="rId14"/>
    <p:sldId id="267" r:id="rId15"/>
    <p:sldId id="283" r:id="rId16"/>
    <p:sldId id="284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86"/>
  </p:normalViewPr>
  <p:slideViewPr>
    <p:cSldViewPr>
      <p:cViewPr varScale="1">
        <p:scale>
          <a:sx n="137" d="100"/>
          <a:sy n="137" d="100"/>
        </p:scale>
        <p:origin x="25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AFB3D0-2F24-437C-B779-7D8859A3D466}" type="datetimeFigureOut">
              <a:rPr lang="cs-CZ" smtClean="0"/>
              <a:pPr/>
              <a:t>11.12.15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8DEA5E-4BE7-4ECE-A2BF-D97C57B00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/>
              <a:t>Záškoláctví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Marika </a:t>
            </a:r>
            <a:r>
              <a:rPr lang="cs-CZ" dirty="0" err="1" smtClean="0"/>
              <a:t>Kropíková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Diagn</a:t>
            </a:r>
            <a:r>
              <a:rPr lang="cs-CZ" dirty="0" err="1" smtClean="0"/>
              <a:t>óza</a:t>
            </a:r>
            <a:r>
              <a:rPr lang="cs-CZ" dirty="0" smtClean="0"/>
              <a:t> F91.2.</a:t>
            </a:r>
          </a:p>
          <a:p>
            <a:r>
              <a:rPr lang="cs-CZ" dirty="0" smtClean="0"/>
              <a:t>Jedná se o trvalé disociální a agresivní chování, které splňuje podmínky F91 a vyskytuje se u jedinců integrovaných do vrstevnických skupin.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Socializované</a:t>
            </a:r>
            <a:r>
              <a:rPr lang="en-US" dirty="0" smtClean="0"/>
              <a:t> </a:t>
            </a:r>
            <a:r>
              <a:rPr lang="en-US" dirty="0" err="1" smtClean="0"/>
              <a:t>poruchy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2264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Diagn</a:t>
            </a:r>
            <a:r>
              <a:rPr lang="cs-CZ" dirty="0" err="1" smtClean="0"/>
              <a:t>óza</a:t>
            </a:r>
            <a:r>
              <a:rPr lang="cs-CZ" dirty="0" smtClean="0"/>
              <a:t> </a:t>
            </a:r>
            <a:r>
              <a:rPr lang="en-US" dirty="0" smtClean="0"/>
              <a:t>F43.24.</a:t>
            </a:r>
          </a:p>
          <a:p>
            <a:r>
              <a:rPr lang="en-US" dirty="0" err="1" smtClean="0"/>
              <a:t>Objevuje</a:t>
            </a:r>
            <a:r>
              <a:rPr lang="en-US" dirty="0" smtClean="0"/>
              <a:t> se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významnou</a:t>
            </a:r>
            <a:r>
              <a:rPr lang="en-US" dirty="0" smtClean="0"/>
              <a:t> </a:t>
            </a:r>
            <a:r>
              <a:rPr lang="en-US" dirty="0" err="1" smtClean="0"/>
              <a:t>životní</a:t>
            </a:r>
            <a:r>
              <a:rPr lang="en-US" dirty="0" smtClean="0"/>
              <a:t> </a:t>
            </a:r>
            <a:r>
              <a:rPr lang="en-US" dirty="0" err="1" smtClean="0"/>
              <a:t>změnu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traumatizující</a:t>
            </a:r>
            <a:r>
              <a:rPr lang="en-US" dirty="0" smtClean="0"/>
              <a:t> </a:t>
            </a:r>
            <a:r>
              <a:rPr lang="en-US" dirty="0" err="1" smtClean="0"/>
              <a:t>stresovou</a:t>
            </a:r>
            <a:r>
              <a:rPr lang="en-US" dirty="0" smtClean="0"/>
              <a:t> </a:t>
            </a:r>
            <a:r>
              <a:rPr lang="en-US" dirty="0" err="1" smtClean="0"/>
              <a:t>událost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Porucha</a:t>
            </a:r>
            <a:r>
              <a:rPr lang="en-US" dirty="0" smtClean="0"/>
              <a:t> </a:t>
            </a:r>
            <a:r>
              <a:rPr lang="en-US" dirty="0" err="1" smtClean="0"/>
              <a:t>přizpůsobení</a:t>
            </a:r>
            <a:r>
              <a:rPr lang="en-US" dirty="0" smtClean="0"/>
              <a:t> se </a:t>
            </a:r>
            <a:br>
              <a:rPr lang="en-US" dirty="0" smtClean="0"/>
            </a:br>
            <a:r>
              <a:rPr lang="en-US" dirty="0" smtClean="0"/>
              <a:t>s </a:t>
            </a:r>
            <a:r>
              <a:rPr lang="en-US" dirty="0" err="1" smtClean="0"/>
              <a:t>převládající</a:t>
            </a:r>
            <a:r>
              <a:rPr lang="en-US" dirty="0" smtClean="0"/>
              <a:t> </a:t>
            </a:r>
            <a:r>
              <a:rPr lang="en-US" dirty="0" err="1" smtClean="0"/>
              <a:t>poruchou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599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err="1" smtClean="0"/>
              <a:t>Mírně</a:t>
            </a:r>
            <a:r>
              <a:rPr lang="en-US" sz="3200" dirty="0" smtClean="0"/>
              <a:t> </a:t>
            </a:r>
            <a:r>
              <a:rPr lang="en-US" sz="3200" dirty="0" err="1" smtClean="0"/>
              <a:t>sociální</a:t>
            </a:r>
            <a:r>
              <a:rPr lang="en-US" sz="3200" dirty="0" smtClean="0"/>
              <a:t> a </a:t>
            </a:r>
            <a:r>
              <a:rPr lang="en-US" sz="3200" dirty="0" err="1" smtClean="0"/>
              <a:t>výchovně</a:t>
            </a:r>
            <a:r>
              <a:rPr lang="en-US" sz="3200" dirty="0" smtClean="0"/>
              <a:t> </a:t>
            </a:r>
            <a:r>
              <a:rPr lang="en-US" sz="3200" dirty="0" err="1" smtClean="0"/>
              <a:t>anormativní</a:t>
            </a:r>
            <a:r>
              <a:rPr lang="en-US" sz="3200" dirty="0" smtClean="0"/>
              <a:t> </a:t>
            </a:r>
            <a:r>
              <a:rPr lang="en-US" sz="3200" dirty="0" err="1" smtClean="0"/>
              <a:t>chování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pohybující</a:t>
            </a:r>
            <a:r>
              <a:rPr lang="en-US" sz="3200" dirty="0" smtClean="0"/>
              <a:t> se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hranici</a:t>
            </a:r>
            <a:r>
              <a:rPr lang="en-US" sz="3200" dirty="0" smtClean="0"/>
              <a:t> </a:t>
            </a:r>
            <a:r>
              <a:rPr lang="en-US" sz="3200" dirty="0" err="1" smtClean="0"/>
              <a:t>normy</a:t>
            </a:r>
            <a:r>
              <a:rPr lang="en-US" sz="3200" dirty="0" smtClean="0"/>
              <a:t> a </a:t>
            </a:r>
            <a:r>
              <a:rPr lang="en-US" sz="3200" dirty="0" err="1" smtClean="0"/>
              <a:t>většinou</a:t>
            </a:r>
            <a:r>
              <a:rPr lang="en-US" sz="3200" dirty="0" smtClean="0"/>
              <a:t> </a:t>
            </a:r>
            <a:r>
              <a:rPr lang="en-US" sz="3200" dirty="0" err="1" smtClean="0"/>
              <a:t>přechodného</a:t>
            </a:r>
            <a:r>
              <a:rPr lang="en-US" sz="3200" dirty="0" smtClean="0"/>
              <a:t> </a:t>
            </a:r>
            <a:r>
              <a:rPr lang="en-US" sz="3200" dirty="0" err="1" smtClean="0"/>
              <a:t>rázu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Disociální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4978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Závažnější</a:t>
            </a:r>
            <a:r>
              <a:rPr lang="en-US" sz="3200" dirty="0" smtClean="0"/>
              <a:t> </a:t>
            </a:r>
            <a:r>
              <a:rPr lang="en-US" sz="3200" dirty="0" err="1" smtClean="0"/>
              <a:t>odchylky</a:t>
            </a:r>
            <a:r>
              <a:rPr lang="en-US" sz="3200" dirty="0" smtClean="0"/>
              <a:t> </a:t>
            </a:r>
            <a:r>
              <a:rPr lang="en-US" sz="3200" dirty="0" err="1" smtClean="0"/>
              <a:t>chování</a:t>
            </a:r>
            <a:r>
              <a:rPr lang="en-US" sz="3200" dirty="0" smtClean="0"/>
              <a:t> od </a:t>
            </a:r>
            <a:r>
              <a:rPr lang="en-US" sz="3200" dirty="0" err="1" smtClean="0"/>
              <a:t>sociálních</a:t>
            </a:r>
            <a:r>
              <a:rPr lang="en-US" sz="3200" dirty="0" smtClean="0"/>
              <a:t>, </a:t>
            </a:r>
            <a:r>
              <a:rPr lang="en-US" sz="3200" dirty="0" err="1" smtClean="0"/>
              <a:t>etických</a:t>
            </a:r>
            <a:r>
              <a:rPr lang="en-US" sz="3200" dirty="0" smtClean="0"/>
              <a:t> a </a:t>
            </a:r>
            <a:r>
              <a:rPr lang="en-US" sz="3200" dirty="0" err="1" smtClean="0"/>
              <a:t>pedagogických</a:t>
            </a:r>
            <a:r>
              <a:rPr lang="en-US" sz="3200" dirty="0" smtClean="0"/>
              <a:t> </a:t>
            </a:r>
            <a:r>
              <a:rPr lang="en-US" sz="3200" dirty="0" err="1" smtClean="0"/>
              <a:t>norem</a:t>
            </a:r>
            <a:r>
              <a:rPr lang="en-US" sz="3200" dirty="0" smtClean="0"/>
              <a:t>,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</a:t>
            </a:r>
            <a:r>
              <a:rPr lang="en-US" sz="3200" dirty="0" err="1" smtClean="0"/>
              <a:t>nemají</a:t>
            </a:r>
            <a:r>
              <a:rPr lang="en-US" sz="3200" dirty="0" smtClean="0"/>
              <a:t> </a:t>
            </a:r>
            <a:r>
              <a:rPr lang="en-US" sz="3200" dirty="0" err="1" smtClean="0"/>
              <a:t>ráz</a:t>
            </a:r>
            <a:r>
              <a:rPr lang="en-US" sz="3200" dirty="0" smtClean="0"/>
              <a:t> </a:t>
            </a:r>
            <a:r>
              <a:rPr lang="en-US" sz="3200" dirty="0" err="1" smtClean="0"/>
              <a:t>trestné</a:t>
            </a:r>
            <a:r>
              <a:rPr lang="en-US" sz="3200" dirty="0" smtClean="0"/>
              <a:t> </a:t>
            </a:r>
            <a:r>
              <a:rPr lang="en-US" sz="3200" dirty="0" err="1" smtClean="0"/>
              <a:t>činnosti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Záškoláctví</a:t>
            </a:r>
            <a:r>
              <a:rPr lang="en-US" sz="3200" dirty="0" smtClean="0"/>
              <a:t>, </a:t>
            </a:r>
            <a:r>
              <a:rPr lang="en-US" sz="3200" dirty="0" err="1" smtClean="0"/>
              <a:t>alkoholismus</a:t>
            </a:r>
            <a:r>
              <a:rPr lang="en-US" sz="3200" dirty="0" smtClean="0"/>
              <a:t>, </a:t>
            </a:r>
            <a:r>
              <a:rPr lang="en-US" sz="3200" dirty="0" err="1" smtClean="0"/>
              <a:t>toxikomanie</a:t>
            </a:r>
            <a:r>
              <a:rPr lang="en-US" sz="3200" dirty="0" smtClean="0"/>
              <a:t>, </a:t>
            </a:r>
            <a:r>
              <a:rPr lang="en-US" sz="3200" dirty="0" err="1" smtClean="0"/>
              <a:t>demonstrativní</a:t>
            </a:r>
            <a:r>
              <a:rPr lang="en-US" sz="3200" dirty="0" smtClean="0"/>
              <a:t> </a:t>
            </a:r>
            <a:r>
              <a:rPr lang="en-US" sz="3200" dirty="0" err="1" smtClean="0"/>
              <a:t>sebepoškozování</a:t>
            </a:r>
            <a:r>
              <a:rPr lang="en-US" sz="3200" dirty="0" smtClean="0"/>
              <a:t>, </a:t>
            </a:r>
            <a:r>
              <a:rPr lang="en-US" sz="3200" dirty="0" err="1" smtClean="0"/>
              <a:t>nikotinismus</a:t>
            </a:r>
            <a:r>
              <a:rPr lang="en-US" sz="3200" dirty="0" smtClean="0"/>
              <a:t>, </a:t>
            </a:r>
            <a:r>
              <a:rPr lang="en-US" sz="3200" dirty="0" err="1" smtClean="0"/>
              <a:t>gamblerství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Asociální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1975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Protispolečenské a protiprávní, nezákonné chování, které má ráz vážných přestupků a trestné činnosti.</a:t>
            </a:r>
          </a:p>
          <a:p>
            <a:r>
              <a:rPr lang="cs-CZ" sz="3200" dirty="0" smtClean="0"/>
              <a:t>Krádeže, vandalismus, loupeže, sexuální delikty, zabití, </a:t>
            </a:r>
            <a:r>
              <a:rPr lang="cs-CZ" sz="3200" dirty="0" smtClean="0"/>
              <a:t>vražda.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Antisociální porucha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Úzkostná</a:t>
            </a:r>
            <a:r>
              <a:rPr lang="en-US" dirty="0" smtClean="0"/>
              <a:t> </a:t>
            </a:r>
            <a:r>
              <a:rPr lang="en-US" dirty="0" err="1" smtClean="0"/>
              <a:t>porucha</a:t>
            </a:r>
            <a:r>
              <a:rPr lang="en-US" dirty="0" smtClean="0"/>
              <a:t> </a:t>
            </a:r>
            <a:r>
              <a:rPr lang="en-US" dirty="0" err="1" smtClean="0"/>
              <a:t>vyznačující</a:t>
            </a:r>
            <a:r>
              <a:rPr lang="en-US" dirty="0" smtClean="0"/>
              <a:t> se </a:t>
            </a:r>
            <a:r>
              <a:rPr lang="en-US" dirty="0" err="1" smtClean="0"/>
              <a:t>bezdůvodným</a:t>
            </a:r>
            <a:r>
              <a:rPr lang="en-US" dirty="0" smtClean="0"/>
              <a:t> </a:t>
            </a:r>
            <a:r>
              <a:rPr lang="en-US" dirty="0" err="1" smtClean="0"/>
              <a:t>strachem</a:t>
            </a:r>
            <a:r>
              <a:rPr lang="en-US" dirty="0" smtClean="0"/>
              <a:t> z </a:t>
            </a:r>
            <a:r>
              <a:rPr lang="en-US" dirty="0" err="1" smtClean="0"/>
              <a:t>věcí</a:t>
            </a:r>
            <a:r>
              <a:rPr lang="en-US" dirty="0" smtClean="0"/>
              <a:t>,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situací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Psychoneurotická</a:t>
            </a:r>
            <a:r>
              <a:rPr lang="en-US" dirty="0" smtClean="0"/>
              <a:t> </a:t>
            </a:r>
            <a:r>
              <a:rPr lang="en-US" dirty="0" err="1" smtClean="0"/>
              <a:t>porucha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Úzkost</a:t>
            </a:r>
            <a:r>
              <a:rPr lang="en-US" dirty="0" smtClean="0"/>
              <a:t>, </a:t>
            </a:r>
            <a:r>
              <a:rPr lang="en-US" dirty="0" err="1" smtClean="0"/>
              <a:t>strach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spojeny</a:t>
            </a:r>
            <a:r>
              <a:rPr lang="en-US" dirty="0" smtClean="0"/>
              <a:t> s </a:t>
            </a:r>
            <a:r>
              <a:rPr lang="en-US" dirty="0" err="1" smtClean="0"/>
              <a:t>chozením</a:t>
            </a:r>
            <a:r>
              <a:rPr lang="en-US" dirty="0" smtClean="0"/>
              <a:t> do </a:t>
            </a:r>
            <a:r>
              <a:rPr lang="en-US" dirty="0" err="1" smtClean="0"/>
              <a:t>školy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Chorobný</a:t>
            </a:r>
            <a:r>
              <a:rPr lang="en-US" dirty="0" smtClean="0"/>
              <a:t> </a:t>
            </a:r>
            <a:r>
              <a:rPr lang="en-US" dirty="0" err="1" smtClean="0"/>
              <a:t>strach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školy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Školní fobie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603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Rozdíly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školní</a:t>
            </a:r>
            <a:r>
              <a:rPr lang="en-US" dirty="0" smtClean="0"/>
              <a:t> </a:t>
            </a:r>
            <a:r>
              <a:rPr lang="en-US" dirty="0" err="1" smtClean="0"/>
              <a:t>fobií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err="1" smtClean="0"/>
              <a:t>záškoláctvím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6727"/>
              </p:ext>
            </p:extLst>
          </p:nvPr>
        </p:nvGraphicFramePr>
        <p:xfrm>
          <a:off x="467544" y="1470311"/>
          <a:ext cx="8208912" cy="4534424"/>
        </p:xfrm>
        <a:graphic>
          <a:graphicData uri="http://schemas.openxmlformats.org/drawingml/2006/table">
            <a:tbl>
              <a:tblPr/>
              <a:tblGrid>
                <a:gridCol w="4138582"/>
                <a:gridCol w="4070330"/>
              </a:tblGrid>
              <a:tr h="209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Školní fobie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Pravé záškoláctví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9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Těžký emocionální stres během školní docházky (vztek, úzkost, deprese atd.)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Nedostatek nadměrné úzkosti nebo strachu chodit do školy.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9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Rodiče často vědí o nepřítomnosti svých dětí ve škole.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Děti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se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snaží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před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rodiči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absenci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utajit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8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Chybí antisociální chování, jako je kriminalita mladistvých.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Časté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antisociální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chování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napr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̌.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lhaní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krádeže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),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často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ve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společnosti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asociálních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vrstevníku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̊.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9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 době, kdy je za školou, zůstává doma, protože to považuje za bezpečné prostředí.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Během školních hodin nezůstává doma.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88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Vyjadřuje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ochotu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dělat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školní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práci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což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souvisí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dokončením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práce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doma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Nedostatek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zájmu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školní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práci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neochota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přizpůsobit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své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chování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školnímu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očekávání</a:t>
                      </a: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7969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smtClean="0"/>
              <a:t>Osobnostní faktory.</a:t>
            </a:r>
          </a:p>
          <a:p>
            <a:r>
              <a:rPr lang="cs-CZ" sz="3200" dirty="0" smtClean="0"/>
              <a:t>Vliv školního prostředí.</a:t>
            </a:r>
          </a:p>
          <a:p>
            <a:r>
              <a:rPr lang="cs-CZ" sz="3200" dirty="0" smtClean="0"/>
              <a:t>Vliv rodinného prostředí.</a:t>
            </a:r>
          </a:p>
          <a:p>
            <a:r>
              <a:rPr lang="cs-CZ" sz="3200" dirty="0" smtClean="0"/>
              <a:t>Další důvody.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Příčiny vzniku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motivovat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odstranit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příčiny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možného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záškoláctví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učit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žádoucím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způsobům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chování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včetne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asertivity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zvyšovat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odolnost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dítěte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vůči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zátěži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potlačit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jeho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strach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úzkost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o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cenit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 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při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snaze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překonání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překážek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zvyšovat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v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rodine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citove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stabilní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atmosféru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zvažovat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v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rodine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výchovné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cíle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využívané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výchovné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postupy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rodic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̌ by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měl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zvažovat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vlastní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chování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dítětem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analyzovat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jeho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nežádoucí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chování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>
                <a:latin typeface="Calibri" charset="0"/>
                <a:ea typeface="Calibri" charset="0"/>
                <a:cs typeface="Calibri" charset="0"/>
              </a:rPr>
              <a:t>s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dítětem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nacvičovat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adekvátní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chování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reakce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vnímat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podezřelé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signály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pPr lvl="0"/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požadavky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na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školní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výkon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dítěte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přizpůsobit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jeho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možnostem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 </a:t>
            </a:r>
          </a:p>
          <a:p>
            <a:pPr lvl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včas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vyhledat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odborníky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endParaRPr lang="cs-CZ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760" y="33607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Rodiče a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3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Napomenutí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32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Dohled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32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Omezení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lvl="0"/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Odborná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poradenská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pomoc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OSPOD a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Řešení záškoláctví je složitý proces, </a:t>
            </a:r>
          </a:p>
          <a:p>
            <a:pPr marL="109728" indent="0" algn="just">
              <a:buNone/>
            </a:pPr>
            <a:r>
              <a:rPr lang="cs-CZ" sz="2800" dirty="0" smtClean="0"/>
              <a:t>při kterém jsou zainteresovaní pedagogové, zaměstnanci státní správy a orgány činné </a:t>
            </a:r>
          </a:p>
          <a:p>
            <a:pPr marL="109728" indent="0" algn="just">
              <a:buNone/>
            </a:pPr>
            <a:r>
              <a:rPr lang="cs-CZ" sz="2800" dirty="0" smtClean="0"/>
              <a:t>v péči o dítě nebo v trestním řízení.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Úvod</a:t>
            </a:r>
            <a:endParaRPr lang="cs-CZ" sz="4800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Sledování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docházky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Školní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strategie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pro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boj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se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záškoláctvím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Kontakt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prvního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dne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Kontrola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docházky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na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začátku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hodiny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Zavedení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fyzicky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příjemného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školního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prostředí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Zavedení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společensky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příjemného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školního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prostředí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Podpora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při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studijních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potížích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Přístup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k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příslušným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osnovám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učivo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odpovídající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potřebám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žáků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Nápravná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opatření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ve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smyslu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individuálního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přístupu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Nabídka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alternativního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pracovního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prostředí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Ranní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odpolední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družiny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Studijní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poradci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Využití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obliby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některých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předmětu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̊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Odměna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za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dobrou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docházku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0"/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Dozor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nad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záškoláky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horké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linky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Škola a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pokyn MŠMT</a:t>
            </a:r>
          </a:p>
          <a:p>
            <a:r>
              <a:rPr lang="cs-CZ" dirty="0" smtClean="0"/>
              <a:t>Školský zákon</a:t>
            </a:r>
          </a:p>
          <a:p>
            <a:r>
              <a:rPr lang="cs-CZ" dirty="0" smtClean="0"/>
              <a:t>Trestní zákoník</a:t>
            </a:r>
          </a:p>
          <a:p>
            <a:r>
              <a:rPr lang="cs-CZ" dirty="0" smtClean="0"/>
              <a:t>Občanský zákoník</a:t>
            </a:r>
          </a:p>
          <a:p>
            <a:r>
              <a:rPr lang="cs-CZ" dirty="0" smtClean="0"/>
              <a:t>Vyhláška 48/2005 Sb.</a:t>
            </a:r>
          </a:p>
          <a:p>
            <a:r>
              <a:rPr lang="cs-CZ" dirty="0" smtClean="0"/>
              <a:t>Zákon o sociálně právní ochraně dětí</a:t>
            </a:r>
          </a:p>
          <a:p>
            <a:r>
              <a:rPr lang="cs-CZ" dirty="0" smtClean="0"/>
              <a:t>Zákon o Policii České republiky</a:t>
            </a:r>
          </a:p>
          <a:p>
            <a:r>
              <a:rPr lang="cs-CZ" dirty="0" smtClean="0"/>
              <a:t>Zákon o </a:t>
            </a:r>
            <a:r>
              <a:rPr lang="cs-CZ" dirty="0"/>
              <a:t>O</a:t>
            </a:r>
            <a:r>
              <a:rPr lang="cs-CZ" dirty="0" smtClean="0"/>
              <a:t>becní policii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Legislativní rámec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Záškoláctví je komplex obranného chování únikového charakteru.</a:t>
            </a:r>
          </a:p>
          <a:p>
            <a:pPr algn="just"/>
            <a:r>
              <a:rPr lang="cs-CZ" dirty="0" smtClean="0"/>
              <a:t>Záškoláctví je úmyslné zanedbávání školního vyučování.</a:t>
            </a:r>
          </a:p>
          <a:p>
            <a:pPr algn="just"/>
            <a:r>
              <a:rPr lang="cs-CZ" dirty="0" smtClean="0"/>
              <a:t>Záškoláctví je antisociální porucha chování.</a:t>
            </a:r>
          </a:p>
          <a:p>
            <a:pPr algn="just"/>
            <a:r>
              <a:rPr lang="cs-CZ" dirty="0" smtClean="0"/>
              <a:t>Záškoláctví je porucha chování.</a:t>
            </a:r>
          </a:p>
          <a:p>
            <a:pPr algn="just"/>
            <a:r>
              <a:rPr lang="cs-CZ" dirty="0" smtClean="0"/>
              <a:t>Záškoláctví je neomluvená nepřítomnost ve škole a vyhýbání se škole.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Definice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3200" dirty="0" smtClean="0"/>
              <a:t>Impulsivní záškoláctví</a:t>
            </a:r>
          </a:p>
          <a:p>
            <a:r>
              <a:rPr lang="cs-CZ" sz="3200" dirty="0" smtClean="0"/>
              <a:t>Plánované záškoláctví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Formy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sz="3200" dirty="0" smtClean="0"/>
              <a:t>Strach z konkrétní situace.</a:t>
            </a:r>
          </a:p>
          <a:p>
            <a:r>
              <a:rPr lang="cs-CZ" sz="3200" dirty="0" err="1" smtClean="0"/>
              <a:t>Intepersonální</a:t>
            </a:r>
            <a:r>
              <a:rPr lang="cs-CZ" sz="3200" dirty="0" smtClean="0"/>
              <a:t> vztahy.</a:t>
            </a:r>
          </a:p>
          <a:p>
            <a:r>
              <a:rPr lang="cs-CZ" sz="3200" dirty="0" smtClean="0"/>
              <a:t>Separační úzkost.</a:t>
            </a:r>
          </a:p>
          <a:p>
            <a:r>
              <a:rPr lang="cs-CZ" sz="3200" dirty="0" smtClean="0"/>
              <a:t>Trávení volného času.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Druhy záškoláctví </a:t>
            </a:r>
            <a:br>
              <a:rPr lang="cs-CZ" dirty="0" smtClean="0"/>
            </a:br>
            <a:r>
              <a:rPr lang="cs-CZ" dirty="0" smtClean="0"/>
              <a:t>podle projevů chování žáků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Pravé záškoláctví.</a:t>
            </a:r>
          </a:p>
          <a:p>
            <a:r>
              <a:rPr lang="cs-CZ" dirty="0" smtClean="0"/>
              <a:t>Záškoláctví s vědomím rodičů.</a:t>
            </a:r>
          </a:p>
          <a:p>
            <a:r>
              <a:rPr lang="cs-CZ" dirty="0" smtClean="0"/>
              <a:t>Záškoláctví s klamáním rodičů.</a:t>
            </a:r>
          </a:p>
          <a:p>
            <a:r>
              <a:rPr lang="cs-CZ" dirty="0" smtClean="0"/>
              <a:t>Záškoláctví s podporou rodičů.</a:t>
            </a:r>
          </a:p>
          <a:p>
            <a:r>
              <a:rPr lang="cs-CZ" dirty="0" smtClean="0"/>
              <a:t>Útěky ze školy.</a:t>
            </a:r>
          </a:p>
          <a:p>
            <a:r>
              <a:rPr lang="cs-CZ" dirty="0" smtClean="0"/>
              <a:t>Odmítání školy.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záškoláctví</a:t>
            </a:r>
            <a:endParaRPr lang="cs-CZ" dirty="0"/>
          </a:p>
        </p:txBody>
      </p:sp>
      <p:pic>
        <p:nvPicPr>
          <p:cNvPr id="4" name="Obrázek 3" descr="lgo_oran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445224"/>
            <a:ext cx="1011312" cy="101131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porušení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endParaRPr lang="en-US" dirty="0"/>
          </a:p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reaktivní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výbuch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zábava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u </a:t>
            </a:r>
            <a:r>
              <a:rPr lang="en-US" dirty="0" err="1" smtClean="0"/>
              <a:t>dětí</a:t>
            </a:r>
            <a:r>
              <a:rPr lang="en-US" dirty="0" smtClean="0"/>
              <a:t> z </a:t>
            </a:r>
            <a:r>
              <a:rPr lang="en-US" dirty="0" err="1" smtClean="0"/>
              <a:t>rizikového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u </a:t>
            </a:r>
            <a:r>
              <a:rPr lang="en-US" dirty="0" err="1" smtClean="0"/>
              <a:t>celkově</a:t>
            </a:r>
            <a:r>
              <a:rPr lang="en-US" dirty="0" smtClean="0"/>
              <a:t> </a:t>
            </a:r>
            <a:r>
              <a:rPr lang="en-US" dirty="0" err="1" smtClean="0"/>
              <a:t>problematických</a:t>
            </a:r>
            <a:r>
              <a:rPr lang="en-US" dirty="0" smtClean="0"/>
              <a:t> </a:t>
            </a:r>
            <a:r>
              <a:rPr lang="en-US" dirty="0" err="1" smtClean="0"/>
              <a:t>dětí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motiv</a:t>
            </a:r>
            <a:r>
              <a:rPr lang="en-US" dirty="0" smtClean="0"/>
              <a:t> </a:t>
            </a:r>
            <a:r>
              <a:rPr lang="en-US" dirty="0" err="1" smtClean="0"/>
              <a:t>prožít</a:t>
            </a:r>
            <a:r>
              <a:rPr lang="en-US" dirty="0" smtClean="0"/>
              <a:t> </a:t>
            </a:r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příjemného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individualizující</a:t>
            </a:r>
            <a:r>
              <a:rPr lang="en-US" dirty="0" smtClean="0"/>
              <a:t> </a:t>
            </a:r>
            <a:r>
              <a:rPr lang="en-US" dirty="0" err="1" smtClean="0"/>
              <a:t>úzkost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Záškoláctví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porucha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záškoláctví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3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Diagn</a:t>
            </a:r>
            <a:r>
              <a:rPr lang="cs-CZ" dirty="0" err="1" smtClean="0"/>
              <a:t>óza</a:t>
            </a:r>
            <a:r>
              <a:rPr lang="cs-CZ" dirty="0" smtClean="0"/>
              <a:t> F91.</a:t>
            </a:r>
          </a:p>
          <a:p>
            <a:r>
              <a:rPr lang="cs-CZ" dirty="0" smtClean="0"/>
              <a:t>Poruchy chování se vyznačují opakovaným a přetrvávajícím agresivním, asociálním nebo vzdorovitým chováním, kdy se dítě chová takovým způsobem, který překračuje hranici jeho vývojového stupně a zároveň jsou projevy tohoto chování delší než šest měsíců.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Porucha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3539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387</TotalTime>
  <Words>738</Words>
  <Application>Microsoft Macintosh PowerPoint</Application>
  <PresentationFormat>On-screen Show (4:3)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Lucida Sans Unicode</vt:lpstr>
      <vt:lpstr>Times New Roman</vt:lpstr>
      <vt:lpstr>Verdana</vt:lpstr>
      <vt:lpstr>Wingdings 2</vt:lpstr>
      <vt:lpstr>Wingdings 3</vt:lpstr>
      <vt:lpstr>Shluk</vt:lpstr>
      <vt:lpstr>Záškoláctví</vt:lpstr>
      <vt:lpstr>Úvod</vt:lpstr>
      <vt:lpstr>Legislativní rámec</vt:lpstr>
      <vt:lpstr>Definice záškoláctví</vt:lpstr>
      <vt:lpstr>Formy záškoláctví</vt:lpstr>
      <vt:lpstr>Druhy záškoláctví  podle projevů chování žáků</vt:lpstr>
      <vt:lpstr>Druhy záškoláctví</vt:lpstr>
      <vt:lpstr>Druhy záškoláctví</vt:lpstr>
      <vt:lpstr>Porucha chování</vt:lpstr>
      <vt:lpstr>Socializované poruchy chování</vt:lpstr>
      <vt:lpstr>Porucha přizpůsobení se  s převládající poruchou chování</vt:lpstr>
      <vt:lpstr>Disociální chování</vt:lpstr>
      <vt:lpstr>Asociální chování</vt:lpstr>
      <vt:lpstr>Antisociální porucha</vt:lpstr>
      <vt:lpstr>Školní fobie</vt:lpstr>
      <vt:lpstr>Rozdíly mezi školní fobií  a záškoláctvím</vt:lpstr>
      <vt:lpstr>Příčiny vzniku záškoláctví</vt:lpstr>
      <vt:lpstr>Rodiče a záškoláctví</vt:lpstr>
      <vt:lpstr>OSPOD a záškoláctví</vt:lpstr>
      <vt:lpstr>Škola a záškoláctví</vt:lpstr>
    </vt:vector>
  </TitlesOfParts>
  <Company>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Kázeňské problémy ve školní třídě</dc:title>
  <dc:creator>Marika</dc:creator>
  <cp:lastModifiedBy>Marika Kropíková</cp:lastModifiedBy>
  <cp:revision>23</cp:revision>
  <dcterms:created xsi:type="dcterms:W3CDTF">2012-03-27T07:20:00Z</dcterms:created>
  <dcterms:modified xsi:type="dcterms:W3CDTF">2015-12-11T14:12:09Z</dcterms:modified>
</cp:coreProperties>
</file>