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9" r:id="rId15"/>
    <p:sldId id="270" r:id="rId16"/>
    <p:sldId id="271" r:id="rId17"/>
    <p:sldId id="276" r:id="rId18"/>
    <p:sldId id="272" r:id="rId19"/>
    <p:sldId id="273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záškoláctví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2468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483320"/>
            <a:ext cx="8534400" cy="5485442"/>
          </a:xfrm>
        </p:spPr>
        <p:txBody>
          <a:bodyPr>
            <a:normAutofit fontScale="90000"/>
          </a:bodyPr>
          <a:lstStyle/>
          <a:p>
            <a:r>
              <a:rPr lang="cs-CZ" sz="4000" u="sng" dirty="0" err="1" smtClean="0"/>
              <a:t>Neoml</a:t>
            </a:r>
            <a:r>
              <a:rPr lang="cs-CZ" sz="4000" u="sng" dirty="0" smtClean="0"/>
              <a:t>. Absenci </a:t>
            </a:r>
            <a:r>
              <a:rPr lang="cs-CZ" sz="3200" b="1" u="sng" dirty="0" smtClean="0"/>
              <a:t>nad</a:t>
            </a:r>
            <a:r>
              <a:rPr lang="cs-CZ" sz="4000" b="1" u="sng" dirty="0" smtClean="0"/>
              <a:t> </a:t>
            </a:r>
            <a:r>
              <a:rPr lang="cs-CZ" sz="4000" b="1" u="sng" dirty="0"/>
              <a:t>10 </a:t>
            </a:r>
            <a:r>
              <a:rPr lang="cs-CZ" sz="4000" b="1" u="sng" dirty="0" smtClean="0"/>
              <a:t>hodin</a:t>
            </a:r>
            <a:br>
              <a:rPr lang="cs-CZ" sz="4000" b="1" u="sng" dirty="0" smtClean="0"/>
            </a:br>
            <a:r>
              <a:rPr lang="cs-CZ" sz="4000" b="1" u="sng" dirty="0"/>
              <a:t/>
            </a:r>
            <a:br>
              <a:rPr lang="cs-CZ" sz="4000" b="1" u="sng" dirty="0"/>
            </a:br>
            <a:r>
              <a:rPr lang="cs-CZ" sz="4400" cap="none" dirty="0">
                <a:solidFill>
                  <a:schemeClr val="bg1"/>
                </a:solidFill>
              </a:rPr>
              <a:t>řeší: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700" dirty="0" smtClean="0"/>
              <a:t>ředitel svolá </a:t>
            </a:r>
            <a:r>
              <a:rPr lang="cs-CZ" sz="2700" b="1" dirty="0" smtClean="0"/>
              <a:t>výchovnou </a:t>
            </a:r>
            <a:r>
              <a:rPr lang="cs-CZ" sz="2700" b="1" dirty="0"/>
              <a:t>komisi</a:t>
            </a:r>
            <a:r>
              <a:rPr lang="cs-CZ" sz="2700" dirty="0" smtClean="0"/>
              <a:t>,</a:t>
            </a:r>
            <a:br>
              <a:rPr lang="cs-CZ" sz="2700" dirty="0" smtClean="0"/>
            </a:br>
            <a:r>
              <a:rPr lang="cs-CZ" sz="2000" dirty="0" smtClean="0"/>
              <a:t>na </a:t>
            </a:r>
            <a:r>
              <a:rPr lang="cs-CZ" sz="2000" dirty="0"/>
              <a:t>které jsou přítomni</a:t>
            </a:r>
            <a:r>
              <a:rPr lang="cs-CZ" sz="2700" dirty="0"/>
              <a:t>: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b="1" dirty="0" smtClean="0">
                <a:solidFill>
                  <a:schemeClr val="bg1"/>
                </a:solidFill>
              </a:rPr>
              <a:t>ředitel </a:t>
            </a:r>
            <a:r>
              <a:rPr lang="cs-CZ" sz="1600" dirty="0" smtClean="0">
                <a:solidFill>
                  <a:schemeClr val="bg1"/>
                </a:solidFill>
              </a:rPr>
              <a:t>nebo</a:t>
            </a:r>
            <a:r>
              <a:rPr lang="cs-CZ" sz="2700" dirty="0" smtClean="0">
                <a:solidFill>
                  <a:schemeClr val="bg1"/>
                </a:solidFill>
              </a:rPr>
              <a:t> </a:t>
            </a:r>
            <a:r>
              <a:rPr lang="cs-CZ" sz="2700" dirty="0">
                <a:solidFill>
                  <a:schemeClr val="bg1"/>
                </a:solidFill>
              </a:rPr>
              <a:t>zástupce </a:t>
            </a:r>
            <a:r>
              <a:rPr lang="cs-CZ" sz="2700" dirty="0" smtClean="0">
                <a:solidFill>
                  <a:schemeClr val="bg1"/>
                </a:solidFill>
              </a:rPr>
              <a:t>ředitele Školy, </a:t>
            </a:r>
            <a:br>
              <a:rPr lang="cs-CZ" sz="2700" dirty="0" smtClean="0">
                <a:solidFill>
                  <a:schemeClr val="bg1"/>
                </a:solidFill>
              </a:rPr>
            </a:br>
            <a:r>
              <a:rPr lang="cs-CZ" sz="2700" b="1" dirty="0" smtClean="0">
                <a:solidFill>
                  <a:schemeClr val="bg1"/>
                </a:solidFill>
              </a:rPr>
              <a:t>výchovný poradce </a:t>
            </a:r>
            <a:r>
              <a:rPr lang="cs-CZ" sz="1600" dirty="0">
                <a:solidFill>
                  <a:prstClr val="black"/>
                </a:solidFill>
              </a:rPr>
              <a:t>nebo</a:t>
            </a:r>
            <a:r>
              <a:rPr lang="cs-CZ" sz="2700" dirty="0" smtClean="0">
                <a:solidFill>
                  <a:schemeClr val="bg1"/>
                </a:solidFill>
              </a:rPr>
              <a:t> </a:t>
            </a:r>
            <a:r>
              <a:rPr lang="cs-CZ" sz="2700" b="1" dirty="0">
                <a:solidFill>
                  <a:schemeClr val="bg1"/>
                </a:solidFill>
              </a:rPr>
              <a:t>třídní </a:t>
            </a:r>
            <a:r>
              <a:rPr lang="cs-CZ" sz="2700" b="1" dirty="0" smtClean="0">
                <a:solidFill>
                  <a:schemeClr val="bg1"/>
                </a:solidFill>
              </a:rPr>
              <a:t>učitel</a:t>
            </a:r>
            <a:br>
              <a:rPr lang="cs-CZ" sz="2700" b="1" dirty="0" smtClean="0">
                <a:solidFill>
                  <a:schemeClr val="bg1"/>
                </a:solidFill>
              </a:rPr>
            </a:br>
            <a:r>
              <a:rPr lang="cs-CZ" sz="2700" b="1" dirty="0" smtClean="0">
                <a:solidFill>
                  <a:schemeClr val="bg1"/>
                </a:solidFill>
              </a:rPr>
              <a:t>zákonný </a:t>
            </a:r>
            <a:r>
              <a:rPr lang="cs-CZ" sz="2700" b="1" dirty="0">
                <a:solidFill>
                  <a:schemeClr val="bg1"/>
                </a:solidFill>
              </a:rPr>
              <a:t>zástupce žáka</a:t>
            </a:r>
            <a:r>
              <a:rPr lang="cs-CZ" sz="2700" dirty="0" smtClean="0">
                <a:solidFill>
                  <a:schemeClr val="bg1"/>
                </a:solidFill>
              </a:rPr>
              <a:t>,</a:t>
            </a:r>
            <a:br>
              <a:rPr lang="cs-CZ" sz="2700" dirty="0" smtClean="0">
                <a:solidFill>
                  <a:schemeClr val="bg1"/>
                </a:solidFill>
              </a:rPr>
            </a:br>
            <a:r>
              <a:rPr lang="cs-CZ" sz="2700" b="1" dirty="0" smtClean="0">
                <a:solidFill>
                  <a:schemeClr val="bg1"/>
                </a:solidFill>
              </a:rPr>
              <a:t>zástupce ospod </a:t>
            </a:r>
            <a:r>
              <a:rPr lang="cs-CZ" sz="1600" dirty="0" smtClean="0">
                <a:solidFill>
                  <a:schemeClr val="bg1"/>
                </a:solidFill>
              </a:rPr>
              <a:t>či</a:t>
            </a:r>
            <a:r>
              <a:rPr lang="cs-CZ" sz="2700" dirty="0" smtClean="0">
                <a:solidFill>
                  <a:schemeClr val="bg1"/>
                </a:solidFill>
              </a:rPr>
              <a:t> sociálního odboru </a:t>
            </a:r>
            <a:r>
              <a:rPr lang="cs-CZ" sz="2700" dirty="0">
                <a:solidFill>
                  <a:schemeClr val="bg1"/>
                </a:solidFill>
              </a:rPr>
              <a:t>městského </a:t>
            </a:r>
            <a:r>
              <a:rPr lang="cs-CZ" sz="2700" dirty="0" smtClean="0">
                <a:solidFill>
                  <a:schemeClr val="bg1"/>
                </a:solidFill>
              </a:rPr>
              <a:t>úřadu</a:t>
            </a:r>
            <a:endParaRPr lang="cs-CZ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5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type="title"/>
          </p:nvPr>
        </p:nvSpPr>
        <p:spPr>
          <a:xfrm>
            <a:off x="684213" y="379413"/>
            <a:ext cx="8534400" cy="6012761"/>
          </a:xfrm>
        </p:spPr>
        <p:txBody>
          <a:bodyPr>
            <a:normAutofit/>
          </a:bodyPr>
          <a:lstStyle/>
          <a:p>
            <a:r>
              <a:rPr lang="cs-CZ" sz="2800" u="sng" dirty="0" err="1" smtClean="0"/>
              <a:t>Neoml</a:t>
            </a:r>
            <a:r>
              <a:rPr lang="cs-CZ" sz="2800" u="sng" dirty="0" smtClean="0"/>
              <a:t>. absence </a:t>
            </a:r>
            <a:r>
              <a:rPr lang="cs-CZ" sz="2800" b="1" u="sng" dirty="0" smtClean="0"/>
              <a:t> </a:t>
            </a:r>
            <a:r>
              <a:rPr lang="cs-CZ" sz="3200" b="1" u="sng" dirty="0" smtClean="0"/>
              <a:t>přesáhne</a:t>
            </a:r>
            <a:r>
              <a:rPr lang="cs-CZ" sz="4000" b="1" u="sng" dirty="0" smtClean="0"/>
              <a:t>  25  hodin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b="1" dirty="0" smtClean="0">
                <a:solidFill>
                  <a:schemeClr val="bg1"/>
                </a:solidFill>
              </a:rPr>
              <a:t>ředitel školy </a:t>
            </a:r>
            <a:r>
              <a:rPr lang="cs-CZ" sz="2200" dirty="0" smtClean="0"/>
              <a:t>-</a:t>
            </a:r>
            <a:r>
              <a:rPr lang="cs-CZ" sz="2200" dirty="0" smtClean="0">
                <a:solidFill>
                  <a:schemeClr val="bg1"/>
                </a:solidFill>
              </a:rPr>
              <a:t> </a:t>
            </a:r>
            <a:r>
              <a:rPr lang="cs-CZ" sz="1800" dirty="0" smtClean="0"/>
              <a:t>zašle oznámení </a:t>
            </a:r>
            <a:r>
              <a:rPr lang="cs-CZ" sz="1000" dirty="0" smtClean="0"/>
              <a:t>o</a:t>
            </a:r>
            <a:r>
              <a:rPr lang="cs-CZ" sz="1800" dirty="0" smtClean="0"/>
              <a:t> pokračujícím záškoláctví </a:t>
            </a:r>
            <a:r>
              <a:rPr lang="cs-CZ" sz="1800" dirty="0" err="1" smtClean="0"/>
              <a:t>oSPOD</a:t>
            </a:r>
            <a:r>
              <a:rPr lang="cs-CZ" sz="1800" dirty="0" smtClean="0"/>
              <a:t> </a:t>
            </a:r>
            <a:r>
              <a:rPr lang="cs-CZ" sz="1000" dirty="0" smtClean="0"/>
              <a:t>či</a:t>
            </a:r>
            <a:r>
              <a:rPr lang="cs-CZ" sz="1800" dirty="0" smtClean="0"/>
              <a:t> městskému </a:t>
            </a:r>
            <a:r>
              <a:rPr lang="cs-CZ" sz="1000" dirty="0" smtClean="0"/>
              <a:t>nebo</a:t>
            </a:r>
            <a:r>
              <a:rPr lang="cs-CZ" sz="1800" dirty="0" smtClean="0"/>
              <a:t> obecnímu úřadu</a:t>
            </a:r>
            <a:br>
              <a:rPr lang="cs-CZ" sz="1800" dirty="0" smtClean="0"/>
            </a:br>
            <a:r>
              <a:rPr lang="cs-CZ" sz="1400" dirty="0" smtClean="0">
                <a:solidFill>
                  <a:schemeClr val="bg1"/>
                </a:solidFill>
              </a:rPr>
              <a:t>(ohlašovací povinnost daná zákonem)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>
                <a:solidFill>
                  <a:schemeClr val="bg1"/>
                </a:solidFill>
              </a:rPr>
              <a:t>- může jít </a:t>
            </a:r>
            <a:r>
              <a:rPr lang="cs-CZ" sz="1100" dirty="0" smtClean="0">
                <a:solidFill>
                  <a:schemeClr val="bg1"/>
                </a:solidFill>
              </a:rPr>
              <a:t>o</a:t>
            </a:r>
            <a:r>
              <a:rPr lang="cs-CZ" sz="1800" dirty="0" smtClean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chemeClr val="accent6"/>
                </a:solidFill>
              </a:rPr>
              <a:t>přestupek </a:t>
            </a:r>
            <a:r>
              <a:rPr lang="cs-CZ" sz="2000" dirty="0" smtClean="0">
                <a:solidFill>
                  <a:schemeClr val="bg1"/>
                </a:solidFill>
              </a:rPr>
              <a:t>- </a:t>
            </a:r>
            <a:r>
              <a:rPr lang="cs-CZ" sz="1800" dirty="0" smtClean="0">
                <a:solidFill>
                  <a:schemeClr val="bg1"/>
                </a:solidFill>
              </a:rPr>
              <a:t>rodina dostane pokutu</a:t>
            </a:r>
            <a:r>
              <a:rPr lang="cs-CZ" sz="1800" dirty="0" smtClean="0">
                <a:solidFill>
                  <a:schemeClr val="accent6"/>
                </a:solidFill>
              </a:rPr>
              <a:t/>
            </a:r>
            <a:br>
              <a:rPr lang="cs-CZ" sz="1800" dirty="0" smtClean="0">
                <a:solidFill>
                  <a:schemeClr val="accent6"/>
                </a:solidFill>
              </a:rPr>
            </a:br>
            <a:r>
              <a:rPr lang="cs-CZ" sz="2000" dirty="0" smtClean="0">
                <a:solidFill>
                  <a:schemeClr val="accent6"/>
                </a:solidFill>
              </a:rPr>
              <a:t/>
            </a:r>
            <a:br>
              <a:rPr lang="cs-CZ" sz="2000" dirty="0" smtClean="0">
                <a:solidFill>
                  <a:schemeClr val="accent6"/>
                </a:solidFill>
              </a:rPr>
            </a:br>
            <a:r>
              <a:rPr lang="cs-CZ" sz="2000" dirty="0" smtClean="0">
                <a:solidFill>
                  <a:schemeClr val="bg1"/>
                </a:solidFill>
              </a:rPr>
              <a:t>- </a:t>
            </a:r>
            <a:r>
              <a:rPr lang="cs-CZ" sz="1800" dirty="0" smtClean="0">
                <a:solidFill>
                  <a:schemeClr val="bg1"/>
                </a:solidFill>
              </a:rPr>
              <a:t>může </a:t>
            </a:r>
            <a:r>
              <a:rPr lang="cs-CZ" sz="1800" dirty="0">
                <a:solidFill>
                  <a:schemeClr val="bg1"/>
                </a:solidFill>
              </a:rPr>
              <a:t>jít </a:t>
            </a:r>
            <a:r>
              <a:rPr lang="cs-CZ" sz="1100" dirty="0">
                <a:solidFill>
                  <a:schemeClr val="bg1"/>
                </a:solidFill>
              </a:rPr>
              <a:t>o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chemeClr val="accent6"/>
                </a:solidFill>
              </a:rPr>
              <a:t>trestný čin </a:t>
            </a:r>
            <a:r>
              <a:rPr lang="cs-CZ" sz="2000" dirty="0" smtClean="0">
                <a:solidFill>
                  <a:schemeClr val="bg1"/>
                </a:solidFill>
              </a:rPr>
              <a:t>- </a:t>
            </a:r>
            <a:r>
              <a:rPr lang="cs-CZ" sz="1800" dirty="0" smtClean="0">
                <a:solidFill>
                  <a:schemeClr val="bg1"/>
                </a:solidFill>
              </a:rPr>
              <a:t>Trestní zákoník (zákon č. 40/2009 Sb.)</a:t>
            </a:r>
            <a:r>
              <a:rPr lang="cs-CZ" sz="1800" dirty="0" smtClean="0">
                <a:solidFill>
                  <a:schemeClr val="accent6"/>
                </a:solidFill>
              </a:rPr>
              <a:t/>
            </a:r>
            <a:br>
              <a:rPr lang="cs-CZ" sz="1800" dirty="0" smtClean="0">
                <a:solidFill>
                  <a:schemeClr val="accent6"/>
                </a:solidFill>
              </a:rPr>
            </a:br>
            <a:r>
              <a:rPr lang="cs-CZ" sz="2000" dirty="0" smtClean="0">
                <a:solidFill>
                  <a:schemeClr val="accent6"/>
                </a:solidFill>
              </a:rPr>
              <a:t/>
            </a:r>
            <a:br>
              <a:rPr lang="cs-CZ" sz="2000" dirty="0" smtClean="0">
                <a:solidFill>
                  <a:schemeClr val="accent6"/>
                </a:solidFill>
              </a:rPr>
            </a:br>
            <a:r>
              <a:rPr lang="cs-CZ" sz="1800" b="1" u="sng" dirty="0">
                <a:solidFill>
                  <a:schemeClr val="bg1"/>
                </a:solidFill>
              </a:rPr>
              <a:t>§ 201 - Ohrožování výchovy </a:t>
            </a:r>
            <a:r>
              <a:rPr lang="cs-CZ" sz="1800" b="1" u="sng" dirty="0" smtClean="0">
                <a:solidFill>
                  <a:schemeClr val="bg1"/>
                </a:solidFill>
              </a:rPr>
              <a:t>dítěte</a:t>
            </a:r>
            <a:r>
              <a:rPr lang="cs-CZ" sz="1800" b="1" dirty="0" smtClean="0">
                <a:solidFill>
                  <a:schemeClr val="bg1"/>
                </a:solidFill>
              </a:rPr>
              <a:t> - Odst</a:t>
            </a:r>
            <a:r>
              <a:rPr lang="cs-CZ" sz="1800" b="1" dirty="0">
                <a:solidFill>
                  <a:schemeClr val="bg1"/>
                </a:solidFill>
              </a:rPr>
              <a:t>. 1 </a:t>
            </a:r>
            <a:r>
              <a:rPr lang="cs-CZ" sz="1600" dirty="0">
                <a:solidFill>
                  <a:schemeClr val="bg1"/>
                </a:solidFill>
              </a:rPr>
              <a:t>- Kdo, byť i z nedbalosti, ohrozí rozumový, citový nebo mravní vývoj dítěte tím, že </a:t>
            </a:r>
            <a:r>
              <a:rPr lang="cs-CZ" sz="2000" dirty="0">
                <a:solidFill>
                  <a:schemeClr val="bg1"/>
                </a:solidFill>
              </a:rPr>
              <a:t/>
            </a:r>
            <a:br>
              <a:rPr lang="cs-CZ" sz="2000" dirty="0">
                <a:solidFill>
                  <a:schemeClr val="bg1"/>
                </a:solidFill>
              </a:rPr>
            </a:br>
            <a:r>
              <a:rPr lang="cs-CZ" sz="2000" dirty="0">
                <a:solidFill>
                  <a:schemeClr val="bg1"/>
                </a:solidFill>
              </a:rPr>
              <a:t/>
            </a:r>
            <a:br>
              <a:rPr lang="cs-CZ" sz="2000" dirty="0">
                <a:solidFill>
                  <a:schemeClr val="bg1"/>
                </a:solidFill>
              </a:rPr>
            </a:br>
            <a:r>
              <a:rPr lang="cs-CZ" sz="1800" b="1" dirty="0">
                <a:solidFill>
                  <a:schemeClr val="bg1"/>
                </a:solidFill>
              </a:rPr>
              <a:t>b) umožní mu vést zahálčivý nebo nemravný </a:t>
            </a:r>
            <a:r>
              <a:rPr lang="cs-CZ" sz="1800" b="1" dirty="0" smtClean="0">
                <a:solidFill>
                  <a:schemeClr val="bg1"/>
                </a:solidFill>
              </a:rPr>
              <a:t>život </a:t>
            </a:r>
            <a:r>
              <a:rPr lang="cs-CZ" sz="1600" dirty="0" smtClean="0">
                <a:solidFill>
                  <a:schemeClr val="bg1"/>
                </a:solidFill>
              </a:rPr>
              <a:t>(záškoláctví)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Jakou roli má OSPOD?</a:t>
            </a:r>
            <a:endParaRPr lang="cs-CZ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906438"/>
            <a:ext cx="9124022" cy="4562728"/>
          </a:xfrm>
        </p:spPr>
        <p:txBody>
          <a:bodyPr>
            <a:normAutofit fontScale="90000"/>
          </a:bodyPr>
          <a:lstStyle/>
          <a:p>
            <a:r>
              <a:rPr lang="cs-CZ" sz="2200" dirty="0" smtClean="0">
                <a:solidFill>
                  <a:srgbClr val="002060"/>
                </a:solidFill>
              </a:rPr>
              <a:t>- Zúčastnit se VK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/>
            </a:r>
            <a:br>
              <a:rPr lang="cs-CZ" sz="2200" dirty="0">
                <a:solidFill>
                  <a:srgbClr val="002060"/>
                </a:solidFill>
              </a:rPr>
            </a:br>
            <a:r>
              <a:rPr lang="cs-CZ" sz="2200" dirty="0" smtClean="0">
                <a:solidFill>
                  <a:srgbClr val="002060"/>
                </a:solidFill>
              </a:rPr>
              <a:t>- Pozvat rodiče </a:t>
            </a:r>
            <a:r>
              <a:rPr lang="cs-CZ" sz="2200" dirty="0">
                <a:solidFill>
                  <a:srgbClr val="002060"/>
                </a:solidFill>
              </a:rPr>
              <a:t>a nezl. na </a:t>
            </a:r>
            <a:r>
              <a:rPr lang="cs-CZ" sz="2200" dirty="0" smtClean="0">
                <a:solidFill>
                  <a:srgbClr val="002060"/>
                </a:solidFill>
              </a:rPr>
              <a:t>OSPOD k pohovoru 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/>
            </a:r>
            <a:br>
              <a:rPr lang="cs-CZ" sz="2200" dirty="0">
                <a:solidFill>
                  <a:srgbClr val="002060"/>
                </a:solidFill>
              </a:rPr>
            </a:br>
            <a:r>
              <a:rPr lang="cs-CZ" sz="2200" dirty="0" smtClean="0">
                <a:solidFill>
                  <a:srgbClr val="002060"/>
                </a:solidFill>
              </a:rPr>
              <a:t>- nasměrovat rodinu </a:t>
            </a:r>
            <a:r>
              <a:rPr lang="cs-CZ" sz="2200" dirty="0">
                <a:solidFill>
                  <a:srgbClr val="002060"/>
                </a:solidFill>
              </a:rPr>
              <a:t>na odbornou </a:t>
            </a:r>
            <a:r>
              <a:rPr lang="cs-CZ" sz="2200" dirty="0" smtClean="0">
                <a:solidFill>
                  <a:srgbClr val="002060"/>
                </a:solidFill>
              </a:rPr>
              <a:t>službu 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 smtClean="0">
                <a:solidFill>
                  <a:srgbClr val="002060"/>
                </a:solidFill>
              </a:rPr>
              <a:t>  </a:t>
            </a:r>
            <a:r>
              <a:rPr lang="cs-CZ" sz="2200" cap="none" dirty="0" smtClean="0">
                <a:solidFill>
                  <a:srgbClr val="002060"/>
                </a:solidFill>
              </a:rPr>
              <a:t>(psycholog, pobyty, programy)</a:t>
            </a:r>
            <a:br>
              <a:rPr lang="cs-CZ" sz="2200" cap="none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/>
            </a:r>
            <a:br>
              <a:rPr lang="cs-CZ" sz="2200" dirty="0">
                <a:solidFill>
                  <a:srgbClr val="002060"/>
                </a:solidFill>
              </a:rPr>
            </a:br>
            <a:r>
              <a:rPr lang="cs-CZ" sz="2200" dirty="0" smtClean="0">
                <a:solidFill>
                  <a:srgbClr val="002060"/>
                </a:solidFill>
              </a:rPr>
              <a:t>- iniciovat a uložit výchovné opatření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/>
            </a:r>
            <a:br>
              <a:rPr lang="cs-CZ" sz="2200" dirty="0">
                <a:solidFill>
                  <a:srgbClr val="002060"/>
                </a:solidFill>
              </a:rPr>
            </a:br>
            <a:r>
              <a:rPr lang="cs-CZ" sz="2200" dirty="0" smtClean="0">
                <a:solidFill>
                  <a:srgbClr val="002060"/>
                </a:solidFill>
              </a:rPr>
              <a:t>- absenci má na starosti kurátor, který vyhodnocuje situaci, 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 míru ohrožení dítěte a případně sestaví  individuální plán </a:t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 ochrany dítěte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677838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>
                <a:solidFill>
                  <a:schemeClr val="tx1"/>
                </a:solidFill>
              </a:rPr>
              <a:t>Pracovníci oddělení SPOD jsou zejména oprávněni: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31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948906"/>
            <a:ext cx="8534400" cy="504549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Co pracovníkům ospod 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>pomůže…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5374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598206"/>
            <a:ext cx="8534400" cy="539619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   To může pomoci </a:t>
            </a:r>
            <a:r>
              <a:rPr lang="cs-CZ" sz="2400" b="1" cap="none" dirty="0" smtClean="0"/>
              <a:t>i</a:t>
            </a:r>
            <a:r>
              <a:rPr lang="cs-CZ" sz="4000" dirty="0" smtClean="0"/>
              <a:t> vám!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040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487110"/>
            <a:ext cx="8534400" cy="5913690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>
                <a:solidFill>
                  <a:srgbClr val="002060"/>
                </a:solidFill>
              </a:rPr>
              <a:t>v</a:t>
            </a:r>
            <a:r>
              <a:rPr lang="cs-CZ" sz="2800" dirty="0" smtClean="0">
                <a:solidFill>
                  <a:srgbClr val="002060"/>
                </a:solidFill>
              </a:rPr>
              <a:t>časné zachycení absence a její oznámení</a:t>
            </a:r>
          </a:p>
          <a:p>
            <a:r>
              <a:rPr lang="cs-CZ" sz="2800" dirty="0">
                <a:solidFill>
                  <a:srgbClr val="002060"/>
                </a:solidFill>
              </a:rPr>
              <a:t>p</a:t>
            </a:r>
            <a:r>
              <a:rPr lang="cs-CZ" sz="2800" dirty="0" smtClean="0">
                <a:solidFill>
                  <a:srgbClr val="002060"/>
                </a:solidFill>
              </a:rPr>
              <a:t>řesná evidence zameškaných hodin a přijatých opatření ze strany školy</a:t>
            </a:r>
          </a:p>
          <a:p>
            <a:r>
              <a:rPr lang="cs-CZ" sz="2800" dirty="0">
                <a:solidFill>
                  <a:srgbClr val="002060"/>
                </a:solidFill>
              </a:rPr>
              <a:t>p</a:t>
            </a:r>
            <a:r>
              <a:rPr lang="cs-CZ" sz="2800" dirty="0" smtClean="0">
                <a:solidFill>
                  <a:srgbClr val="002060"/>
                </a:solidFill>
              </a:rPr>
              <a:t>řesnost a věcnost v písemné komunikaci školy s rodiči a OSPOD</a:t>
            </a:r>
          </a:p>
          <a:p>
            <a:r>
              <a:rPr lang="cs-CZ" sz="2800" dirty="0">
                <a:solidFill>
                  <a:srgbClr val="002060"/>
                </a:solidFill>
              </a:rPr>
              <a:t>s</a:t>
            </a:r>
            <a:r>
              <a:rPr lang="cs-CZ" sz="2800" dirty="0" smtClean="0">
                <a:solidFill>
                  <a:srgbClr val="002060"/>
                </a:solidFill>
              </a:rPr>
              <a:t>polupráce TU či VP s pracovníkem OSPOD</a:t>
            </a:r>
          </a:p>
          <a:p>
            <a:r>
              <a:rPr lang="cs-CZ" sz="2800" dirty="0">
                <a:solidFill>
                  <a:srgbClr val="002060"/>
                </a:solidFill>
              </a:rPr>
              <a:t>n</a:t>
            </a:r>
            <a:r>
              <a:rPr lang="cs-CZ" sz="2800" dirty="0" smtClean="0">
                <a:solidFill>
                  <a:srgbClr val="002060"/>
                </a:solidFill>
              </a:rPr>
              <a:t>ebát se konzultace s námi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66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854016"/>
            <a:ext cx="8534400" cy="5140384"/>
          </a:xfrm>
        </p:spPr>
        <p:txBody>
          <a:bodyPr/>
          <a:lstStyle/>
          <a:p>
            <a:r>
              <a:rPr lang="cs-CZ" dirty="0" smtClean="0"/>
              <a:t>     Včasnost </a:t>
            </a:r>
            <a:r>
              <a:rPr lang="cs-CZ" dirty="0"/>
              <a:t>je </a:t>
            </a:r>
            <a:r>
              <a:rPr lang="cs-CZ" dirty="0" smtClean="0"/>
              <a:t>nejdůležitější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61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414068"/>
            <a:ext cx="8534400" cy="5270740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rgbClr val="002060"/>
                </a:solidFill>
              </a:rPr>
              <a:t>Příklad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Dítě končí povinnou </a:t>
            </a:r>
            <a:r>
              <a:rPr lang="cs-CZ" dirty="0">
                <a:solidFill>
                  <a:srgbClr val="002060"/>
                </a:solidFill>
              </a:rPr>
              <a:t>š</a:t>
            </a:r>
            <a:r>
              <a:rPr lang="cs-CZ" dirty="0" smtClean="0">
                <a:solidFill>
                  <a:srgbClr val="002060"/>
                </a:solidFill>
              </a:rPr>
              <a:t>kolní docházku, má dlouhodobé problémy s absencí a na OSPOD je absence oznámena až ke konci školního roku, resp. v druhém pololetí…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sz="2800" u="sng" dirty="0" smtClean="0">
                <a:solidFill>
                  <a:srgbClr val="002060"/>
                </a:solidFill>
              </a:rPr>
              <a:t>Pohled OSPOD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řehlížená absence u dětí má za následek ztrátu respektu k pravidlům školy a obecně k normám společnosti.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Dítě rovněž ztrácí školní návyky a motivaci k dalšímu vzdělávání.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V některém případě je zjištěno, že problém je v rodičích – OSPOD má kompetence, jak toto včas řešit. Nemusí jít vždy jen o problém dítěte.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984740"/>
            <a:ext cx="8534400" cy="3009659"/>
          </a:xfrm>
        </p:spPr>
        <p:txBody>
          <a:bodyPr/>
          <a:lstStyle/>
          <a:p>
            <a:r>
              <a:rPr lang="cs-CZ" dirty="0" smtClean="0"/>
              <a:t>dítě </a:t>
            </a:r>
            <a:r>
              <a:rPr lang="cs-CZ" sz="2400" dirty="0" smtClean="0"/>
              <a:t>má</a:t>
            </a:r>
            <a:r>
              <a:rPr lang="cs-CZ" dirty="0" smtClean="0"/>
              <a:t> školu </a:t>
            </a:r>
            <a:r>
              <a:rPr lang="cs-CZ" sz="2400" dirty="0" smtClean="0"/>
              <a:t>tzv.</a:t>
            </a:r>
            <a:r>
              <a:rPr lang="cs-CZ" dirty="0" smtClean="0"/>
              <a:t> „na salámu“, </a:t>
            </a:r>
            <a:r>
              <a:rPr lang="cs-CZ" sz="2400" dirty="0" smtClean="0"/>
              <a:t>následně pak i </a:t>
            </a:r>
            <a:r>
              <a:rPr lang="cs-CZ" dirty="0" smtClean="0"/>
              <a:t>Rodiče </a:t>
            </a:r>
            <a:r>
              <a:rPr lang="cs-CZ" sz="2400" dirty="0" smtClean="0"/>
              <a:t>a někdy </a:t>
            </a:r>
            <a:r>
              <a:rPr lang="cs-CZ" sz="1000" b="1" dirty="0" smtClean="0"/>
              <a:t>i</a:t>
            </a:r>
            <a:r>
              <a:rPr lang="cs-CZ" sz="2400" b="1" dirty="0" smtClean="0"/>
              <a:t> </a:t>
            </a:r>
            <a:r>
              <a:rPr lang="cs-CZ" sz="2400" dirty="0" smtClean="0"/>
              <a:t>instituce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2859657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Pozdní a vágní řešení záškoláctví má za následek, že…</a:t>
            </a:r>
            <a:endParaRPr lang="cs-CZ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Záškoláctví </a:t>
            </a:r>
            <a:r>
              <a:rPr lang="cs-CZ" sz="3600" dirty="0">
                <a:solidFill>
                  <a:srgbClr val="002060"/>
                </a:solidFill>
              </a:rPr>
              <a:t>je jedním ze závažných problémů, které </a:t>
            </a:r>
            <a:r>
              <a:rPr lang="cs-CZ" sz="3600" dirty="0" smtClean="0">
                <a:solidFill>
                  <a:srgbClr val="002060"/>
                </a:solidFill>
              </a:rPr>
              <a:t>musí školství řešit. </a:t>
            </a:r>
          </a:p>
        </p:txBody>
      </p:sp>
    </p:spTree>
    <p:extLst>
      <p:ext uri="{BB962C8B-B14F-4D97-AF65-F5344CB8AC3E}">
        <p14:creationId xmlns:p14="http://schemas.microsoft.com/office/powerpoint/2010/main" val="24627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89" y="319178"/>
            <a:ext cx="9391441" cy="5511320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 </a:t>
            </a:r>
            <a:r>
              <a:rPr lang="cs-CZ" cap="none" dirty="0" smtClean="0">
                <a:solidFill>
                  <a:schemeClr val="bg1"/>
                </a:solidFill>
              </a:rPr>
              <a:t>tedy…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škola ukládá žákům povinnosti</a:t>
            </a:r>
            <a:br>
              <a:rPr lang="cs-CZ" dirty="0" smtClean="0"/>
            </a:br>
            <a:r>
              <a:rPr lang="cs-CZ" dirty="0" smtClean="0">
                <a:solidFill>
                  <a:schemeClr val="bg1"/>
                </a:solidFill>
              </a:rPr>
              <a:t>X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škola </a:t>
            </a:r>
            <a:r>
              <a:rPr lang="cs-CZ" sz="2000" dirty="0" smtClean="0"/>
              <a:t>má</a:t>
            </a:r>
            <a:r>
              <a:rPr lang="cs-CZ" dirty="0" smtClean="0"/>
              <a:t> mít nástroje </a:t>
            </a:r>
            <a:r>
              <a:rPr lang="cs-CZ" sz="2000" dirty="0" smtClean="0"/>
              <a:t>na</a:t>
            </a:r>
            <a:r>
              <a:rPr lang="cs-CZ" dirty="0" smtClean="0"/>
              <a:t> dodržování těchto povinností</a:t>
            </a:r>
            <a:br>
              <a:rPr lang="cs-CZ" dirty="0" smtClean="0"/>
            </a:br>
            <a:r>
              <a:rPr lang="cs-CZ" sz="4900" dirty="0" smtClean="0">
                <a:solidFill>
                  <a:schemeClr val="bg1"/>
                </a:solidFill>
              </a:rPr>
              <a:t>=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zásady školní výchovy </a:t>
            </a:r>
            <a:r>
              <a:rPr lang="cs-CZ" sz="2000" dirty="0" smtClean="0"/>
              <a:t>tak</a:t>
            </a:r>
            <a:r>
              <a:rPr lang="cs-CZ" dirty="0" smtClean="0"/>
              <a:t> mají smysl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0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4097548"/>
            <a:ext cx="8534400" cy="1896852"/>
          </a:xfrm>
        </p:spPr>
        <p:txBody>
          <a:bodyPr>
            <a:normAutofit fontScale="90000"/>
          </a:bodyPr>
          <a:lstStyle/>
          <a:p>
            <a:r>
              <a:rPr lang="cs-CZ" sz="2200" dirty="0" smtClean="0">
                <a:solidFill>
                  <a:srgbClr val="002060"/>
                </a:solidFill>
              </a:rPr>
              <a:t/>
            </a:r>
            <a:br>
              <a:rPr lang="cs-CZ" sz="2200" dirty="0" smtClean="0">
                <a:solidFill>
                  <a:srgbClr val="002060"/>
                </a:solidFill>
              </a:rPr>
            </a:br>
            <a:r>
              <a:rPr lang="cs-CZ" sz="2700" dirty="0" smtClean="0">
                <a:solidFill>
                  <a:srgbClr val="002060"/>
                </a:solidFill>
              </a:rPr>
              <a:t>Je i </a:t>
            </a:r>
            <a:r>
              <a:rPr lang="cs-CZ" sz="2700" dirty="0">
                <a:solidFill>
                  <a:srgbClr val="002060"/>
                </a:solidFill>
              </a:rPr>
              <a:t>na </a:t>
            </a:r>
            <a:r>
              <a:rPr lang="cs-CZ" sz="2700" b="1" dirty="0">
                <a:solidFill>
                  <a:srgbClr val="002060"/>
                </a:solidFill>
              </a:rPr>
              <a:t>středních školách</a:t>
            </a:r>
            <a:r>
              <a:rPr lang="cs-CZ" sz="2700" dirty="0">
                <a:solidFill>
                  <a:srgbClr val="002060"/>
                </a:solidFill>
              </a:rPr>
              <a:t>, kdy se s postupujícím věkem míra záškoláctví (počet zameškaných neomluvených hodin) zvyšuje</a:t>
            </a:r>
            <a:r>
              <a:rPr lang="cs-CZ" dirty="0">
                <a:solidFill>
                  <a:srgbClr val="002060"/>
                </a:solidFill>
              </a:rPr>
              <a:t/>
            </a:r>
            <a:br>
              <a:rPr lang="cs-CZ" dirty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1" y="685801"/>
            <a:ext cx="5604446" cy="176410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Vyskytuje se </a:t>
            </a:r>
            <a:r>
              <a:rPr lang="cs-CZ" sz="3600" b="1" dirty="0" smtClean="0">
                <a:solidFill>
                  <a:srgbClr val="002060"/>
                </a:solidFill>
              </a:rPr>
              <a:t>jen na ZŠ</a:t>
            </a:r>
            <a:r>
              <a:rPr lang="cs-CZ" sz="3600" dirty="0" smtClean="0">
                <a:solidFill>
                  <a:srgbClr val="002060"/>
                </a:solidFill>
              </a:rPr>
              <a:t>?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8657" y="1699404"/>
            <a:ext cx="4453955" cy="260166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Nikoliv, </a:t>
            </a:r>
            <a:r>
              <a:rPr lang="cs-CZ" sz="1600" b="1" dirty="0" smtClean="0">
                <a:solidFill>
                  <a:srgbClr val="002060"/>
                </a:solidFill>
              </a:rPr>
              <a:t>je také na</a:t>
            </a:r>
            <a:r>
              <a:rPr lang="cs-CZ" sz="16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3200" dirty="0" smtClean="0">
                <a:solidFill>
                  <a:srgbClr val="002060"/>
                </a:solidFill>
              </a:rPr>
              <a:t>ZŠ praktických</a:t>
            </a:r>
            <a:endParaRPr lang="cs-CZ" sz="3200" dirty="0">
              <a:solidFill>
                <a:srgbClr val="002060"/>
              </a:solidFill>
            </a:endParaRPr>
          </a:p>
          <a:p>
            <a:r>
              <a:rPr lang="cs-CZ" sz="3200" dirty="0" smtClean="0">
                <a:solidFill>
                  <a:srgbClr val="002060"/>
                </a:solidFill>
              </a:rPr>
              <a:t>ZŠ speciálních</a:t>
            </a:r>
          </a:p>
        </p:txBody>
      </p:sp>
    </p:spTree>
    <p:extLst>
      <p:ext uri="{BB962C8B-B14F-4D97-AF65-F5344CB8AC3E}">
        <p14:creationId xmlns:p14="http://schemas.microsoft.com/office/powerpoint/2010/main" val="38226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603750">
            <a:off x="745028" y="756782"/>
            <a:ext cx="6487094" cy="1398644"/>
          </a:xfrm>
        </p:spPr>
        <p:txBody>
          <a:bodyPr>
            <a:normAutofit/>
          </a:bodyPr>
          <a:lstStyle/>
          <a:p>
            <a:r>
              <a:rPr lang="cs-CZ" dirty="0"/>
              <a:t>Legislativní </a:t>
            </a:r>
            <a:r>
              <a:rPr lang="cs-CZ" dirty="0" smtClean="0"/>
              <a:t>rámec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157269"/>
            <a:ext cx="6400800" cy="263393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</a:rPr>
              <a:t>Z</a:t>
            </a:r>
            <a:r>
              <a:rPr lang="pl-PL" b="1" dirty="0" smtClean="0">
                <a:solidFill>
                  <a:srgbClr val="002060"/>
                </a:solidFill>
              </a:rPr>
              <a:t>ákon </a:t>
            </a:r>
            <a:r>
              <a:rPr lang="pl-PL" b="1" dirty="0">
                <a:solidFill>
                  <a:srgbClr val="002060"/>
                </a:solidFill>
              </a:rPr>
              <a:t>č. 561/2004 Sb., </a:t>
            </a:r>
            <a:r>
              <a:rPr lang="cs-CZ" b="1" dirty="0" smtClean="0">
                <a:solidFill>
                  <a:srgbClr val="002060"/>
                </a:solidFill>
              </a:rPr>
              <a:t>„</a:t>
            </a:r>
            <a:r>
              <a:rPr lang="cs-CZ" b="1" dirty="0">
                <a:solidFill>
                  <a:srgbClr val="002060"/>
                </a:solidFill>
              </a:rPr>
              <a:t>školský zákon“ </a:t>
            </a:r>
            <a:r>
              <a:rPr lang="cs-CZ" dirty="0">
                <a:solidFill>
                  <a:srgbClr val="002060"/>
                </a:solidFill>
              </a:rPr>
              <a:t>– zákon o předškolním, základním, středním, vyšším a </a:t>
            </a:r>
            <a:r>
              <a:rPr lang="cs-CZ" dirty="0" smtClean="0">
                <a:solidFill>
                  <a:srgbClr val="002060"/>
                </a:solidFill>
              </a:rPr>
              <a:t>jiném vzdělání.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002060"/>
                </a:solidFill>
              </a:rPr>
              <a:t>Metodický pokyn </a:t>
            </a:r>
            <a:r>
              <a:rPr lang="cs-CZ" dirty="0">
                <a:solidFill>
                  <a:srgbClr val="002060"/>
                </a:solidFill>
              </a:rPr>
              <a:t>k jednotnému postupu při uvolňování a omlouvání žáků z vyučování, prevenci a postihu </a:t>
            </a:r>
            <a:r>
              <a:rPr lang="cs-CZ" dirty="0" smtClean="0">
                <a:solidFill>
                  <a:srgbClr val="002060"/>
                </a:solidFill>
              </a:rPr>
              <a:t>záškoláctví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    (Čj</a:t>
            </a:r>
            <a:r>
              <a:rPr lang="cs-CZ" dirty="0">
                <a:solidFill>
                  <a:srgbClr val="002060"/>
                </a:solidFill>
              </a:rPr>
              <a:t>.: 10 194/2002-14)</a:t>
            </a:r>
          </a:p>
        </p:txBody>
      </p:sp>
    </p:spTree>
    <p:extLst>
      <p:ext uri="{BB962C8B-B14F-4D97-AF65-F5344CB8AC3E}">
        <p14:creationId xmlns:p14="http://schemas.microsoft.com/office/powerpoint/2010/main" val="39244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756141"/>
          </a:xfrm>
        </p:spPr>
        <p:txBody>
          <a:bodyPr>
            <a:normAutofit/>
          </a:bodyPr>
          <a:lstStyle/>
          <a:p>
            <a:r>
              <a:rPr lang="it-IT" dirty="0"/>
              <a:t>Žáci </a:t>
            </a:r>
            <a:r>
              <a:rPr lang="it-IT" sz="2000" dirty="0"/>
              <a:t>a</a:t>
            </a:r>
            <a:r>
              <a:rPr lang="it-IT" dirty="0"/>
              <a:t> studenti </a:t>
            </a:r>
            <a:r>
              <a:rPr lang="it-IT" b="1" dirty="0"/>
              <a:t>jsou povinni:</a:t>
            </a:r>
            <a:r>
              <a:rPr lang="it-IT" dirty="0"/>
              <a:t/>
            </a:r>
            <a:br>
              <a:rPr lang="it-IT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562709"/>
            <a:ext cx="6400800" cy="222849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řádně </a:t>
            </a:r>
            <a:r>
              <a:rPr lang="cs-CZ" sz="2400" dirty="0">
                <a:solidFill>
                  <a:srgbClr val="002060"/>
                </a:solidFill>
              </a:rPr>
              <a:t>docházet do školy nebo školského zařízení a řádně se vzdělávat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37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540479"/>
          </a:xfrm>
        </p:spPr>
        <p:txBody>
          <a:bodyPr>
            <a:normAutofit/>
          </a:bodyPr>
          <a:lstStyle/>
          <a:p>
            <a:r>
              <a:rPr lang="cs-CZ" sz="4000" dirty="0"/>
              <a:t>Zákonní zástupci dětí a nezletilých žáků </a:t>
            </a:r>
            <a:r>
              <a:rPr lang="cs-CZ" sz="4000" b="1" dirty="0" smtClean="0"/>
              <a:t>jsou </a:t>
            </a:r>
            <a:r>
              <a:rPr lang="cs-CZ" sz="4000" b="1" dirty="0"/>
              <a:t>povinni</a:t>
            </a:r>
            <a:r>
              <a:rPr lang="cs-CZ" sz="4000" dirty="0"/>
              <a:t>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2984741"/>
            <a:ext cx="8535988" cy="200995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zajistit</a:t>
            </a:r>
            <a:r>
              <a:rPr lang="cs-CZ" sz="2400" dirty="0">
                <a:solidFill>
                  <a:srgbClr val="002060"/>
                </a:solidFill>
              </a:rPr>
              <a:t>, aby dítě a žák docházel řádně do školy nebo školského zařízení</a:t>
            </a:r>
          </a:p>
        </p:txBody>
      </p:sp>
    </p:spTree>
    <p:extLst>
      <p:ext uri="{BB962C8B-B14F-4D97-AF65-F5344CB8AC3E}">
        <p14:creationId xmlns:p14="http://schemas.microsoft.com/office/powerpoint/2010/main" val="37524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2611" y="155275"/>
            <a:ext cx="4730001" cy="5331125"/>
          </a:xfrm>
        </p:spPr>
        <p:txBody>
          <a:bodyPr>
            <a:normAutofit/>
          </a:bodyPr>
          <a:lstStyle/>
          <a:p>
            <a:r>
              <a:rPr lang="cs-CZ" sz="2000" dirty="0"/>
              <a:t>N</a:t>
            </a:r>
            <a:r>
              <a:rPr lang="cs-CZ" sz="2000" dirty="0" smtClean="0"/>
              <a:t>a </a:t>
            </a:r>
            <a:r>
              <a:rPr lang="cs-CZ" sz="2000" dirty="0"/>
              <a:t>vyzvání </a:t>
            </a:r>
            <a:r>
              <a:rPr lang="cs-CZ" sz="2000" dirty="0" smtClean="0"/>
              <a:t>školy se </a:t>
            </a:r>
            <a:r>
              <a:rPr lang="cs-CZ" sz="2000" dirty="0"/>
              <a:t>osobně zúčastnit projednání</a:t>
            </a:r>
            <a:br>
              <a:rPr lang="cs-CZ" sz="2000" dirty="0"/>
            </a:br>
            <a:r>
              <a:rPr lang="cs-CZ" sz="2000" dirty="0"/>
              <a:t>závažných otázek týkajících </a:t>
            </a:r>
            <a:r>
              <a:rPr lang="cs-CZ" sz="2000" dirty="0" smtClean="0"/>
              <a:t>se žáka</a:t>
            </a:r>
            <a:r>
              <a:rPr lang="cs-CZ" sz="1300" dirty="0" smtClean="0"/>
              <a:t/>
            </a:r>
            <a:br>
              <a:rPr lang="cs-CZ" sz="1300" dirty="0" smtClean="0"/>
            </a:br>
            <a:r>
              <a:rPr lang="cs-CZ" sz="1300" dirty="0"/>
              <a:t/>
            </a:r>
            <a:br>
              <a:rPr lang="cs-CZ" sz="1300" dirty="0"/>
            </a:br>
            <a:r>
              <a:rPr lang="cs-CZ" sz="1400" dirty="0" smtClean="0"/>
              <a:t>informovat </a:t>
            </a:r>
            <a:r>
              <a:rPr lang="cs-CZ" sz="1400" dirty="0"/>
              <a:t>školu </a:t>
            </a:r>
            <a:r>
              <a:rPr lang="cs-CZ" sz="1400" dirty="0" smtClean="0"/>
              <a:t>o </a:t>
            </a:r>
            <a:r>
              <a:rPr lang="cs-CZ" sz="1400" dirty="0"/>
              <a:t>změně zdravotní způsobilosti, </a:t>
            </a:r>
            <a:r>
              <a:rPr lang="cs-CZ" sz="1400" dirty="0" smtClean="0"/>
              <a:t>zdravotních obtížích </a:t>
            </a:r>
            <a:r>
              <a:rPr lang="cs-CZ" sz="1400" dirty="0"/>
              <a:t>dítěte </a:t>
            </a:r>
            <a:r>
              <a:rPr lang="cs-CZ" sz="1400" dirty="0" smtClean="0"/>
              <a:t>nebo </a:t>
            </a:r>
            <a:r>
              <a:rPr lang="cs-CZ" sz="1400" dirty="0"/>
              <a:t>jiných závažných skutečnostech, které by mohly mít</a:t>
            </a:r>
            <a:br>
              <a:rPr lang="cs-CZ" sz="1400" dirty="0"/>
            </a:br>
            <a:r>
              <a:rPr lang="cs-CZ" sz="1400" dirty="0"/>
              <a:t>vliv na průběh </a:t>
            </a:r>
            <a:r>
              <a:rPr lang="cs-CZ" sz="1400" dirty="0" smtClean="0"/>
              <a:t>vzdělávání</a:t>
            </a:r>
            <a:r>
              <a:rPr lang="cs-CZ" sz="1300" dirty="0" smtClean="0"/>
              <a:t/>
            </a:r>
            <a:br>
              <a:rPr lang="cs-CZ" sz="1300" dirty="0" smtClean="0"/>
            </a:br>
            <a:r>
              <a:rPr lang="cs-CZ" sz="1300" dirty="0"/>
              <a:t/>
            </a:r>
            <a:br>
              <a:rPr lang="cs-CZ" sz="1300" dirty="0"/>
            </a:br>
            <a:r>
              <a:rPr lang="cs-CZ" sz="2000" dirty="0" smtClean="0"/>
              <a:t>dokládat </a:t>
            </a:r>
            <a:r>
              <a:rPr lang="cs-CZ" sz="2000" dirty="0"/>
              <a:t>důvody nepřítomnosti žáka ve vyučování v souladu s podmínkami</a:t>
            </a:r>
            <a:br>
              <a:rPr lang="cs-CZ" sz="2000" dirty="0"/>
            </a:br>
            <a:r>
              <a:rPr lang="cs-CZ" sz="2000" dirty="0"/>
              <a:t>stanovenými školním </a:t>
            </a:r>
            <a:r>
              <a:rPr lang="cs-CZ" sz="2000" dirty="0" smtClean="0"/>
              <a:t>řádem</a:t>
            </a:r>
            <a:r>
              <a:rPr lang="cs-CZ" sz="1300" dirty="0" smtClean="0"/>
              <a:t/>
            </a:r>
            <a:br>
              <a:rPr lang="cs-CZ" sz="1300" dirty="0" smtClean="0"/>
            </a:br>
            <a:r>
              <a:rPr lang="cs-CZ" sz="1300" dirty="0"/>
              <a:t/>
            </a:r>
            <a:br>
              <a:rPr lang="cs-CZ" sz="1300" dirty="0"/>
            </a:b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5328399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2060"/>
                </a:solidFill>
              </a:rPr>
              <a:t>Zákonní zástupci dětí a </a:t>
            </a:r>
            <a:r>
              <a:rPr lang="cs-CZ" sz="2800" b="1" dirty="0" smtClean="0">
                <a:solidFill>
                  <a:srgbClr val="002060"/>
                </a:solidFill>
              </a:rPr>
              <a:t>nezl. žáků jsou také povinni</a:t>
            </a:r>
            <a:r>
              <a:rPr lang="cs-CZ" sz="2800" b="1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80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432649"/>
            <a:ext cx="8534400" cy="3561751"/>
          </a:xfrm>
        </p:spPr>
        <p:txBody>
          <a:bodyPr/>
          <a:lstStyle/>
          <a:p>
            <a:r>
              <a:rPr lang="cs-CZ" sz="2800" dirty="0" smtClean="0"/>
              <a:t>věrohodnost </a:t>
            </a:r>
            <a:r>
              <a:rPr lang="cs-CZ" sz="2800" dirty="0"/>
              <a:t>omlouvání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= </a:t>
            </a:r>
            <a:r>
              <a:rPr lang="cs-CZ" dirty="0" smtClean="0"/>
              <a:t>absence </a:t>
            </a:r>
            <a:r>
              <a:rPr lang="cs-CZ" dirty="0"/>
              <a:t>ověřuje třídní </a:t>
            </a:r>
            <a:r>
              <a:rPr lang="cs-CZ" dirty="0" smtClean="0"/>
              <a:t>učitel!!!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K ruce máme metodický pokyn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1997015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Co je důležité!</a:t>
            </a:r>
            <a:endParaRPr lang="cs-CZ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79562"/>
            <a:ext cx="8534400" cy="5614837"/>
          </a:xfrm>
        </p:spPr>
        <p:txBody>
          <a:bodyPr>
            <a:normAutofit/>
          </a:bodyPr>
          <a:lstStyle/>
          <a:p>
            <a:r>
              <a:rPr lang="cs-CZ" sz="4000" u="sng" dirty="0" err="1" smtClean="0"/>
              <a:t>Neoml</a:t>
            </a:r>
            <a:r>
              <a:rPr lang="cs-CZ" sz="4000" u="sng" dirty="0" smtClean="0"/>
              <a:t>. absenci </a:t>
            </a:r>
            <a:r>
              <a:rPr lang="cs-CZ" sz="3200" b="1" u="sng" dirty="0"/>
              <a:t>do</a:t>
            </a:r>
            <a:r>
              <a:rPr lang="cs-CZ" sz="4000" u="sng" dirty="0"/>
              <a:t> </a:t>
            </a:r>
            <a:r>
              <a:rPr lang="cs-CZ" sz="4000" b="1" u="sng" dirty="0" smtClean="0"/>
              <a:t>10 </a:t>
            </a:r>
            <a:r>
              <a:rPr lang="cs-CZ" sz="4000" b="1" u="sng" dirty="0"/>
              <a:t>hodin </a:t>
            </a:r>
            <a:r>
              <a:rPr lang="cs-CZ" sz="4000" b="1" u="sng" dirty="0" smtClean="0"/>
              <a:t/>
            </a:r>
            <a:br>
              <a:rPr lang="cs-CZ" sz="4000" b="1" u="sng" dirty="0" smtClean="0"/>
            </a:br>
            <a:r>
              <a:rPr lang="cs-CZ" sz="4000" b="1" u="sng" dirty="0"/>
              <a:t/>
            </a:r>
            <a:br>
              <a:rPr lang="cs-CZ" sz="4000" b="1" u="sng" dirty="0"/>
            </a:br>
            <a:r>
              <a:rPr lang="cs-CZ" sz="4000" cap="none" dirty="0" smtClean="0">
                <a:solidFill>
                  <a:schemeClr val="bg1"/>
                </a:solidFill>
              </a:rPr>
              <a:t>řeší: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2800" dirty="0" smtClean="0"/>
              <a:t>třídní učitel, výchovný Poradce</a:t>
            </a:r>
            <a:r>
              <a:rPr lang="cs-CZ" sz="2800" dirty="0"/>
              <a:t>, </a:t>
            </a:r>
            <a:r>
              <a:rPr lang="cs-CZ" sz="2000" dirty="0" smtClean="0"/>
              <a:t>případně</a:t>
            </a:r>
            <a:r>
              <a:rPr lang="cs-CZ" sz="2800" dirty="0" smtClean="0"/>
              <a:t> vedení školy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>
                <a:solidFill>
                  <a:srgbClr val="002060"/>
                </a:solidFill>
              </a:rPr>
              <a:t>-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a to </a:t>
            </a:r>
            <a:r>
              <a:rPr lang="cs-CZ" sz="2800" dirty="0" smtClean="0">
                <a:solidFill>
                  <a:srgbClr val="002060"/>
                </a:solidFill>
              </a:rPr>
              <a:t>se </a:t>
            </a:r>
            <a:r>
              <a:rPr lang="cs-CZ" sz="2800" dirty="0">
                <a:solidFill>
                  <a:srgbClr val="002060"/>
                </a:solidFill>
              </a:rPr>
              <a:t>zákonným zástupcem žáka </a:t>
            </a:r>
            <a:r>
              <a:rPr lang="cs-CZ" sz="2800" dirty="0" smtClean="0">
                <a:solidFill>
                  <a:srgbClr val="002060"/>
                </a:solidFill>
              </a:rPr>
              <a:t/>
            </a:r>
            <a:br>
              <a:rPr lang="cs-CZ" sz="2800" dirty="0" smtClean="0">
                <a:solidFill>
                  <a:srgbClr val="002060"/>
                </a:solidFill>
              </a:rPr>
            </a:b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pozvat telefonicky, emailem, dopisem </a:t>
            </a:r>
            <a:r>
              <a:rPr lang="cs-CZ" sz="1800" dirty="0">
                <a:solidFill>
                  <a:srgbClr val="002060"/>
                </a:solidFill>
              </a:rPr>
              <a:t>/</a:t>
            </a:r>
            <a:r>
              <a:rPr lang="cs-CZ" sz="1800" dirty="0" smtClean="0">
                <a:solidFill>
                  <a:srgbClr val="002060"/>
                </a:solidFill>
              </a:rPr>
              <a:t>doporučeným/</a:t>
            </a:r>
            <a:r>
              <a:rPr lang="cs-CZ" sz="18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cs-CZ" sz="18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cs-CZ" sz="1800" dirty="0">
                <a:solidFill>
                  <a:schemeClr val="bg2">
                    <a:lumMod val="7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8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300</TotalTime>
  <Words>352</Words>
  <Application>Microsoft Office PowerPoint</Application>
  <PresentationFormat>Širokoúhlá obrazovka</PresentationFormat>
  <Paragraphs>44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Gothic</vt:lpstr>
      <vt:lpstr>Wingdings</vt:lpstr>
      <vt:lpstr>Wingdings 3</vt:lpstr>
      <vt:lpstr>Řez</vt:lpstr>
      <vt:lpstr>záškoláctví</vt:lpstr>
      <vt:lpstr>Prezentace aplikace PowerPoint</vt:lpstr>
      <vt:lpstr> Je i na středních školách, kdy se s postupujícím věkem míra záškoláctví (počet zameškaných neomluvených hodin) zvyšuje </vt:lpstr>
      <vt:lpstr>Legislativní rámec</vt:lpstr>
      <vt:lpstr>Žáci a studenti jsou povinni: </vt:lpstr>
      <vt:lpstr>Zákonní zástupci dětí a nezletilých žáků jsou povinni:</vt:lpstr>
      <vt:lpstr>Na vyzvání školy se osobně zúčastnit projednání závažných otázek týkajících se žáka  informovat školu o změně zdravotní způsobilosti, zdravotních obtížích dítěte nebo jiných závažných skutečnostech, které by mohly mít vliv na průběh vzdělávání  dokládat důvody nepřítomnosti žáka ve vyučování v souladu s podmínkami stanovenými školním řádem  </vt:lpstr>
      <vt:lpstr>věrohodnost omlouvání   = absence ověřuje třídní učitel!!!  K ruce máme metodický pokyn</vt:lpstr>
      <vt:lpstr>Neoml. absenci do 10 hodin   řeší:  třídní učitel, výchovný Poradce, případně vedení školy  - a to se zákonným zástupcem žáka     pozvat telefonicky, emailem, dopisem /doporučeným/  </vt:lpstr>
      <vt:lpstr>Neoml. Absenci nad 10 hodin  řeší:  ředitel svolá výchovnou komisi, na které jsou přítomni:   ředitel nebo zástupce ředitele Školy,  výchovný poradce nebo třídní učitel zákonný zástupce žáka, zástupce ospod či sociálního odboru městského úřadu</vt:lpstr>
      <vt:lpstr>Neoml. absence  přesáhne  25  hodin  ředitel školy - zašle oznámení o pokračujícím záškoláctví oSPOD či městskému nebo obecnímu úřadu (ohlašovací povinnost daná zákonem)  - může jít o přestupek - rodina dostane pokutu  - může jít o trestný čin - Trestní zákoník (zákon č. 40/2009 Sb.)  § 201 - Ohrožování výchovy dítěte - Odst. 1 - Kdo, byť i z nedbalosti, ohrozí rozumový, citový nebo mravní vývoj dítěte tím, že   b) umožní mu vést zahálčivý nebo nemravný život (záškoláctví) </vt:lpstr>
      <vt:lpstr>Prezentace aplikace PowerPoint</vt:lpstr>
      <vt:lpstr>- Zúčastnit se VK  - Pozvat rodiče a nezl. na OSPOD k pohovoru   - nasměrovat rodinu na odbornou službu    (psycholog, pobyty, programy)  - iniciovat a uložit výchovné opatření  - absenci má na starosti kurátor, který vyhodnocuje situaci,    míru ohrožení dítěte a případně sestaví  individuální plán    ochrany dítěte </vt:lpstr>
      <vt:lpstr>Co pracovníkům ospod   pomůže…</vt:lpstr>
      <vt:lpstr>    To může pomoci i vám!</vt:lpstr>
      <vt:lpstr>Prezentace aplikace PowerPoint</vt:lpstr>
      <vt:lpstr>     Včasnost je nejdůležitější </vt:lpstr>
      <vt:lpstr>Prezentace aplikace PowerPoint</vt:lpstr>
      <vt:lpstr>dítě má školu tzv. „na salámu“, následně pak i Rodiče a někdy i instituce</vt:lpstr>
      <vt:lpstr>A tedy…  škola ukládá žákům povinnosti X škola má mít nástroje na dodržování těchto povinností = zásady školní výchovy tak mají smysl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záškoláctví</dc:title>
  <dc:creator>Žalud Milan Bc.</dc:creator>
  <cp:lastModifiedBy>Kosová Dita Mgr.</cp:lastModifiedBy>
  <cp:revision>19</cp:revision>
  <dcterms:created xsi:type="dcterms:W3CDTF">2015-12-09T07:56:59Z</dcterms:created>
  <dcterms:modified xsi:type="dcterms:W3CDTF">2015-12-10T11:26:29Z</dcterms:modified>
</cp:coreProperties>
</file>