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59" r:id="rId3"/>
    <p:sldId id="334" r:id="rId4"/>
    <p:sldId id="335" r:id="rId5"/>
    <p:sldId id="337" r:id="rId6"/>
    <p:sldId id="298" r:id="rId7"/>
    <p:sldId id="269" r:id="rId8"/>
    <p:sldId id="352" r:id="rId9"/>
    <p:sldId id="344" r:id="rId10"/>
    <p:sldId id="338" r:id="rId11"/>
    <p:sldId id="340" r:id="rId12"/>
    <p:sldId id="342" r:id="rId13"/>
    <p:sldId id="355" r:id="rId14"/>
    <p:sldId id="357" r:id="rId15"/>
    <p:sldId id="304" r:id="rId16"/>
    <p:sldId id="322" r:id="rId17"/>
    <p:sldId id="329" r:id="rId18"/>
    <p:sldId id="346" r:id="rId19"/>
    <p:sldId id="282" r:id="rId20"/>
    <p:sldId id="348" r:id="rId21"/>
    <p:sldId id="326" r:id="rId22"/>
    <p:sldId id="350" r:id="rId23"/>
    <p:sldId id="343" r:id="rId24"/>
    <p:sldId id="358" r:id="rId25"/>
    <p:sldId id="330" r:id="rId26"/>
    <p:sldId id="264" r:id="rId2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A50021"/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86" autoAdjust="0"/>
  </p:normalViewPr>
  <p:slideViewPr>
    <p:cSldViewPr>
      <p:cViewPr varScale="1">
        <p:scale>
          <a:sx n="70" d="100"/>
          <a:sy n="70" d="100"/>
        </p:scale>
        <p:origin x="5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61ED5-AC6F-49B6-9892-F9C6643C3CDF}" type="datetimeFigureOut">
              <a:rPr lang="cs-CZ" smtClean="0"/>
              <a:t>3.11.2015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229A1-A2FC-413B-B86B-7464A0929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715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pPr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pPr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pPr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pPr/>
              <a:t>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pPr/>
              <a:t>3.11.2015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pPr/>
              <a:t>3.11.2015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pPr/>
              <a:t>3.11.2015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pPr/>
              <a:t>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pPr/>
              <a:t>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vzdelavani/zakladni-vzdelavani/individualni-vychovny-plan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" TargetMode="External"/><Relationship Id="rId2" Type="http://schemas.openxmlformats.org/officeDocument/2006/relationships/hyperlink" Target="http://is-prevence.msmt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prevence-info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evence-info.cz/" TargetMode="Externa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radka.hermankova@msmt.cz" TargetMode="External"/><Relationship Id="rId2" Type="http://schemas.openxmlformats.org/officeDocument/2006/relationships/hyperlink" Target="mailto:martina.budinska@msmt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smt.cz/" TargetMode="External"/><Relationship Id="rId4" Type="http://schemas.openxmlformats.org/officeDocument/2006/relationships/hyperlink" Target="mailto:vladimir.sklenar@msmt.cz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2592288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cs-CZ" sz="2600" b="1" i="1" dirty="0" smtClean="0">
                <a:solidFill>
                  <a:schemeClr val="tx2"/>
                </a:solidFill>
                <a:latin typeface="+mn-lt"/>
              </a:rPr>
              <a:t>Aktuální informace z oblasti primární prevence rizikového chování</a:t>
            </a:r>
            <a:br>
              <a:rPr lang="cs-CZ" sz="2600" b="1" i="1" dirty="0" smtClean="0">
                <a:solidFill>
                  <a:schemeClr val="tx2"/>
                </a:solidFill>
                <a:latin typeface="+mn-lt"/>
              </a:rPr>
            </a:br>
            <a:r>
              <a:rPr lang="cs-CZ" sz="2600" b="1" i="1" dirty="0">
                <a:solidFill>
                  <a:schemeClr val="tx2"/>
                </a:solidFill>
                <a:latin typeface="+mn-lt"/>
              </a:rPr>
              <a:t/>
            </a:r>
            <a:br>
              <a:rPr lang="cs-CZ" sz="2600" b="1" i="1" dirty="0">
                <a:solidFill>
                  <a:schemeClr val="tx2"/>
                </a:solidFill>
                <a:latin typeface="+mn-lt"/>
              </a:rPr>
            </a:br>
            <a:r>
              <a:rPr lang="cs-CZ" sz="2600" b="1" i="1" dirty="0" smtClean="0">
                <a:solidFill>
                  <a:schemeClr val="tx2"/>
                </a:solidFill>
                <a:latin typeface="+mn-lt"/>
              </a:rPr>
              <a:t>Krajská konference</a:t>
            </a:r>
            <a:br>
              <a:rPr lang="cs-CZ" sz="2600" b="1" i="1" dirty="0" smtClean="0">
                <a:solidFill>
                  <a:schemeClr val="tx2"/>
                </a:solidFill>
                <a:latin typeface="+mn-lt"/>
              </a:rPr>
            </a:br>
            <a:r>
              <a:rPr lang="cs-CZ" sz="2600" b="1" i="1" dirty="0" smtClean="0">
                <a:solidFill>
                  <a:schemeClr val="tx2"/>
                </a:solidFill>
                <a:latin typeface="+mn-lt"/>
              </a:rPr>
              <a:t>Sociální klima školy</a:t>
            </a:r>
            <a:br>
              <a:rPr lang="cs-CZ" sz="2600" b="1" i="1" dirty="0" smtClean="0">
                <a:solidFill>
                  <a:schemeClr val="tx2"/>
                </a:solidFill>
                <a:latin typeface="+mn-lt"/>
              </a:rPr>
            </a:br>
            <a:r>
              <a:rPr lang="cs-CZ" sz="2600" b="1" i="1" dirty="0" smtClean="0">
                <a:solidFill>
                  <a:schemeClr val="tx2"/>
                </a:solidFill>
                <a:latin typeface="+mn-lt"/>
              </a:rPr>
              <a:t>3. 11. 2015  Hradec Králové</a:t>
            </a:r>
            <a:endParaRPr lang="cs-CZ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err="1" smtClean="0"/>
              <a:t>nisterstvo</a:t>
            </a:r>
            <a:r>
              <a:rPr lang="cs-CZ" sz="700" dirty="0" smtClean="0"/>
              <a:t> školství, mládeže a tělovýchovy</a:t>
            </a:r>
          </a:p>
          <a:p>
            <a:pPr marL="0" indent="0" algn="l">
              <a:buNone/>
            </a:pPr>
            <a:r>
              <a:rPr lang="cs-CZ" sz="700" dirty="0" smtClean="0"/>
              <a:t>Karmelitská 7,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2800" b="1" dirty="0" smtClean="0">
                <a:solidFill>
                  <a:schemeClr val="tx2"/>
                </a:solidFill>
              </a:rPr>
              <a:t>Metodické doporučení k primární prevenci rizikového chování</a:t>
            </a:r>
          </a:p>
          <a:p>
            <a:pPr algn="ctr">
              <a:buNone/>
            </a:pPr>
            <a:endParaRPr lang="cs-CZ" sz="800" dirty="0" smtClean="0">
              <a:solidFill>
                <a:srgbClr val="800000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cs-CZ" sz="600" b="1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200" dirty="0" smtClean="0"/>
              <a:t>Umístěno na stránkách MŠMT od ledna 2012 a dále aktualizováno.</a:t>
            </a:r>
            <a:endParaRPr lang="cs-CZ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V</a:t>
            </a:r>
            <a:r>
              <a:rPr lang="cs-CZ" sz="2200" dirty="0" smtClean="0"/>
              <a:t>ymezuje </a:t>
            </a:r>
            <a:r>
              <a:rPr lang="cs-CZ" sz="2200" dirty="0"/>
              <a:t>aktuální terminologii, která je v souladu s terminologií v zemích EU a začlenění prevence do školního vzdělávacího programu a školního řádu,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popisuje </a:t>
            </a:r>
            <a:r>
              <a:rPr lang="cs-CZ" sz="2200" dirty="0"/>
              <a:t>jednotlivé instituce v systému prevence a úlohu pedagogického pracovníka,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definuje </a:t>
            </a:r>
            <a:r>
              <a:rPr lang="cs-CZ" sz="2200" dirty="0"/>
              <a:t>Minimální preventivní program,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doporučuje </a:t>
            </a:r>
            <a:r>
              <a:rPr lang="cs-CZ" sz="2200" dirty="0"/>
              <a:t>postupy škol a školských zařízení při výskytu vybraných rizikových forem chování dětí a mládeže. 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12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sz="3100" b="1" dirty="0">
                <a:solidFill>
                  <a:schemeClr val="tx2"/>
                </a:solidFill>
              </a:rPr>
              <a:t>Metodické doporučení k primární prevenci rizikového chování</a:t>
            </a:r>
          </a:p>
          <a:p>
            <a:pPr marL="0" indent="0">
              <a:buNone/>
            </a:pPr>
            <a:r>
              <a:rPr lang="cs-CZ" sz="2400" b="1" dirty="0" smtClean="0"/>
              <a:t>14 příloh:</a:t>
            </a: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Návykové látky</a:t>
            </a: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Rizikové chováni v dopravě</a:t>
            </a: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Poruchy příjmu potravy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Alkohol</a:t>
            </a: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Syndrom CAN</a:t>
            </a: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Školní šikanováni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err="1" smtClean="0"/>
              <a:t>Kyberšikana</a:t>
            </a: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Homofobie</a:t>
            </a: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Extremismus, rasismus, xenofobie, antisemitismus </a:t>
            </a: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Vandalismus</a:t>
            </a: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Záškoláctví</a:t>
            </a: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Krádeže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Tabák</a:t>
            </a: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 </a:t>
            </a:r>
            <a:r>
              <a:rPr lang="cs-CZ" sz="2400" dirty="0" smtClean="0"/>
              <a:t>Krizové situace spojené s ohrožením násilím ve školním prostředí</a:t>
            </a:r>
            <a:endParaRPr lang="cs-CZ" sz="2400" dirty="0"/>
          </a:p>
          <a:p>
            <a:endParaRPr lang="cs-CZ" dirty="0"/>
          </a:p>
        </p:txBody>
      </p:sp>
      <p:pic>
        <p:nvPicPr>
          <p:cNvPr id="3" name="Obrázek 2" descr="20141130161047_sika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2276872"/>
            <a:ext cx="4104456" cy="2565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6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</a:rPr>
              <a:t>Metodické doporučení k primární prevenci rizikového chování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b="1" dirty="0" smtClean="0"/>
              <a:t>Nové přílohy:</a:t>
            </a:r>
          </a:p>
          <a:p>
            <a:pPr marL="0" indent="0">
              <a:buNone/>
            </a:pPr>
            <a:r>
              <a:rPr lang="cs-CZ" dirty="0"/>
              <a:t>15. </a:t>
            </a:r>
            <a:r>
              <a:rPr lang="cs-CZ" dirty="0" err="1"/>
              <a:t>Netholismus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16</a:t>
            </a:r>
            <a:r>
              <a:rPr lang="cs-CZ" dirty="0"/>
              <a:t>. Sebepoškozování</a:t>
            </a:r>
          </a:p>
          <a:p>
            <a:pPr marL="0" indent="0">
              <a:buNone/>
            </a:pPr>
            <a:r>
              <a:rPr lang="cs-CZ" dirty="0" smtClean="0"/>
              <a:t>17</a:t>
            </a:r>
            <a:r>
              <a:rPr lang="cs-CZ" dirty="0"/>
              <a:t>. Nové náboženské hnutí</a:t>
            </a:r>
          </a:p>
          <a:p>
            <a:pPr marL="0" indent="0">
              <a:buNone/>
            </a:pPr>
            <a:r>
              <a:rPr lang="cs-CZ" dirty="0" smtClean="0"/>
              <a:t>18</a:t>
            </a:r>
            <a:r>
              <a:rPr lang="cs-CZ" dirty="0"/>
              <a:t>. Rizikové sexuální chování</a:t>
            </a:r>
          </a:p>
          <a:p>
            <a:pPr marL="0" indent="0">
              <a:buNone/>
            </a:pPr>
            <a:r>
              <a:rPr lang="cs-CZ" dirty="0"/>
              <a:t>19. Příslušnost k subkulturám</a:t>
            </a:r>
          </a:p>
          <a:p>
            <a:pPr marL="0" indent="0">
              <a:buNone/>
            </a:pPr>
            <a:r>
              <a:rPr lang="cs-CZ" dirty="0" smtClean="0"/>
              <a:t>20</a:t>
            </a:r>
            <a:r>
              <a:rPr lang="cs-CZ" dirty="0"/>
              <a:t>. Domácí </a:t>
            </a:r>
            <a:r>
              <a:rPr lang="cs-CZ" dirty="0" smtClean="0"/>
              <a:t>násilí</a:t>
            </a:r>
            <a:endParaRPr lang="cs-CZ" dirty="0"/>
          </a:p>
        </p:txBody>
      </p:sp>
      <p:pic>
        <p:nvPicPr>
          <p:cNvPr id="3" name="Obrázek 2" descr="pc-300x2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356992"/>
            <a:ext cx="2755506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60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chemeClr val="tx2"/>
                </a:solidFill>
              </a:rPr>
              <a:t>Metodický pokyn na řešení problematiky šikany ve školách a školských zařízeních</a:t>
            </a:r>
          </a:p>
          <a:p>
            <a:endParaRPr lang="cs-CZ" b="1" dirty="0" smtClean="0">
              <a:solidFill>
                <a:srgbClr val="80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800000"/>
              </a:solidFill>
            </a:endParaRPr>
          </a:p>
          <a:p>
            <a:pPr>
              <a:defRPr/>
            </a:pPr>
            <a:r>
              <a:rPr lang="cs-CZ" dirty="0" smtClean="0"/>
              <a:t>Aktualizace stávajícího metodického pokynu</a:t>
            </a:r>
          </a:p>
          <a:p>
            <a:pPr>
              <a:defRPr/>
            </a:pPr>
            <a:r>
              <a:rPr lang="cs-CZ" dirty="0" smtClean="0"/>
              <a:t>Platnost od září 2013 – zveřejněn na webu MŠMT a ve Věstníku MŠMT č. 8 – srpen 2013</a:t>
            </a:r>
          </a:p>
          <a:p>
            <a:pPr>
              <a:defRPr/>
            </a:pPr>
            <a:r>
              <a:rPr lang="cs-CZ" dirty="0" smtClean="0"/>
              <a:t>Vymezení fenoménu školního šikanování včetně problematiky </a:t>
            </a:r>
            <a:r>
              <a:rPr lang="cs-CZ" dirty="0" err="1" smtClean="0"/>
              <a:t>kyberšikany</a:t>
            </a:r>
            <a:r>
              <a:rPr lang="cs-CZ" dirty="0" smtClean="0"/>
              <a:t>, prevence a řešení šikany </a:t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err="1" smtClean="0"/>
              <a:t>kyberšikany</a:t>
            </a:r>
            <a:r>
              <a:rPr lang="cs-CZ" dirty="0" smtClean="0"/>
              <a:t> – metody a postupy</a:t>
            </a:r>
          </a:p>
          <a:p>
            <a:pPr>
              <a:defRPr/>
            </a:pPr>
            <a:r>
              <a:rPr lang="cs-CZ" dirty="0" smtClean="0"/>
              <a:t>Specifikace školního programu proti šikanování a jeho 13 hlavních součástí</a:t>
            </a:r>
          </a:p>
          <a:p>
            <a:pPr>
              <a:defRPr/>
            </a:pPr>
            <a:r>
              <a:rPr lang="cs-CZ" dirty="0" smtClean="0"/>
              <a:t>Kontrola škol ze strany České školní inspekce </a:t>
            </a:r>
            <a:br>
              <a:rPr lang="cs-CZ" dirty="0" smtClean="0"/>
            </a:br>
            <a:r>
              <a:rPr lang="cs-CZ" dirty="0" smtClean="0"/>
              <a:t>a zřizovatelů</a:t>
            </a:r>
          </a:p>
          <a:p>
            <a:endParaRPr lang="cs-CZ" dirty="0"/>
          </a:p>
        </p:txBody>
      </p:sp>
      <p:pic>
        <p:nvPicPr>
          <p:cNvPr id="3" name="Obrázek 2" descr="400x267xLoser-Suzanne-Tucker-97484372_jpg_pagespeed_ic_0qIYKf9AO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2040886"/>
            <a:ext cx="216024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81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chemeClr val="tx2"/>
                </a:solidFill>
              </a:rPr>
              <a:t>Metodické doporučení MŠMT k </a:t>
            </a:r>
            <a:r>
              <a:rPr lang="cs-CZ" sz="2800" b="1" dirty="0" err="1" smtClean="0">
                <a:solidFill>
                  <a:schemeClr val="tx2"/>
                </a:solidFill>
              </a:rPr>
              <a:t>IVýP</a:t>
            </a:r>
            <a:endParaRPr lang="cs-CZ" sz="2800" b="1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msmt.cz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vzdelavani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zakladni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vzdelavani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individualni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vychovny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plan</a:t>
            </a:r>
            <a:endParaRPr lang="cs-CZ" u="sng" dirty="0" smtClean="0"/>
          </a:p>
          <a:p>
            <a:r>
              <a:rPr lang="cs-CZ" dirty="0" smtClean="0"/>
              <a:t>Platnost od 3. prosince 2013</a:t>
            </a:r>
          </a:p>
          <a:p>
            <a:r>
              <a:rPr lang="cs-CZ" dirty="0" smtClean="0"/>
              <a:t>Součástí jsou 3 formuláře pro záznam postupu při řešení rizikového chování žáků na školách.</a:t>
            </a:r>
          </a:p>
          <a:p>
            <a:r>
              <a:rPr lang="cs-CZ" b="1" dirty="0" smtClean="0"/>
              <a:t>Hlavní myšlenkou </a:t>
            </a:r>
            <a:r>
              <a:rPr lang="cs-CZ" dirty="0" err="1" smtClean="0"/>
              <a:t>IVýP</a:t>
            </a:r>
            <a:r>
              <a:rPr lang="cs-CZ" dirty="0" smtClean="0"/>
              <a:t>  není sankciování chování dítěte nebo zákonných zástupců, ale hledání efektivní pomoci pro žáka a podpory pro zákonné zástupce.</a:t>
            </a:r>
          </a:p>
          <a:p>
            <a:r>
              <a:rPr lang="cs-CZ" dirty="0" smtClean="0"/>
              <a:t>Nabízí především prostor pro setkání, partnerskou komunikaci a uvědomění si, že řešený problém se dotýká všech zúčastněných (žák, škola, zákonný zástupce) a každý může nemalou měrou přispět k jeho odstranění.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952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96752"/>
            <a:ext cx="7920880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b="1" dirty="0" smtClean="0">
                <a:solidFill>
                  <a:schemeClr val="tx2"/>
                </a:solidFill>
              </a:rPr>
              <a:t>Financování jako nástroj pro realizaci programů primární prevence</a:t>
            </a:r>
          </a:p>
          <a:p>
            <a:pPr marL="0" indent="0" algn="just">
              <a:buNone/>
            </a:pPr>
            <a:r>
              <a:rPr lang="cs-CZ" sz="2400" dirty="0" smtClean="0"/>
              <a:t>Financování </a:t>
            </a:r>
            <a:r>
              <a:rPr lang="cs-CZ" sz="2400" dirty="0"/>
              <a:t>je nástrojem </a:t>
            </a:r>
            <a:r>
              <a:rPr lang="cs-CZ" sz="2400" dirty="0" smtClean="0"/>
              <a:t>pro naplnění cílů v primární prevenci. Není cílem samo o sobě. Účinná </a:t>
            </a:r>
            <a:r>
              <a:rPr lang="cs-CZ" sz="2400" dirty="0"/>
              <a:t>opatření primární prevence není možno uskutečnit bez adekvátního zabezpečení finančních zdrojů k jejich realizaci. </a:t>
            </a:r>
            <a:endParaRPr lang="cs-CZ" sz="2400" dirty="0" smtClean="0"/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Financované aktivity musí splňovat kritéria:</a:t>
            </a:r>
          </a:p>
          <a:p>
            <a:r>
              <a:rPr lang="cs-CZ" sz="2400" dirty="0"/>
              <a:t> potřebnosti (krajský plán prevence)</a:t>
            </a:r>
          </a:p>
          <a:p>
            <a:r>
              <a:rPr lang="cs-CZ" sz="2400" dirty="0"/>
              <a:t> kvality (certifikace) </a:t>
            </a:r>
          </a:p>
          <a:p>
            <a:r>
              <a:rPr lang="cs-CZ" sz="2400" dirty="0"/>
              <a:t> efektivity (cena/výkon)</a:t>
            </a:r>
          </a:p>
          <a:p>
            <a:r>
              <a:rPr lang="cs-CZ" sz="2400" dirty="0"/>
              <a:t> evaluace </a:t>
            </a:r>
            <a:r>
              <a:rPr lang="cs-CZ" sz="2400" dirty="0" smtClean="0"/>
              <a:t>(hodnocení, sebehodnocení </a:t>
            </a:r>
            <a:r>
              <a:rPr lang="cs-CZ" sz="2400" dirty="0"/>
              <a:t>a rozvoje).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0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chemeClr val="tx2"/>
                </a:solidFill>
              </a:rPr>
              <a:t>Dotační řízení na podporu aktivit v oblasti primární prevence</a:t>
            </a:r>
          </a:p>
          <a:p>
            <a:endParaRPr lang="cs-CZ" dirty="0" smtClean="0">
              <a:solidFill>
                <a:srgbClr val="80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MŠMT vyčleňuje ze svého rozpočtu průměrně ročně cca </a:t>
            </a:r>
            <a:r>
              <a:rPr lang="cs-CZ" dirty="0" smtClean="0">
                <a:solidFill>
                  <a:srgbClr val="FF0000"/>
                </a:solidFill>
              </a:rPr>
              <a:t>20 mil. Kč </a:t>
            </a:r>
            <a:r>
              <a:rPr lang="cs-CZ" dirty="0" smtClean="0"/>
              <a:t>na dotační program na realizaci aktivit v oblasti prevence rizikového chování v působnosti resortu 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Podpora programů dlouhodobé primární prevence rizikových projevů chování a projektů zaměřených na vzdělávání v oblasti primární prevence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Metodika MŠMT pro poskytování dotací ze SR na realizaci aktivit v oblasti prevenci rizikového chování v období 2013 – 2018</a:t>
            </a:r>
          </a:p>
          <a:p>
            <a:r>
              <a:rPr lang="cs-CZ" dirty="0" smtClean="0"/>
              <a:t>Kvalita </a:t>
            </a:r>
            <a:r>
              <a:rPr lang="cs-CZ" dirty="0"/>
              <a:t>a efektivita programu - základní kritérium </a:t>
            </a:r>
            <a:r>
              <a:rPr lang="cs-CZ" dirty="0" smtClean="0"/>
              <a:t>dotací</a:t>
            </a:r>
          </a:p>
          <a:p>
            <a:r>
              <a:rPr lang="cs-CZ" dirty="0"/>
              <a:t>Užší spolupráce s kraji – krajské návrhy dotací (krajský síť programů): kritérium potřebnosti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76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chemeClr val="tx2"/>
                </a:solidFill>
              </a:rPr>
              <a:t>Financované projekty a subjekty</a:t>
            </a:r>
          </a:p>
          <a:p>
            <a:endParaRPr lang="cs-CZ" dirty="0" smtClean="0">
              <a:solidFill>
                <a:srgbClr val="800000"/>
              </a:solidFill>
            </a:endParaRPr>
          </a:p>
          <a:p>
            <a:pPr>
              <a:defRPr/>
            </a:pPr>
            <a:endParaRPr lang="cs-CZ" sz="700" dirty="0" smtClean="0"/>
          </a:p>
          <a:p>
            <a:pPr marL="457200" indent="-457200">
              <a:buFont typeface="Wingdings 2" pitchFamily="18" charset="2"/>
              <a:buAutoNum type="arabicParenR"/>
              <a:defRPr/>
            </a:pPr>
            <a:r>
              <a:rPr lang="cs-CZ" sz="2200" dirty="0" smtClean="0"/>
              <a:t>projekty škol a školských zařízení (PPP, SVP)</a:t>
            </a:r>
          </a:p>
          <a:p>
            <a:pPr marL="457200" indent="-457200">
              <a:buFont typeface="Wingdings 2" pitchFamily="18" charset="2"/>
              <a:buAutoNum type="arabicParenR"/>
              <a:defRPr/>
            </a:pPr>
            <a:r>
              <a:rPr lang="cs-CZ" sz="2200" dirty="0" smtClean="0"/>
              <a:t>projekty služeb pro školy a školská zařízení a realizovaná ve školách a školských zařízeních – projekty NNO</a:t>
            </a:r>
          </a:p>
          <a:p>
            <a:pPr marL="457200" indent="-457200">
              <a:buFont typeface="Wingdings 2" pitchFamily="18" charset="2"/>
              <a:buAutoNum type="arabicParenR"/>
              <a:defRPr/>
            </a:pPr>
            <a:r>
              <a:rPr lang="cs-CZ" sz="2200" dirty="0" smtClean="0"/>
              <a:t>projekty zaměřené na informace, výzkum, hodnocení (např. konference, časopis, evaluace, systém hodnocení kvality atd.) – projekty vysokých škol, NNO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41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340768"/>
            <a:ext cx="8064896" cy="54006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 </a:t>
            </a:r>
            <a:r>
              <a:rPr lang="cs-CZ" sz="2800" b="1" dirty="0">
                <a:solidFill>
                  <a:schemeClr val="tx2"/>
                </a:solidFill>
              </a:rPr>
              <a:t>Financované projekty</a:t>
            </a:r>
            <a:endParaRPr lang="cs-CZ" sz="28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smtClean="0"/>
              <a:t>Všeobecná </a:t>
            </a:r>
            <a:r>
              <a:rPr lang="cs-CZ" sz="2400" dirty="0"/>
              <a:t>PP – pro všechny děti, velmi často práce se třídou, se skupinou ve škole (financuje obec, kraj, stát + další zdroje)</a:t>
            </a:r>
          </a:p>
          <a:p>
            <a:r>
              <a:rPr lang="cs-CZ" sz="2400" dirty="0" smtClean="0"/>
              <a:t>Selektivní PP </a:t>
            </a:r>
            <a:r>
              <a:rPr lang="cs-CZ" sz="2400" dirty="0"/>
              <a:t>– se skupinou ohrožených dětí</a:t>
            </a:r>
          </a:p>
          <a:p>
            <a:r>
              <a:rPr lang="cs-CZ" sz="2400" dirty="0"/>
              <a:t>Indikovaná </a:t>
            </a:r>
            <a:r>
              <a:rPr lang="cs-CZ" sz="2400" dirty="0" smtClean="0"/>
              <a:t>PP – </a:t>
            </a:r>
            <a:r>
              <a:rPr lang="cs-CZ" sz="2400" dirty="0"/>
              <a:t>s jednotlivci - individuální (včasná intervence)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293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chemeClr val="tx2"/>
                </a:solidFill>
              </a:rPr>
              <a:t>Dotační řízení na podporu aktivit v oblasti primární prevence</a:t>
            </a:r>
          </a:p>
          <a:p>
            <a:endParaRPr lang="cs-CZ" dirty="0" smtClean="0">
              <a:solidFill>
                <a:srgbClr val="80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b="1" dirty="0" smtClean="0"/>
              <a:t>Od r. 2013 </a:t>
            </a:r>
            <a:r>
              <a:rPr lang="cs-CZ" dirty="0" smtClean="0"/>
              <a:t>- nový elektronický systém pro podávání žádostí: </a:t>
            </a:r>
            <a:r>
              <a:rPr lang="cs-CZ" dirty="0" smtClean="0">
                <a:hlinkClick r:id="rId2"/>
              </a:rPr>
              <a:t>http://is-prevence.msmt.cz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Maximální výše dotace na 1 žádost/ 1 rok: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cs-CZ" dirty="0" smtClean="0"/>
              <a:t>	350 000,-  (projekty pro více subjektů)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cs-CZ" dirty="0" smtClean="0"/>
              <a:t>	80 000,- (projekty pro svůj vlastní preventivní program)</a:t>
            </a:r>
          </a:p>
          <a:p>
            <a:pPr>
              <a:lnSpc>
                <a:spcPct val="90000"/>
              </a:lnSpc>
              <a:buNone/>
              <a:defRPr/>
            </a:pP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Informace na 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msmt.cz</a:t>
            </a:r>
            <a:r>
              <a:rPr lang="cs-CZ" dirty="0" smtClean="0"/>
              <a:t> – sekce Vzdělávání - Speciální vzdělávání – odkaz Prevence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</a:t>
            </a:r>
            <a:r>
              <a:rPr lang="cs-CZ" sz="2400" b="1" dirty="0" smtClean="0">
                <a:solidFill>
                  <a:schemeClr val="tx2"/>
                </a:solidFill>
              </a:rPr>
              <a:t>Sociální klima školy</a:t>
            </a:r>
          </a:p>
          <a:p>
            <a:endParaRPr lang="cs-CZ" b="1" dirty="0"/>
          </a:p>
          <a:p>
            <a:r>
              <a:rPr lang="cs-CZ" b="1" dirty="0" smtClean="0"/>
              <a:t>Klima </a:t>
            </a:r>
            <a:r>
              <a:rPr lang="cs-CZ" b="1" dirty="0"/>
              <a:t>školy</a:t>
            </a:r>
            <a:r>
              <a:rPr lang="cs-CZ" dirty="0"/>
              <a:t> je relativně stálá </a:t>
            </a:r>
            <a:r>
              <a:rPr lang="cs-CZ" b="1" i="1" dirty="0"/>
              <a:t>kvalita vnitřního prostředí školy</a:t>
            </a:r>
            <a:r>
              <a:rPr lang="cs-CZ" dirty="0"/>
              <a:t> vyznačující se těmito znaky</a:t>
            </a:r>
            <a:r>
              <a:rPr lang="cs-CZ" dirty="0" smtClean="0"/>
              <a:t>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a) </a:t>
            </a:r>
            <a:r>
              <a:rPr lang="cs-CZ" b="1" dirty="0"/>
              <a:t>prožívají</a:t>
            </a:r>
            <a:r>
              <a:rPr lang="cs-CZ" dirty="0"/>
              <a:t> ji ti, kteří ke škole patří (žáci, učitelé, vedoucí pracovníci školy, administrativní zaměstnanci, poradenští pracovníci, školníci, údržbáři),</a:t>
            </a:r>
            <a:br>
              <a:rPr lang="cs-CZ" dirty="0"/>
            </a:br>
            <a:r>
              <a:rPr lang="cs-CZ" dirty="0"/>
              <a:t>b) ovlivňuje jejich chování,</a:t>
            </a:r>
            <a:br>
              <a:rPr lang="cs-CZ" dirty="0"/>
            </a:br>
            <a:r>
              <a:rPr lang="cs-CZ" dirty="0"/>
              <a:t>c) může být popsána v termínech hodnot, norem a přesvědčení o souboru charakteristik, které má škola mít (</a:t>
            </a:r>
            <a:r>
              <a:rPr lang="cs-CZ" dirty="0" err="1"/>
              <a:t>Sackney</a:t>
            </a:r>
            <a:r>
              <a:rPr lang="cs-CZ" dirty="0"/>
              <a:t>, 1988: 4).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81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96752"/>
            <a:ext cx="7992888" cy="554461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71600" y="1166842"/>
            <a:ext cx="81724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cs-CZ" sz="2800" b="1" dirty="0" smtClean="0">
                <a:solidFill>
                  <a:schemeClr val="tx2"/>
                </a:solidFill>
              </a:rPr>
              <a:t>Harmonogram dotačního řízení</a:t>
            </a:r>
          </a:p>
          <a:p>
            <a:endParaRPr lang="cs-CZ" sz="2400" dirty="0" smtClean="0">
              <a:solidFill>
                <a:srgbClr val="800000"/>
              </a:solidFill>
            </a:endParaRPr>
          </a:p>
          <a:p>
            <a:r>
              <a:rPr lang="cs-CZ" sz="2400" b="1" dirty="0" smtClean="0"/>
              <a:t>31. </a:t>
            </a:r>
            <a:r>
              <a:rPr lang="cs-CZ" sz="2400" b="1" dirty="0"/>
              <a:t>č</a:t>
            </a:r>
            <a:r>
              <a:rPr lang="cs-CZ" sz="2400" b="1" dirty="0" smtClean="0"/>
              <a:t>ervence </a:t>
            </a:r>
            <a:r>
              <a:rPr lang="cs-CZ" sz="2400" dirty="0"/>
              <a:t>– </a:t>
            </a:r>
            <a:r>
              <a:rPr lang="cs-CZ" sz="2400" dirty="0" smtClean="0"/>
              <a:t>předjednání </a:t>
            </a:r>
            <a:r>
              <a:rPr lang="cs-CZ" sz="2400" b="1" dirty="0" smtClean="0"/>
              <a:t>nových</a:t>
            </a:r>
            <a:r>
              <a:rPr lang="cs-CZ" sz="2400" dirty="0" smtClean="0"/>
              <a:t> projektů pro více subjektů</a:t>
            </a:r>
            <a:endParaRPr lang="cs-CZ" sz="2400" dirty="0"/>
          </a:p>
          <a:p>
            <a:r>
              <a:rPr lang="cs-CZ" sz="2400" b="1" dirty="0" smtClean="0"/>
              <a:t>4 a 8. září </a:t>
            </a:r>
            <a:r>
              <a:rPr lang="cs-CZ" sz="2400" dirty="0"/>
              <a:t>– </a:t>
            </a:r>
            <a:r>
              <a:rPr lang="cs-CZ" sz="2400" dirty="0" smtClean="0"/>
              <a:t>školení k dotacím v Praze a v Olomouci</a:t>
            </a:r>
            <a:endParaRPr lang="cs-CZ" sz="2400" b="1" dirty="0"/>
          </a:p>
          <a:p>
            <a:pPr>
              <a:lnSpc>
                <a:spcPct val="80000"/>
              </a:lnSpc>
              <a:defRPr/>
            </a:pPr>
            <a:r>
              <a:rPr lang="cs-CZ" sz="2400" b="1" dirty="0" smtClean="0"/>
              <a:t>do 30. září </a:t>
            </a:r>
            <a:r>
              <a:rPr lang="cs-CZ" sz="2400" dirty="0" smtClean="0"/>
              <a:t>– konečný termín pro podávání žádostí o dotaci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 smtClean="0"/>
              <a:t>říjen  </a:t>
            </a:r>
            <a:r>
              <a:rPr lang="cs-CZ" sz="2400" dirty="0" smtClean="0"/>
              <a:t>– formální hodnocení úplnosti a správností žádostí 		o dotace </a:t>
            </a:r>
            <a:endParaRPr lang="cs-CZ" sz="2400" b="1" dirty="0" smtClean="0"/>
          </a:p>
          <a:p>
            <a:pPr>
              <a:lnSpc>
                <a:spcPct val="80000"/>
              </a:lnSpc>
              <a:defRPr/>
            </a:pPr>
            <a:r>
              <a:rPr lang="cs-CZ" sz="2400" b="1" dirty="0" smtClean="0"/>
              <a:t>listopad </a:t>
            </a:r>
            <a:r>
              <a:rPr lang="cs-CZ" sz="2400" dirty="0" smtClean="0"/>
              <a:t>– odborné (věcné) hodnocení žádostí odbornými 	hodnotiteli a jednotlivými kraji - </a:t>
            </a:r>
            <a:r>
              <a:rPr lang="cs-CZ" sz="2400" b="1" i="1" dirty="0" smtClean="0"/>
              <a:t>krajské dotační komise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 smtClean="0"/>
              <a:t>listopad </a:t>
            </a:r>
            <a:r>
              <a:rPr lang="cs-CZ" sz="2400" dirty="0" smtClean="0"/>
              <a:t>– jednání Dotační komise MŠMT</a:t>
            </a:r>
            <a:endParaRPr lang="cs-CZ" sz="2400" b="1" dirty="0" smtClean="0"/>
          </a:p>
          <a:p>
            <a:pPr>
              <a:lnSpc>
                <a:spcPct val="80000"/>
              </a:lnSpc>
              <a:defRPr/>
            </a:pPr>
            <a:r>
              <a:rPr lang="cs-CZ" sz="2400" b="1" dirty="0" smtClean="0"/>
              <a:t>prosinec </a:t>
            </a:r>
            <a:r>
              <a:rPr lang="cs-CZ" sz="2400" dirty="0" smtClean="0"/>
              <a:t>– jednání MŠMT o udělení dotací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 smtClean="0"/>
              <a:t>do 15. února  – </a:t>
            </a:r>
            <a:r>
              <a:rPr lang="cs-CZ" sz="2400" dirty="0" smtClean="0"/>
              <a:t>vyúčtování dotace za minulý rok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 smtClean="0"/>
              <a:t>do 31. března </a:t>
            </a:r>
            <a:r>
              <a:rPr lang="cs-CZ" sz="2400" dirty="0" smtClean="0"/>
              <a:t>– vydání rozhodnutí a vyplacení dotací úspěšným žadatelům </a:t>
            </a:r>
          </a:p>
          <a:p>
            <a:pPr marL="342900" indent="-342900">
              <a:buFont typeface="+mj-lt"/>
              <a:buAutoNum type="arabicPeriod"/>
            </a:pPr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916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96752"/>
            <a:ext cx="8100392" cy="5661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tx2"/>
                </a:solidFill>
              </a:rPr>
              <a:t>Přehled dotačního řízení MŠMT v letech 2013 – 2018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704304"/>
              </p:ext>
            </p:extLst>
          </p:nvPr>
        </p:nvGraphicFramePr>
        <p:xfrm>
          <a:off x="1187624" y="1988840"/>
          <a:ext cx="7382192" cy="3974840"/>
        </p:xfrm>
        <a:graphic>
          <a:graphicData uri="http://schemas.openxmlformats.org/drawingml/2006/table">
            <a:tbl>
              <a:tblPr/>
              <a:tblGrid>
                <a:gridCol w="541432"/>
                <a:gridCol w="1327990"/>
                <a:gridCol w="1656721"/>
                <a:gridCol w="1767817"/>
                <a:gridCol w="2088232"/>
              </a:tblGrid>
              <a:tr h="129614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Rok </a:t>
                      </a:r>
                    </a:p>
                  </a:txBody>
                  <a:tcPr marL="14970" marR="14970" marT="149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podaných projektů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projektů vyřazených z formálních důvodů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podpořených projektů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Celková částka dotace v Kč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1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14970" marR="14970" marT="149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517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18 543 300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1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14970" marR="14970" marT="149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344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19 553 300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27"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14970" marR="14970" marT="149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280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164    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19 </a:t>
                      </a: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256 954     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27"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306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r>
                        <a:rPr lang="cs-CZ" sz="1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553 300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07"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9407">
                <a:tc gridSpan="4">
                  <a:txBody>
                    <a:bodyPr/>
                    <a:lstStyle/>
                    <a:p>
                      <a:pPr algn="l" fontAlgn="b"/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74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030954"/>
              </p:ext>
            </p:extLst>
          </p:nvPr>
        </p:nvGraphicFramePr>
        <p:xfrm>
          <a:off x="1547664" y="1449680"/>
          <a:ext cx="6487252" cy="5435704"/>
        </p:xfrm>
        <a:graphic>
          <a:graphicData uri="http://schemas.openxmlformats.org/drawingml/2006/table">
            <a:tbl>
              <a:tblPr/>
              <a:tblGrid>
                <a:gridCol w="1401038"/>
                <a:gridCol w="838387"/>
                <a:gridCol w="838387"/>
                <a:gridCol w="838387"/>
                <a:gridCol w="838387"/>
                <a:gridCol w="894279"/>
                <a:gridCol w="838387"/>
              </a:tblGrid>
              <a:tr h="11322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Kraj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podpořených projektů v roce 2013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Dotace celkem v Kč v roce 2013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podpořených projektů v roce 2014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Dotace celkem v Kč v roce 2014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podpořených projektů v roce 2015 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Dotace celkem v Kč v roce 2015 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Jihočeský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1562100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1 384 800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1 463 417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Jihomoravský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1781100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1 436 400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1 143 000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Karlovarský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391000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385 000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350 460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Plzeňský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1230800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823 100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664 484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Ústecký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100600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487 200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464 706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Liberecký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309700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489 800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469 610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Praha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1021600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1 159 800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1 108 601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Středočeský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953100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2 065 900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1 560 400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Královéhradecký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1587800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1 100 000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1 175 222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Pardubický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278700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391 300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598 172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Olomoucký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2126200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1 005 700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638 583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Moravskoslezský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525900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1 431 700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1 410 253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Vysočina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2035200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1 719 200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1 341 000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Zlínský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1644500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969 200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826 763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6636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Celostátní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2995000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4 704 200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6 042 283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18 543 300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19 553 300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19 256 954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4214"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5424">
                <a:tc gridSpan="4">
                  <a:txBody>
                    <a:bodyPr/>
                    <a:lstStyle/>
                    <a:p>
                      <a:pPr algn="l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73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chemeClr val="tx2"/>
                </a:solidFill>
              </a:rPr>
              <a:t>Internetový portál</a:t>
            </a:r>
          </a:p>
          <a:p>
            <a:endParaRPr lang="cs-CZ" sz="800" b="1" dirty="0" smtClean="0">
              <a:solidFill>
                <a:srgbClr val="800000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cs-CZ" b="1" dirty="0" smtClean="0">
                <a:hlinkClick r:id="rId2"/>
              </a:rPr>
              <a:t>http://prevence-</a:t>
            </a:r>
            <a:r>
              <a:rPr lang="cs-CZ" b="1" dirty="0" err="1" smtClean="0">
                <a:hlinkClick r:id="rId2"/>
              </a:rPr>
              <a:t>info.cz</a:t>
            </a:r>
            <a:r>
              <a:rPr lang="cs-CZ" b="1" dirty="0" smtClean="0"/>
              <a:t> </a:t>
            </a:r>
          </a:p>
          <a:p>
            <a:pPr>
              <a:buNone/>
              <a:defRPr/>
            </a:pPr>
            <a:r>
              <a:rPr lang="cs-CZ" b="1" dirty="0" smtClean="0"/>
              <a:t>	</a:t>
            </a:r>
            <a:r>
              <a:rPr lang="cs-CZ" dirty="0" smtClean="0"/>
              <a:t>– informace, příklady dobré praxe, akce, registrace</a:t>
            </a:r>
          </a:p>
        </p:txBody>
      </p:sp>
      <p:pic>
        <p:nvPicPr>
          <p:cNvPr id="4" name="Obrázek 3" descr="khjifz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2970058"/>
            <a:ext cx="6912768" cy="361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30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ermankovar\Desktop\plakat-na_hrane_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481958"/>
            <a:ext cx="1362075" cy="2040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ermankovar\Desktop\plakat_sami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481958"/>
            <a:ext cx="1362075" cy="206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hermankovar\Desktop\plakat_mezi-stenami_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3501008"/>
            <a:ext cx="13620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hermankovar\Desktop\plakat_mezi-nimi_0_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01007"/>
            <a:ext cx="135255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1331639" y="1628800"/>
            <a:ext cx="5577581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dirty="0">
                <a:solidFill>
                  <a:schemeClr val="tx2"/>
                </a:solidFill>
              </a:rPr>
              <a:t>Internetový portál</a:t>
            </a:r>
          </a:p>
          <a:p>
            <a:endParaRPr lang="cs-CZ" sz="700" b="1" dirty="0">
              <a:solidFill>
                <a:srgbClr val="800000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cs-CZ" b="1" dirty="0">
                <a:hlinkClick r:id="rId6"/>
              </a:rPr>
              <a:t>http://</a:t>
            </a:r>
            <a:r>
              <a:rPr lang="cs-CZ" b="1" dirty="0" smtClean="0">
                <a:hlinkClick r:id="rId6"/>
              </a:rPr>
              <a:t>prevence-info.cz</a:t>
            </a:r>
            <a:endParaRPr lang="cs-CZ" b="1" dirty="0" smtClean="0"/>
          </a:p>
          <a:p>
            <a:pPr>
              <a:buFont typeface="Wingdings" pitchFamily="2" charset="2"/>
              <a:buChar char="Ø"/>
              <a:defRPr/>
            </a:pPr>
            <a:endParaRPr lang="cs-CZ" b="1" dirty="0"/>
          </a:p>
          <a:p>
            <a:pPr>
              <a:buFont typeface="Wingdings" pitchFamily="2" charset="2"/>
              <a:buChar char="Ø"/>
              <a:defRPr/>
            </a:pPr>
            <a:r>
              <a:rPr lang="cs-CZ" b="1" dirty="0" smtClean="0"/>
              <a:t> Filmové projekty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455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5328592" cy="496855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cs-CZ" sz="4000" b="1" dirty="0" smtClean="0">
                <a:solidFill>
                  <a:schemeClr val="tx2"/>
                </a:solidFill>
              </a:rPr>
              <a:t>Kontakty – MŠMT</a:t>
            </a:r>
          </a:p>
          <a:p>
            <a:pPr>
              <a:buNone/>
            </a:pPr>
            <a:endParaRPr lang="cs-CZ" sz="28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2800" dirty="0" smtClean="0"/>
              <a:t>Mgr. Martina Budinská, tel. 234 811 331 	</a:t>
            </a:r>
            <a:r>
              <a:rPr lang="cs-CZ" sz="2800" u="sng" dirty="0" smtClean="0">
                <a:solidFill>
                  <a:schemeClr val="tx2"/>
                </a:solidFill>
              </a:rPr>
              <a:t>martina.budinska@msmt.cz</a:t>
            </a:r>
          </a:p>
          <a:p>
            <a:endParaRPr lang="cs-CZ" dirty="0" smtClean="0">
              <a:solidFill>
                <a:srgbClr val="800000"/>
              </a:solidFill>
            </a:endParaRPr>
          </a:p>
          <a:p>
            <a:pPr>
              <a:defRPr/>
            </a:pPr>
            <a:endParaRPr lang="en-US" sz="1000" u="sng" dirty="0" smtClean="0">
              <a:hlinkClick r:id="rId2"/>
            </a:endParaRPr>
          </a:p>
          <a:p>
            <a:pPr marL="0" indent="0">
              <a:buNone/>
              <a:defRPr/>
            </a:pPr>
            <a:r>
              <a:rPr lang="en-US" sz="2800" dirty="0" err="1" smtClean="0"/>
              <a:t>Ing</a:t>
            </a:r>
            <a:r>
              <a:rPr lang="en-US" sz="2800" dirty="0" smtClean="0"/>
              <a:t>. </a:t>
            </a:r>
            <a:r>
              <a:rPr lang="en-US" sz="2800" dirty="0" err="1" smtClean="0"/>
              <a:t>Radka</a:t>
            </a:r>
            <a:r>
              <a:rPr lang="en-US" sz="2800" dirty="0" smtClean="0"/>
              <a:t> </a:t>
            </a:r>
            <a:r>
              <a:rPr lang="en-US" sz="2800" dirty="0" err="1" smtClean="0"/>
              <a:t>Heřmánková</a:t>
            </a:r>
            <a:r>
              <a:rPr lang="en-US" sz="2800" dirty="0" smtClean="0"/>
              <a:t>, tel. 234 811 554</a:t>
            </a:r>
            <a:r>
              <a:rPr lang="cs-CZ" sz="2800" dirty="0"/>
              <a:t> </a:t>
            </a:r>
            <a:r>
              <a:rPr lang="cs-CZ" sz="2800" dirty="0" smtClean="0"/>
              <a:t>	</a:t>
            </a:r>
            <a:r>
              <a:rPr lang="en-US" sz="2800" u="sng" dirty="0" smtClean="0">
                <a:solidFill>
                  <a:schemeClr val="tx2"/>
                </a:solidFill>
                <a:hlinkClick r:id="rId3"/>
              </a:rPr>
              <a:t>radka.hermankova@msmt.cz</a:t>
            </a:r>
            <a:endParaRPr lang="cs-CZ" sz="2800" u="sng" dirty="0" smtClean="0">
              <a:solidFill>
                <a:schemeClr val="tx2"/>
              </a:solidFill>
              <a:hlinkClick r:id="rId3"/>
            </a:endParaRPr>
          </a:p>
          <a:p>
            <a:pPr>
              <a:defRPr/>
            </a:pPr>
            <a:endParaRPr lang="en-US" sz="2800" u="sng" dirty="0" smtClean="0">
              <a:hlinkClick r:id="rId3"/>
            </a:endParaRPr>
          </a:p>
          <a:p>
            <a:pPr marL="0" indent="0">
              <a:buNone/>
              <a:defRPr/>
            </a:pPr>
            <a:r>
              <a:rPr lang="en-US" sz="2800" dirty="0" smtClean="0"/>
              <a:t>Mgr. </a:t>
            </a:r>
            <a:r>
              <a:rPr lang="en-US" sz="2800" dirty="0" err="1" smtClean="0"/>
              <a:t>Vladimír</a:t>
            </a:r>
            <a:r>
              <a:rPr lang="en-US" sz="2800" dirty="0" smtClean="0"/>
              <a:t> </a:t>
            </a:r>
            <a:r>
              <a:rPr lang="en-US" sz="2800" dirty="0" err="1" smtClean="0"/>
              <a:t>Sklenář</a:t>
            </a:r>
            <a:r>
              <a:rPr lang="en-US" sz="2800" dirty="0" smtClean="0"/>
              <a:t>, tel. 234 811 698 </a:t>
            </a:r>
            <a:r>
              <a:rPr lang="cs-CZ" sz="2800" dirty="0"/>
              <a:t> </a:t>
            </a:r>
            <a:r>
              <a:rPr lang="cs-CZ" sz="2800" dirty="0" smtClean="0"/>
              <a:t>	</a:t>
            </a:r>
            <a:r>
              <a:rPr lang="en-US" sz="2800" u="sng" dirty="0" smtClean="0">
                <a:hlinkClick r:id="rId4"/>
              </a:rPr>
              <a:t>vladimir.sklenar@msmt.cz</a:t>
            </a:r>
            <a:endParaRPr lang="cs-CZ" sz="2800" u="sng" dirty="0" smtClean="0"/>
          </a:p>
          <a:p>
            <a:pPr>
              <a:buNone/>
              <a:defRPr/>
            </a:pPr>
            <a:endParaRPr lang="cs-CZ" sz="2800" u="sng" dirty="0"/>
          </a:p>
          <a:p>
            <a:pPr>
              <a:buNone/>
              <a:defRPr/>
            </a:pPr>
            <a:r>
              <a:rPr lang="cs-CZ" sz="2800" dirty="0" smtClean="0"/>
              <a:t>Bc. Matouš Korbel, tel. 234 811 281	</a:t>
            </a:r>
            <a:r>
              <a:rPr lang="cs-CZ" sz="2800" u="sng" dirty="0" smtClean="0">
                <a:solidFill>
                  <a:schemeClr val="tx2"/>
                </a:solidFill>
              </a:rPr>
              <a:t>matous.korbel@msmt.cz</a:t>
            </a:r>
            <a:endParaRPr lang="en-US" sz="2800" u="sng" dirty="0" smtClean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b="1" dirty="0" smtClean="0">
              <a:hlinkClick r:id="rId5"/>
            </a:endParaRPr>
          </a:p>
          <a:p>
            <a:pPr marL="0" indent="0">
              <a:buNone/>
              <a:defRPr/>
            </a:pPr>
            <a:r>
              <a:rPr lang="cs-CZ" sz="2800" b="1" dirty="0" smtClean="0">
                <a:hlinkClick r:id="rId5"/>
              </a:rPr>
              <a:t>www.msmt.cz</a:t>
            </a:r>
            <a:r>
              <a:rPr lang="cs-CZ" sz="2800" b="1" dirty="0" smtClean="0"/>
              <a:t> </a:t>
            </a:r>
            <a:endParaRPr lang="cs-CZ" sz="2800" b="1" dirty="0"/>
          </a:p>
          <a:p>
            <a:pPr>
              <a:buNone/>
              <a:defRPr/>
            </a:pPr>
            <a:r>
              <a:rPr lang="cs-CZ" sz="2800" dirty="0" smtClean="0"/>
              <a:t>(</a:t>
            </a:r>
            <a:r>
              <a:rPr lang="cs-CZ" sz="2800" dirty="0"/>
              <a:t>vzdělávání – speciální vzdělávání – prevence)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951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cs-CZ" sz="40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cs-CZ" sz="4000" b="1" dirty="0" smtClean="0">
                <a:solidFill>
                  <a:schemeClr val="tx2"/>
                </a:solidFill>
              </a:rPr>
              <a:t>Děkujeme za pozornost.</a:t>
            </a:r>
          </a:p>
          <a:p>
            <a:pPr algn="ctr">
              <a:buNone/>
            </a:pPr>
            <a:endParaRPr lang="cs-CZ" sz="4300" b="1" dirty="0">
              <a:solidFill>
                <a:schemeClr val="tx2"/>
              </a:solidFill>
            </a:endParaRPr>
          </a:p>
          <a:p>
            <a:pPr algn="ctr">
              <a:buNone/>
            </a:pPr>
            <a:endParaRPr lang="cs-CZ" sz="6600" dirty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cs-CZ" sz="2400" b="1" dirty="0">
                <a:solidFill>
                  <a:schemeClr val="tx2"/>
                </a:solidFill>
              </a:rPr>
              <a:t>Ing. Radka </a:t>
            </a:r>
            <a:r>
              <a:rPr lang="cs-CZ" sz="2400" b="1" dirty="0" smtClean="0">
                <a:solidFill>
                  <a:schemeClr val="tx2"/>
                </a:solidFill>
              </a:rPr>
              <a:t>Heřmánková,</a:t>
            </a:r>
          </a:p>
          <a:p>
            <a:pPr algn="ctr">
              <a:buNone/>
            </a:pPr>
            <a:r>
              <a:rPr lang="cs-CZ" sz="2400" b="1" dirty="0" smtClean="0">
                <a:solidFill>
                  <a:schemeClr val="tx2"/>
                </a:solidFill>
              </a:rPr>
              <a:t>oddělení </a:t>
            </a:r>
            <a:r>
              <a:rPr lang="cs-CZ" sz="2400" b="1" dirty="0">
                <a:solidFill>
                  <a:schemeClr val="tx2"/>
                </a:solidFill>
              </a:rPr>
              <a:t>prevence </a:t>
            </a:r>
            <a:endParaRPr lang="cs-CZ" sz="24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cs-CZ" sz="2400" b="1" dirty="0" smtClean="0">
                <a:solidFill>
                  <a:schemeClr val="tx2"/>
                </a:solidFill>
              </a:rPr>
              <a:t>odbor vzdělávání</a:t>
            </a:r>
            <a:endParaRPr lang="cs-CZ" sz="2400" b="1" dirty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cs-CZ" sz="2400" b="1" dirty="0">
                <a:solidFill>
                  <a:schemeClr val="tx2"/>
                </a:solidFill>
              </a:rPr>
              <a:t>Ministerstvo školství, mládeže a tělovýchovy</a:t>
            </a:r>
          </a:p>
          <a:p>
            <a:pPr>
              <a:buNone/>
            </a:pPr>
            <a:endParaRPr lang="cs-CZ" sz="4000" dirty="0"/>
          </a:p>
          <a:p>
            <a:pPr algn="ctr">
              <a:buNone/>
            </a:pPr>
            <a:endParaRPr lang="cs-CZ" sz="40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sz="4400" b="1" dirty="0" smtClean="0">
                <a:solidFill>
                  <a:schemeClr val="tx2"/>
                </a:solidFill>
              </a:rPr>
              <a:t>MŠMT – gestor v oblasti primární prevence RCH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sz="35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sz="3500" dirty="0" smtClean="0"/>
              <a:t>Koordinuje primární prevenci </a:t>
            </a:r>
            <a:r>
              <a:rPr lang="cs-CZ" sz="3500" b="1" dirty="0" smtClean="0"/>
              <a:t>všech forem rizikového chování u dětí </a:t>
            </a:r>
            <a:br>
              <a:rPr lang="cs-CZ" sz="3500" b="1" dirty="0" smtClean="0"/>
            </a:br>
            <a:r>
              <a:rPr lang="cs-CZ" sz="3500" b="1" dirty="0" smtClean="0"/>
              <a:t>a mládeže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b="1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3500" b="1" dirty="0" smtClean="0"/>
              <a:t>Cíl</a:t>
            </a:r>
            <a:r>
              <a:rPr lang="cs-CZ" sz="3500" b="1" dirty="0"/>
              <a:t>:</a:t>
            </a:r>
            <a:r>
              <a:rPr lang="cs-CZ" sz="3500" dirty="0"/>
              <a:t> minimalizovat vznik a snížit míru rizikového chování u dětí a mládeže.</a:t>
            </a:r>
          </a:p>
          <a:p>
            <a:pPr>
              <a:lnSpc>
                <a:spcPct val="80000"/>
              </a:lnSpc>
              <a:defRPr/>
            </a:pPr>
            <a:endParaRPr lang="cs-CZ" sz="3500" b="1" dirty="0" smtClean="0"/>
          </a:p>
          <a:p>
            <a:pPr marL="0" indent="0">
              <a:buNone/>
              <a:defRPr/>
            </a:pPr>
            <a:r>
              <a:rPr lang="cs-CZ" sz="3500" b="1" dirty="0" smtClean="0"/>
              <a:t>Role MŠMT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500" b="1" dirty="0" smtClean="0"/>
              <a:t>Koordinační</a:t>
            </a:r>
            <a:r>
              <a:rPr lang="cs-CZ" sz="3500" dirty="0" smtClean="0"/>
              <a:t> </a:t>
            </a:r>
            <a:r>
              <a:rPr lang="cs-CZ" sz="3500" dirty="0"/>
              <a:t>– spolupráce všech subjektů </a:t>
            </a:r>
            <a:endParaRPr lang="cs-CZ" sz="35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500" b="1" dirty="0" smtClean="0"/>
              <a:t>Koncepční</a:t>
            </a:r>
            <a:r>
              <a:rPr lang="cs-CZ" sz="3500" dirty="0" smtClean="0"/>
              <a:t> </a:t>
            </a:r>
            <a:r>
              <a:rPr lang="cs-CZ" sz="3500" dirty="0"/>
              <a:t>– stanovování základních strategií v daných </a:t>
            </a:r>
            <a:r>
              <a:rPr lang="cs-CZ" sz="3500" dirty="0" smtClean="0"/>
              <a:t>oblastech, priorit </a:t>
            </a:r>
            <a:br>
              <a:rPr lang="cs-CZ" sz="3500" dirty="0" smtClean="0"/>
            </a:br>
            <a:r>
              <a:rPr lang="cs-CZ" sz="3500" dirty="0" smtClean="0"/>
              <a:t>a </a:t>
            </a:r>
            <a:r>
              <a:rPr lang="cs-CZ" sz="3500" dirty="0"/>
              <a:t>cílů </a:t>
            </a:r>
            <a:endParaRPr lang="cs-CZ" sz="35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500" b="1" dirty="0" smtClean="0"/>
              <a:t>Legislativní</a:t>
            </a:r>
            <a:r>
              <a:rPr lang="cs-CZ" sz="3500" dirty="0" smtClean="0"/>
              <a:t> </a:t>
            </a:r>
            <a:r>
              <a:rPr lang="cs-CZ" sz="3500" dirty="0"/>
              <a:t>– vytváření legislativních podmínek pro oblast primární prevence </a:t>
            </a:r>
            <a:endParaRPr lang="cs-CZ" sz="35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500" b="1" dirty="0" smtClean="0"/>
              <a:t>Metodická </a:t>
            </a:r>
            <a:r>
              <a:rPr lang="cs-CZ" sz="3500" b="1" dirty="0"/>
              <a:t>a informační</a:t>
            </a:r>
            <a:r>
              <a:rPr lang="cs-CZ" sz="3500" dirty="0"/>
              <a:t> </a:t>
            </a:r>
            <a:endParaRPr lang="cs-CZ" sz="35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500" b="1" dirty="0" smtClean="0"/>
              <a:t>Finanční </a:t>
            </a:r>
            <a:r>
              <a:rPr lang="cs-CZ" sz="3500" b="1" dirty="0"/>
              <a:t>podpora</a:t>
            </a:r>
            <a:r>
              <a:rPr lang="cs-CZ" sz="3500" dirty="0"/>
              <a:t> vytváření materiálních, personálních a dalších podmínek nezbytných pro vlastní realizaci prevence ve školství (dotační </a:t>
            </a:r>
            <a:r>
              <a:rPr lang="cs-CZ" sz="3500" dirty="0" smtClean="0"/>
              <a:t>řízení)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500" b="1" dirty="0" smtClean="0"/>
              <a:t>Zabezpečení </a:t>
            </a:r>
            <a:r>
              <a:rPr lang="cs-CZ" sz="3500" b="1" dirty="0"/>
              <a:t>systému hodnocení kvality</a:t>
            </a:r>
            <a:r>
              <a:rPr lang="cs-CZ" sz="3500" dirty="0"/>
              <a:t> </a:t>
            </a:r>
            <a:endParaRPr lang="cs-CZ" dirty="0"/>
          </a:p>
          <a:p>
            <a:pPr>
              <a:lnSpc>
                <a:spcPct val="80000"/>
              </a:lnSpc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78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sz="3000" b="1" dirty="0" smtClean="0">
                <a:solidFill>
                  <a:schemeClr val="tx2"/>
                </a:solidFill>
              </a:rPr>
              <a:t>Rizikové formy chování dětí a mládeže:</a:t>
            </a:r>
          </a:p>
          <a:p>
            <a:pPr lvl="0"/>
            <a:r>
              <a:rPr lang="cs-CZ" sz="2200" b="1" i="1" dirty="0"/>
              <a:t>Interpersonální agresivní chování</a:t>
            </a:r>
            <a:r>
              <a:rPr lang="cs-CZ" sz="2200" dirty="0"/>
              <a:t> - agrese, šikana, </a:t>
            </a:r>
            <a:r>
              <a:rPr lang="cs-CZ" sz="2200" dirty="0" err="1" smtClean="0"/>
              <a:t>kyberšikana</a:t>
            </a:r>
            <a:r>
              <a:rPr lang="cs-CZ" sz="2200" dirty="0" smtClean="0"/>
              <a:t>, </a:t>
            </a:r>
            <a:r>
              <a:rPr lang="cs-CZ" sz="2200" dirty="0"/>
              <a:t>násilí, intolerance, antisemitismus, extremismus, rasismus a xenofobie, homofobie</a:t>
            </a:r>
          </a:p>
          <a:p>
            <a:pPr lvl="0"/>
            <a:r>
              <a:rPr lang="cs-CZ" sz="2200" b="1" i="1" dirty="0"/>
              <a:t>Delikventní chování</a:t>
            </a:r>
            <a:r>
              <a:rPr lang="cs-CZ" sz="2200" dirty="0"/>
              <a:t> ve vztahu k hmotným statkům – vandalismus, krádeže, </a:t>
            </a:r>
            <a:r>
              <a:rPr lang="cs-CZ" sz="2200" dirty="0" smtClean="0"/>
              <a:t>sprejerství</a:t>
            </a:r>
            <a:endParaRPr lang="cs-CZ" sz="2200" dirty="0">
              <a:solidFill>
                <a:srgbClr val="FF0000"/>
              </a:solidFill>
            </a:endParaRPr>
          </a:p>
          <a:p>
            <a:pPr lvl="0"/>
            <a:r>
              <a:rPr lang="cs-CZ" sz="2200" b="1" i="1" dirty="0"/>
              <a:t>Záškoláctví </a:t>
            </a:r>
            <a:r>
              <a:rPr lang="cs-CZ" sz="2200" dirty="0"/>
              <a:t>a neplnění školních povinností</a:t>
            </a:r>
          </a:p>
          <a:p>
            <a:pPr lvl="0"/>
            <a:r>
              <a:rPr lang="cs-CZ" sz="2200" b="1" i="1" dirty="0"/>
              <a:t>Závislostní chování</a:t>
            </a:r>
            <a:r>
              <a:rPr lang="cs-CZ" sz="2200" dirty="0"/>
              <a:t> - užívání všech návykových látek, </a:t>
            </a:r>
            <a:r>
              <a:rPr lang="cs-CZ" sz="2200" dirty="0" err="1" smtClean="0"/>
              <a:t>netolismus</a:t>
            </a:r>
            <a:r>
              <a:rPr lang="cs-CZ" sz="2200" dirty="0" smtClean="0"/>
              <a:t>, </a:t>
            </a:r>
            <a:r>
              <a:rPr lang="cs-CZ" sz="2200" dirty="0" err="1" smtClean="0"/>
              <a:t>gambling</a:t>
            </a:r>
            <a:endParaRPr lang="cs-CZ" sz="2200" dirty="0"/>
          </a:p>
          <a:p>
            <a:pPr lvl="0"/>
            <a:r>
              <a:rPr lang="cs-CZ" sz="2200" b="1" i="1" dirty="0"/>
              <a:t>Rizikové sportovní aktivity, prevence úrazů</a:t>
            </a:r>
            <a:endParaRPr lang="cs-CZ" sz="2200" dirty="0"/>
          </a:p>
          <a:p>
            <a:pPr lvl="0"/>
            <a:r>
              <a:rPr lang="cs-CZ" sz="2200" b="1" i="1" dirty="0"/>
              <a:t>Rizikové chování v dopravě, prevence úrazů</a:t>
            </a:r>
            <a:endParaRPr lang="cs-CZ" sz="2200" dirty="0"/>
          </a:p>
          <a:p>
            <a:pPr lvl="0"/>
            <a:r>
              <a:rPr lang="cs-CZ" sz="2200" b="1" i="1" dirty="0"/>
              <a:t>Spektrum poruch příjmu potravy</a:t>
            </a:r>
            <a:endParaRPr lang="cs-CZ" sz="2200" dirty="0"/>
          </a:p>
          <a:p>
            <a:pPr lvl="0"/>
            <a:r>
              <a:rPr lang="cs-CZ" sz="2200" b="1" i="1" dirty="0"/>
              <a:t>Negativní působení sekt</a:t>
            </a:r>
            <a:endParaRPr lang="cs-CZ" sz="2200" dirty="0"/>
          </a:p>
          <a:p>
            <a:pPr lvl="0"/>
            <a:r>
              <a:rPr lang="cs-CZ" sz="2200" b="1" i="1" dirty="0"/>
              <a:t>Sexuální rizikové </a:t>
            </a:r>
            <a:r>
              <a:rPr lang="cs-CZ" sz="2200" b="1" i="1" dirty="0" smtClean="0"/>
              <a:t>chování a prevence HIV/AIDS</a:t>
            </a:r>
          </a:p>
          <a:p>
            <a:pPr lvl="0"/>
            <a:r>
              <a:rPr lang="cs-CZ" sz="2200" b="1" i="1" dirty="0" smtClean="0"/>
              <a:t>Homofobie</a:t>
            </a:r>
          </a:p>
          <a:p>
            <a:pPr lvl="0"/>
            <a:r>
              <a:rPr lang="cs-CZ" sz="2200" b="1" i="1" dirty="0"/>
              <a:t>Syndrom týraného, zneužívaného a zanedbávaného dítěte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760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chemeClr val="tx2"/>
                </a:solidFill>
              </a:rPr>
              <a:t>Horizontální úroveň koordinace</a:t>
            </a:r>
          </a:p>
          <a:p>
            <a:pPr>
              <a:buNone/>
            </a:pPr>
            <a:endParaRPr lang="cs-CZ" sz="8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2400" dirty="0" smtClean="0"/>
              <a:t>Ministerstvo aktivně spolupracuje  s:</a:t>
            </a:r>
            <a:endParaRPr lang="cs-CZ" sz="2400" dirty="0" smtClean="0">
              <a:solidFill>
                <a:schemeClr val="tx2"/>
              </a:solidFill>
            </a:endParaRPr>
          </a:p>
          <a:p>
            <a:pPr algn="just"/>
            <a:r>
              <a:rPr lang="cs-CZ" sz="2400" dirty="0" smtClean="0"/>
              <a:t>Věcně příslušnými resorty</a:t>
            </a:r>
          </a:p>
          <a:p>
            <a:pPr lvl="1" algn="just"/>
            <a:r>
              <a:rPr lang="cs-CZ" sz="2000" dirty="0" smtClean="0"/>
              <a:t>Ministerstvo zdravotnictví</a:t>
            </a:r>
          </a:p>
          <a:p>
            <a:pPr lvl="1" algn="just"/>
            <a:r>
              <a:rPr lang="cs-CZ" sz="2000" dirty="0" smtClean="0"/>
              <a:t>Ministerstvo vnitra</a:t>
            </a:r>
          </a:p>
          <a:p>
            <a:pPr lvl="1" algn="just"/>
            <a:r>
              <a:rPr lang="cs-CZ" sz="2000" dirty="0" smtClean="0"/>
              <a:t>Ministerstvo práce a sociálních věcí</a:t>
            </a:r>
          </a:p>
          <a:p>
            <a:pPr algn="just"/>
            <a:r>
              <a:rPr lang="cs-CZ" sz="2400" dirty="0" err="1" smtClean="0"/>
              <a:t>Nadresortními</a:t>
            </a:r>
            <a:r>
              <a:rPr lang="cs-CZ" sz="2400" dirty="0" smtClean="0"/>
              <a:t> orgány </a:t>
            </a:r>
          </a:p>
          <a:p>
            <a:pPr lvl="1" algn="just"/>
            <a:r>
              <a:rPr lang="cs-CZ" sz="2000" dirty="0" smtClean="0"/>
              <a:t>Rada vlády pro koordinaci protidrogové politiky při Úřadu vlády </a:t>
            </a:r>
          </a:p>
          <a:p>
            <a:pPr lvl="1" algn="just"/>
            <a:r>
              <a:rPr lang="cs-CZ" sz="2000" dirty="0" smtClean="0"/>
              <a:t>Republikový výbor prevence kriminality při Ministerstvu vnitra</a:t>
            </a:r>
          </a:p>
          <a:p>
            <a:pPr lvl="1" algn="just"/>
            <a:r>
              <a:rPr lang="cs-CZ" sz="2000" dirty="0" smtClean="0"/>
              <a:t>Výbor pro prevenci domácího násilí</a:t>
            </a:r>
          </a:p>
          <a:p>
            <a:pPr lvl="1" algn="just"/>
            <a:r>
              <a:rPr lang="cs-CZ" sz="2000" dirty="0" smtClean="0"/>
              <a:t>Výbor pro prevenci HIV/AIDS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492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>
                <a:solidFill>
                  <a:schemeClr val="tx2"/>
                </a:solidFill>
              </a:rPr>
              <a:t>Vertikální úroveň</a:t>
            </a:r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4" name="Organization Chart 4"/>
          <p:cNvGrpSpPr>
            <a:grpSpLocks/>
          </p:cNvGrpSpPr>
          <p:nvPr/>
        </p:nvGrpSpPr>
        <p:grpSpPr bwMode="auto">
          <a:xfrm>
            <a:off x="971550" y="2060575"/>
            <a:ext cx="7200900" cy="4797425"/>
            <a:chOff x="706" y="10526"/>
            <a:chExt cx="10440" cy="9863"/>
          </a:xfrm>
        </p:grpSpPr>
        <p:cxnSp>
          <p:nvCxnSpPr>
            <p:cNvPr id="3076" name="_s1028"/>
            <p:cNvCxnSpPr>
              <a:cxnSpLocks noChangeShapeType="1"/>
            </p:cNvCxnSpPr>
            <p:nvPr/>
          </p:nvCxnSpPr>
          <p:spPr bwMode="auto">
            <a:xfrm rot="16200000">
              <a:off x="4279" y="14538"/>
              <a:ext cx="5848" cy="1473"/>
            </a:xfrm>
            <a:prstGeom prst="bentConnector3">
              <a:avLst>
                <a:gd name="adj1" fmla="val 16954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7" name="_s1029"/>
            <p:cNvCxnSpPr>
              <a:cxnSpLocks noChangeShapeType="1"/>
            </p:cNvCxnSpPr>
            <p:nvPr/>
          </p:nvCxnSpPr>
          <p:spPr bwMode="auto">
            <a:xfrm>
              <a:off x="6624" y="15279"/>
              <a:ext cx="1339" cy="373"/>
            </a:xfrm>
            <a:prstGeom prst="bentConnector3">
              <a:avLst>
                <a:gd name="adj1" fmla="val -7468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8" name="_s1030"/>
            <p:cNvCxnSpPr>
              <a:cxnSpLocks noChangeShapeType="1"/>
            </p:cNvCxnSpPr>
            <p:nvPr/>
          </p:nvCxnSpPr>
          <p:spPr bwMode="auto">
            <a:xfrm flipV="1">
              <a:off x="6567" y="12351"/>
              <a:ext cx="1372" cy="1091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" name="_s1031"/>
            <p:cNvSpPr>
              <a:spLocks noChangeArrowheads="1"/>
            </p:cNvSpPr>
            <p:nvPr/>
          </p:nvSpPr>
          <p:spPr bwMode="auto">
            <a:xfrm>
              <a:off x="1175" y="11059"/>
              <a:ext cx="7949" cy="18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9F67F"/>
                </a:gs>
                <a:gs pos="100000">
                  <a:srgbClr val="FFCC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square" lIns="45072" tIns="22536" rIns="45072" bIns="225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MŠMT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Odbor speciálního vzdělávání</a:t>
              </a:r>
              <a:r>
                <a:rPr kumimoji="0" lang="cs-CZ" altLang="cs-CZ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– oddělení </a:t>
              </a: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prevence </a:t>
              </a:r>
              <a:b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</a:b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 speciálního vzdělávání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" name="_s1032"/>
            <p:cNvSpPr>
              <a:spLocks noChangeArrowheads="1"/>
            </p:cNvSpPr>
            <p:nvPr/>
          </p:nvSpPr>
          <p:spPr bwMode="auto">
            <a:xfrm>
              <a:off x="1175" y="13256"/>
              <a:ext cx="5377" cy="144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square" lIns="45072" tIns="22536" rIns="45072" bIns="225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Krajský školský koordinátor prevence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Pracovník krajského úřadu – odbory školství</a:t>
              </a:r>
              <a:r>
                <a:rPr kumimoji="0" lang="cs-CZ" altLang="cs-CZ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" name="_s1033"/>
            <p:cNvSpPr>
              <a:spLocks noChangeArrowheads="1"/>
            </p:cNvSpPr>
            <p:nvPr/>
          </p:nvSpPr>
          <p:spPr bwMode="auto">
            <a:xfrm>
              <a:off x="1175" y="15137"/>
              <a:ext cx="5379" cy="146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square" lIns="45072" tIns="22536" rIns="45072" bIns="225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Metodik prevence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Pracovník školského poradenského zařízení - PPP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_s1034"/>
            <p:cNvSpPr>
              <a:spLocks noChangeArrowheads="1"/>
            </p:cNvSpPr>
            <p:nvPr/>
          </p:nvSpPr>
          <p:spPr bwMode="auto">
            <a:xfrm>
              <a:off x="1175" y="17023"/>
              <a:ext cx="5482" cy="188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square" lIns="45072" tIns="22536" rIns="45072" bIns="225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Školní metodik prevence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Pedagogický pracovník školy či školského zařízení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152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800" b="1" dirty="0" smtClean="0">
                <a:solidFill>
                  <a:schemeClr val="tx2"/>
                </a:solidFill>
              </a:rPr>
              <a:t>Strategie prevence rizikových projevů chování</a:t>
            </a:r>
          </a:p>
          <a:p>
            <a:pPr>
              <a:defRPr/>
            </a:pPr>
            <a:r>
              <a:rPr lang="cs-CZ" dirty="0"/>
              <a:t>Časová působnost:  období 2013 – 2018 </a:t>
            </a:r>
          </a:p>
          <a:p>
            <a:pPr>
              <a:defRPr/>
            </a:pPr>
            <a:r>
              <a:rPr lang="cs-CZ" dirty="0"/>
              <a:t>Koncepční dokument provázaný s jinými strategickými dokumenty </a:t>
            </a:r>
          </a:p>
          <a:p>
            <a:pPr>
              <a:defRPr/>
            </a:pPr>
            <a:r>
              <a:rPr lang="cs-CZ" dirty="0"/>
              <a:t>Postupná implementace do krajských strategií a zpětně krajských plánů do strategie….</a:t>
            </a:r>
          </a:p>
          <a:p>
            <a:pPr>
              <a:defRPr/>
            </a:pPr>
            <a:r>
              <a:rPr lang="cs-CZ" b="1" dirty="0"/>
              <a:t>Hlavní funkce:</a:t>
            </a:r>
          </a:p>
          <a:p>
            <a:pPr>
              <a:defRPr/>
            </a:pPr>
            <a:r>
              <a:rPr lang="cs-CZ" dirty="0"/>
              <a:t>Stanovit priority a cíle primární prevence</a:t>
            </a:r>
          </a:p>
          <a:p>
            <a:pPr>
              <a:defRPr/>
            </a:pPr>
            <a:r>
              <a:rPr lang="cs-CZ" dirty="0"/>
              <a:t>Popsat základní rámec primární prevence v ČR</a:t>
            </a:r>
          </a:p>
          <a:p>
            <a:pPr>
              <a:defRPr/>
            </a:pPr>
            <a:r>
              <a:rPr lang="cs-CZ" dirty="0"/>
              <a:t>Určit institucionální zodpovědnosti jednotlivých článků systému primární prevence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b="1" dirty="0"/>
              <a:t>	5 hlavních oblastí: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koordinace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legislativa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financování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vzdělávání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evaluace a informace</a:t>
            </a:r>
          </a:p>
          <a:p>
            <a:pPr>
              <a:defRPr/>
            </a:pPr>
            <a:endParaRPr lang="cs-CZ" dirty="0"/>
          </a:p>
          <a:p>
            <a:endParaRPr lang="cs-CZ" dirty="0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cs-CZ" sz="4000" b="1" dirty="0" smtClean="0">
                <a:solidFill>
                  <a:schemeClr val="tx2"/>
                </a:solidFill>
              </a:rPr>
              <a:t>Legislativa v oblasti primární prevence</a:t>
            </a:r>
          </a:p>
          <a:p>
            <a:endParaRPr lang="cs-CZ" dirty="0" smtClean="0">
              <a:solidFill>
                <a:srgbClr val="80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b="1" dirty="0" smtClean="0"/>
              <a:t>Zákon č. 561/2004 Sb.,</a:t>
            </a:r>
            <a:r>
              <a:rPr lang="cs-CZ" sz="2400" dirty="0" smtClean="0"/>
              <a:t> o předškolním, základním, středním, vyšším odborném </a:t>
            </a:r>
            <a:br>
              <a:rPr lang="cs-CZ" sz="2400" dirty="0" smtClean="0"/>
            </a:br>
            <a:r>
              <a:rPr lang="cs-CZ" sz="2400" dirty="0" smtClean="0"/>
              <a:t>a jiném vzdělávání </a:t>
            </a:r>
            <a:r>
              <a:rPr lang="cs-CZ" sz="2400" b="1" dirty="0" smtClean="0"/>
              <a:t>(školský zákon)  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§ 29 „Školy a školská zařízení jsou při vzdělávání a s ním přímo souvisejících činnostech a při poskytování školských služeb povinny přihlížet k základním fyziologickým potřebám dětí, žáků a studentů </a:t>
            </a:r>
            <a:br>
              <a:rPr lang="cs-CZ" sz="2400" dirty="0" smtClean="0"/>
            </a:br>
            <a:r>
              <a:rPr lang="cs-CZ" sz="2400" dirty="0" smtClean="0"/>
              <a:t>a vytvářet podmínky pro jejich zdravý vývoj a pro předcházení vzniku sociálně patologických jevů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cs-CZ" sz="2400" dirty="0" smtClean="0"/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 smtClean="0"/>
              <a:t>Vyhláška </a:t>
            </a:r>
            <a:r>
              <a:rPr lang="cs-CZ" sz="2400" b="1" dirty="0"/>
              <a:t>č. 72/2005 Sb.,</a:t>
            </a:r>
            <a:r>
              <a:rPr lang="cs-CZ" sz="2400" b="1" dirty="0">
                <a:solidFill>
                  <a:srgbClr val="922223"/>
                </a:solidFill>
              </a:rPr>
              <a:t> </a:t>
            </a:r>
            <a:r>
              <a:rPr lang="cs-CZ" sz="2400" dirty="0" smtClean="0"/>
              <a:t>o </a:t>
            </a:r>
            <a:r>
              <a:rPr lang="cs-CZ" sz="2400" dirty="0"/>
              <a:t>poskytování poradenských služeb ve školách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školských poradenských zařízeních (nově 116/2011 Sb.)</a:t>
            </a:r>
            <a:endParaRPr lang="cs-CZ" sz="2400" dirty="0">
              <a:solidFill>
                <a:srgbClr val="922223"/>
              </a:solidFill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Činnost </a:t>
            </a:r>
            <a:r>
              <a:rPr lang="cs-CZ" sz="2400" dirty="0"/>
              <a:t>metodika v PPP, školního metodika prevence, výchovného poradce, školního psychologa a speciálního </a:t>
            </a:r>
            <a:r>
              <a:rPr lang="cs-CZ" sz="2400" dirty="0" smtClean="0"/>
              <a:t>pedagoga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sz="2400" dirty="0" smtClean="0"/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 smtClean="0"/>
              <a:t>Vyhláška č. </a:t>
            </a:r>
            <a:r>
              <a:rPr lang="cs-CZ" sz="2400" b="1" dirty="0"/>
              <a:t>458/2005 Sb., </a:t>
            </a:r>
            <a:r>
              <a:rPr lang="cs-CZ" sz="2400" dirty="0"/>
              <a:t>kterou se upravují podrobnosti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o </a:t>
            </a:r>
            <a:r>
              <a:rPr lang="cs-CZ" sz="2400" dirty="0"/>
              <a:t>organizaci výchovně vzdělávací péče ve střediscích výchovné </a:t>
            </a:r>
            <a:r>
              <a:rPr lang="cs-CZ" sz="2400" dirty="0" smtClean="0"/>
              <a:t>péče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Činnost SVP v poskytování preventivně </a:t>
            </a:r>
            <a:r>
              <a:rPr lang="cs-CZ" sz="2400" dirty="0"/>
              <a:t>výchovných služeb -  zpracování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realizace cíleného speciálně pedagogického programu pro třídní kolektivy při předcházení a při řešení sociálně patologických jevů na podnět školy nebo školského </a:t>
            </a:r>
            <a:r>
              <a:rPr lang="cs-CZ" sz="2400" dirty="0" smtClean="0"/>
              <a:t>zařízení</a:t>
            </a:r>
            <a:endParaRPr lang="cs-CZ" sz="2400" dirty="0"/>
          </a:p>
          <a:p>
            <a:pPr>
              <a:lnSpc>
                <a:spcPct val="9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90000"/>
              </a:lnSpc>
              <a:buNone/>
              <a:defRPr/>
            </a:pPr>
            <a:r>
              <a:rPr lang="cs-CZ" sz="2400" dirty="0" smtClean="0"/>
              <a:t>	</a:t>
            </a:r>
            <a:endParaRPr lang="cs-CZ" sz="2400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89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87624" y="1556792"/>
            <a:ext cx="7571184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000" b="1" dirty="0" smtClean="0">
                <a:solidFill>
                  <a:schemeClr val="tx2"/>
                </a:solidFill>
              </a:rPr>
              <a:t>Subjekty poskytující primárně preventivní služby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Školy a školská zařízení (DDM, DM) </a:t>
            </a:r>
          </a:p>
          <a:p>
            <a:r>
              <a:rPr lang="cs-CZ" dirty="0" smtClean="0"/>
              <a:t>školní metodik prevence</a:t>
            </a:r>
          </a:p>
          <a:p>
            <a:r>
              <a:rPr lang="cs-CZ" dirty="0" smtClean="0"/>
              <a:t>minimální preventivní program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err="1" smtClean="0"/>
              <a:t>Pedagogicko</a:t>
            </a:r>
            <a:r>
              <a:rPr lang="cs-CZ" b="1" dirty="0" smtClean="0"/>
              <a:t> psychologické poradny</a:t>
            </a:r>
          </a:p>
          <a:p>
            <a:r>
              <a:rPr lang="cs-CZ" dirty="0" smtClean="0"/>
              <a:t>prostřednictvím </a:t>
            </a:r>
            <a:r>
              <a:rPr lang="cs-CZ" dirty="0"/>
              <a:t>metodika prevence zajišťuje prevenci sociálně patologických jevů, realizaci preventivních opatření a koordinaci školních metodiků prevence.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Střediska výchovné péče</a:t>
            </a:r>
          </a:p>
          <a:p>
            <a:r>
              <a:rPr lang="cs-CZ" dirty="0" smtClean="0"/>
              <a:t>zpracování </a:t>
            </a:r>
            <a:r>
              <a:rPr lang="cs-CZ" dirty="0"/>
              <a:t>a realizace cíleného speciálně pedagogického programu pro třídní kolektivy při předcházení a při řešení sociálně patologických jevů na podnět školy nebo školského </a:t>
            </a:r>
            <a:r>
              <a:rPr lang="cs-CZ" dirty="0" smtClean="0"/>
              <a:t>zařízení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Nestátní neziskové organizace</a:t>
            </a:r>
          </a:p>
          <a:p>
            <a:r>
              <a:rPr lang="cs-CZ" dirty="0" smtClean="0"/>
              <a:t>programy primární prevence pro školy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Další organizace</a:t>
            </a:r>
            <a:r>
              <a:rPr lang="cs-CZ" dirty="0" smtClean="0"/>
              <a:t> (vysoké školy, Policie ČR, městská policie)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94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1118</Words>
  <Application>Microsoft Office PowerPoint</Application>
  <PresentationFormat>Předvádění na obrazovce (4:3)</PresentationFormat>
  <Paragraphs>365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Wingdings</vt:lpstr>
      <vt:lpstr>Wingdings 2</vt:lpstr>
      <vt:lpstr>Motiv systému Office</vt:lpstr>
      <vt:lpstr>Aktuální informace z oblasti primární prevence rizikového chování  Krajská konference Sociální klima školy 3. 11. 2015  Hradec Králové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Kosová Dita Mgr.</cp:lastModifiedBy>
  <cp:revision>97</cp:revision>
  <cp:lastPrinted>2015-08-27T12:52:41Z</cp:lastPrinted>
  <dcterms:created xsi:type="dcterms:W3CDTF">2013-10-09T10:41:53Z</dcterms:created>
  <dcterms:modified xsi:type="dcterms:W3CDTF">2015-11-03T07:56:54Z</dcterms:modified>
</cp:coreProperties>
</file>