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98" r:id="rId3"/>
    <p:sldId id="290" r:id="rId4"/>
    <p:sldId id="307" r:id="rId5"/>
    <p:sldId id="300" r:id="rId6"/>
    <p:sldId id="308" r:id="rId7"/>
    <p:sldId id="309" r:id="rId8"/>
    <p:sldId id="306" r:id="rId9"/>
    <p:sldId id="310" r:id="rId10"/>
    <p:sldId id="28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51" autoAdjust="0"/>
  </p:normalViewPr>
  <p:slideViewPr>
    <p:cSldViewPr>
      <p:cViewPr>
        <p:scale>
          <a:sx n="79" d="100"/>
          <a:sy n="79" d="100"/>
        </p:scale>
        <p:origin x="-162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3B46-461B-4B7B-86DE-7D7B94A69030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5C4E2-3584-4C9E-B867-80DDA933D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7710-E466-4095-AE99-E9B81E7BAD2A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E9CF-AAFD-4AE1-B10C-2843DE01C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9DBC2-2A3C-42F8-8D38-58247F67C0E1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8A90-B731-4DD7-AE7F-0EEEDFE77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09262-7F62-494A-9021-39AEB00448FA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03492-FB58-49F2-9471-0C50B9F79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4EB0-4956-4FBB-848D-6F38126FD85D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B2E8B-A167-4BB9-81FD-92CEBABAB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90A3-C82B-483E-A4A7-3A176DA67747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F747-8676-4F21-B1E0-40D9340870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B443E-384F-4729-AB71-A10DE2C1BAB9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8A9E-CFB4-413D-9000-F482C18BA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030BF-3984-4FB2-90DA-AF6C2ED4E51E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3136-2B64-4AC1-98C4-230651E044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EBFD-F550-4303-9645-79FA0F16DE3D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CB78E-E850-4BE3-B7DE-F3B4892CD5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52EF-1D85-47F4-83A7-E122F7EF79C7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3296B-EDC9-46B9-811A-088D3262B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44F76-7555-4FA0-A5C4-36BBB29F63E3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18D8A-9A72-49A9-BC36-228FEA78E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A51B9-9479-4FC6-9E13-3DEDDA4992B9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E54EC-8FA2-43A6-B579-70ACC84726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D5298D6-77BC-4EE8-8E75-1D17411D8554}" type="datetimeFigureOut">
              <a:rPr lang="cs-CZ"/>
              <a:pPr>
                <a:defRPr/>
              </a:pPr>
              <a:t>10.12.2014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173F1B2-8959-4C48-8A41-7E5C5A3824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4" r:id="rId3"/>
    <p:sldLayoutId id="2147483670" r:id="rId4"/>
    <p:sldLayoutId id="2147483669" r:id="rId5"/>
    <p:sldLayoutId id="2147483668" r:id="rId6"/>
    <p:sldLayoutId id="2147483675" r:id="rId7"/>
    <p:sldLayoutId id="2147483676" r:id="rId8"/>
    <p:sldLayoutId id="2147483677" r:id="rId9"/>
    <p:sldLayoutId id="2147483667" r:id="rId10"/>
    <p:sldLayoutId id="2147483678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23850" y="188913"/>
            <a:ext cx="8512175" cy="696912"/>
          </a:xfrm>
        </p:spPr>
        <p:txBody>
          <a:bodyPr/>
          <a:lstStyle/>
          <a:p>
            <a:pPr algn="ctr"/>
            <a:r>
              <a:rPr lang="cs-CZ" sz="4400" b="1" dirty="0" smtClean="0"/>
              <a:t>SPOLUPRÁCE S RODINOU</a:t>
            </a:r>
          </a:p>
        </p:txBody>
      </p:sp>
      <p:pic>
        <p:nvPicPr>
          <p:cNvPr id="1027" name="Picture 3" descr="C:\Users\HeavyConan\Desktop\14304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85" y="944811"/>
            <a:ext cx="743575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 bwMode="auto">
          <a:xfrm>
            <a:off x="406273" y="5517232"/>
            <a:ext cx="851217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8872" tIns="0" rIns="45720" bIns="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itchFamily="18" charset="2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cs-CZ" sz="4400" b="1" dirty="0" smtClean="0"/>
              <a:t>VE ŠKOLNÍM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cs-CZ" sz="4000" dirty="0" smtClean="0"/>
              <a:t>DĚKUJEME ZA POZORNOST</a:t>
            </a:r>
            <a:endParaRPr lang="cs-CZ" sz="4000" dirty="0" smtClean="0">
              <a:solidFill>
                <a:schemeClr val="tx1"/>
              </a:solidFill>
            </a:endParaRPr>
          </a:p>
          <a:p>
            <a:endParaRPr lang="cs-CZ" sz="4000" dirty="0" smtClean="0"/>
          </a:p>
          <a:p>
            <a:endParaRPr lang="cs-CZ" dirty="0" smtClean="0"/>
          </a:p>
        </p:txBody>
      </p:sp>
      <p:sp>
        <p:nvSpPr>
          <p:cNvPr id="45060" name="Podnadpis 2"/>
          <p:cNvSpPr>
            <a:spLocks/>
          </p:cNvSpPr>
          <p:nvPr/>
        </p:nvSpPr>
        <p:spPr bwMode="auto">
          <a:xfrm>
            <a:off x="468313" y="5229225"/>
            <a:ext cx="8675687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b"/>
          <a:lstStyle/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sz="2000" b="1" dirty="0" smtClean="0">
                <a:solidFill>
                  <a:srgbClr val="FFFFFF"/>
                </a:solidFill>
                <a:latin typeface="Corbel" pitchFamily="34" charset="0"/>
              </a:rPr>
              <a:t>Bc. Miroslav Zavadil, DiS.</a:t>
            </a:r>
            <a:r>
              <a:rPr lang="cs-CZ" sz="2000" b="1" dirty="0">
                <a:solidFill>
                  <a:srgbClr val="FFFFFF"/>
                </a:solidFill>
                <a:latin typeface="Corbel" pitchFamily="34" charset="0"/>
              </a:rPr>
              <a:t>		</a:t>
            </a:r>
            <a:r>
              <a:rPr lang="cs-CZ" sz="2000" b="1" dirty="0" smtClean="0">
                <a:solidFill>
                  <a:srgbClr val="FFFFFF"/>
                </a:solidFill>
                <a:latin typeface="Corbel" pitchFamily="34" charset="0"/>
              </a:rPr>
              <a:t>Mgr</a:t>
            </a:r>
            <a:r>
              <a:rPr lang="cs-CZ" sz="2000" b="1" dirty="0" smtClean="0">
                <a:solidFill>
                  <a:srgbClr val="FFFFFF"/>
                </a:solidFill>
                <a:latin typeface="Corbel" pitchFamily="34" charset="0"/>
              </a:rPr>
              <a:t>. Markéta Jírová Exnerová, DiS.</a:t>
            </a:r>
            <a:endParaRPr lang="cs-CZ" sz="2000" b="1" dirty="0">
              <a:solidFill>
                <a:srgbClr val="FFFFFF"/>
              </a:solidFill>
              <a:latin typeface="Corbel" pitchFamily="34" charset="0"/>
            </a:endParaRP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Vedoucí CAS Nymburk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			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Vedoucí 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Centra 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PP </a:t>
            </a:r>
            <a:endParaRPr lang="cs-CZ" dirty="0">
              <a:solidFill>
                <a:srgbClr val="FFFFFF"/>
              </a:solidFill>
              <a:latin typeface="Corbel" pitchFamily="34" charset="0"/>
            </a:endParaRP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Laxus o.s.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	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	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		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Semiramis 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o.s.</a:t>
            </a: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+420 606 365 338				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+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420 723 179 409</a:t>
            </a: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zavadil@laxus.cz	</a:t>
            </a:r>
            <a:r>
              <a:rPr lang="cs-CZ" dirty="0">
                <a:solidFill>
                  <a:srgbClr val="FFFFFF"/>
                </a:solidFill>
                <a:latin typeface="Corbel" pitchFamily="34" charset="0"/>
              </a:rPr>
              <a:t>			</a:t>
            </a:r>
            <a:r>
              <a:rPr lang="cs-CZ" dirty="0" smtClean="0">
                <a:solidFill>
                  <a:srgbClr val="FFFFFF"/>
                </a:solidFill>
                <a:latin typeface="Corbel" pitchFamily="34" charset="0"/>
              </a:rPr>
              <a:t>exnerova@os-semiramis.cz</a:t>
            </a:r>
            <a:endParaRPr lang="cs-CZ" dirty="0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288" y="333375"/>
            <a:ext cx="4040187" cy="715963"/>
          </a:xfrm>
        </p:spPr>
        <p:txBody>
          <a:bodyPr>
            <a:normAutofit fontScale="92500" lnSpcReduction="10000"/>
          </a:bodyPr>
          <a:lstStyle/>
          <a:p>
            <a:r>
              <a:rPr lang="cs-CZ" cap="none" dirty="0" smtClean="0">
                <a:solidFill>
                  <a:schemeClr val="bg1"/>
                </a:solidFill>
                <a:latin typeface="Arial" charset="0"/>
              </a:rPr>
              <a:t>JDE O ZPŮSOB, JAKÝM NA PROBLÉM NAHLÍŽÍME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0825" y="1700213"/>
            <a:ext cx="8642350" cy="4968875"/>
          </a:xfrm>
        </p:spPr>
        <p:txBody>
          <a:bodyPr>
            <a:normAutofit lnSpcReduction="10000"/>
          </a:bodyPr>
          <a:lstStyle/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Krom jiných základních funkcí má být rodina hlavním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zdrojem naplňování osobních potřeb všech svých členů. Ti prožívají život druhého člena rodiny také jako svůj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Rizikové chování jako SYMPTOM, tzn. příznak, podle něhož lze vysledovat problémy v rodinném systému.</a:t>
            </a: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Symptomatický“ jedinec ukazuje na poruchu v rodinném dění – na ustrnutí v nedokonané fázi sjednocení, nebo oddělení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„ …individuální symptomatika je 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své podstatě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výrazem narušených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mezilidských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vztahů.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Chorobné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příznaky jednotlivých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členů rodiny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nevznikají výlučně 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dividuální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podkladě, ale objevují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se, berou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sebe specifickou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povahu, udržují se a 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příznivém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případě mizí v rámci sociálních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vztahů a interakcí v rodině…“</a:t>
            </a:r>
          </a:p>
          <a:p>
            <a:pPr marL="0" indent="0" algn="r">
              <a:lnSpc>
                <a:spcPct val="90000"/>
              </a:lnSpc>
              <a:buClr>
                <a:schemeClr val="tx1"/>
              </a:buClr>
              <a:buSzTx/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Špitz, Balcar, 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ngmeier, 2000, s. 169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7" name="Picture 7" descr="cerny_pohled_star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0"/>
            <a:ext cx="2987675" cy="141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41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4040187" cy="715963"/>
          </a:xfrm>
        </p:spPr>
        <p:txBody>
          <a:bodyPr lIns="146304" anchor="ctr"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smtClean="0">
                <a:solidFill>
                  <a:schemeClr val="bg1"/>
                </a:solidFill>
                <a:latin typeface="Arial" charset="0"/>
              </a:rPr>
              <a:t>RODINA A JEJÍ VÝZNAM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1700213"/>
            <a:ext cx="8642350" cy="496887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r>
              <a:rPr lang="cs-CZ" sz="2000" dirty="0" smtClean="0">
                <a:latin typeface="Arial" charset="0"/>
              </a:rPr>
              <a:t>Veškeré zdroje pohybu, vývoje nebo stagnace jedince (a tedy celé rodiny), leží v potencích vztahů základního trojúhelníku matka - dítě - otec a v jejich koordinaci a synchronizaci.</a:t>
            </a:r>
            <a:br>
              <a:rPr lang="cs-CZ" sz="2000" dirty="0" smtClean="0">
                <a:latin typeface="Arial" charset="0"/>
              </a:rPr>
            </a:br>
            <a:r>
              <a:rPr lang="cs-CZ" sz="2000" dirty="0" smtClean="0">
                <a:latin typeface="Arial" charset="0"/>
              </a:rPr>
              <a:t>Každá ze tří postav základního trojúhelníku může přispívat k akceleraci pohybu, nebo k jeho retardaci. Všichni jsou fatálně závislí na všech. Nelze být dobrou matkou, když vedle sebe nemá dobrého otce, dobrým otcem, když jej nedoplňuje dobrá matka, dítě se ocitá v nezáviděníhodné situaci, když mu nejsou k dispozici jeden nebo dokonce oba rodiče. Tento stav přispívá a zásadně formuje existenci celého systému a oddělenou existenci jednotlivců, účastníků tohoto systému.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endParaRPr lang="cs-CZ" sz="20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r>
              <a:rPr lang="cs-CZ" sz="2000" dirty="0" smtClean="0">
                <a:latin typeface="Arial" charset="0"/>
              </a:rPr>
              <a:t>Např. co se stane s dítětem, když jeden nebo oba vlastní rodiče dostatečně nenaplňují své rodičovské funkce, nebo dokonce úplně chybí? Dítě pátrá ve svém okolí, rodičovské postavy nutkavě hledá a opatřuje si je i za cenu psych. a </a:t>
            </a:r>
            <a:r>
              <a:rPr lang="cs-CZ" sz="2000" dirty="0" err="1" smtClean="0">
                <a:latin typeface="Arial" charset="0"/>
              </a:rPr>
              <a:t>somat</a:t>
            </a:r>
            <a:r>
              <a:rPr lang="cs-CZ" sz="2000" dirty="0" smtClean="0">
                <a:latin typeface="Arial" charset="0"/>
              </a:rPr>
              <a:t>. příznaků. Někteří si svého „rodiče“ dokáží poskládat i z několika lidí zároveň (několik tet v DD, trenér, učitel, starší sourozenci…).</a:t>
            </a:r>
          </a:p>
        </p:txBody>
      </p:sp>
      <p:pic>
        <p:nvPicPr>
          <p:cNvPr id="5" name="Picture 2" descr="C:\Users\HeavyConan\Documents\Pracovní dokumenty\Semiramis - Laxus\Prezentace\Obrázky do prezentací\Dítě, rodina\rodi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4" y="0"/>
            <a:ext cx="2987675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4040187" cy="715963"/>
          </a:xfrm>
        </p:spPr>
        <p:txBody>
          <a:bodyPr lIns="146304" anchor="ctr"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HLAVNÍ MYŠLENKY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1700213"/>
            <a:ext cx="8642350" cy="4968875"/>
          </a:xfrm>
        </p:spPr>
        <p:txBody>
          <a:bodyPr>
            <a:normAutofit/>
          </a:bodyPr>
          <a:lstStyle/>
          <a:p>
            <a:pPr marL="0" indent="0">
              <a:buClrTx/>
              <a:buSzPct val="100000"/>
              <a:buNone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Vždy by mělo jít, na prvním místě, o „prospěch“ dítěte. - V tomto úhlu pohledu jde tedy rodičům i pedagogům o stejnou věc.</a:t>
            </a: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Zásadní překážkou při práci na „prospěchu“ dítěte může být vlastní ideál dobré rodiny, který si do vztahu s žákem a jeho rodiči promítáme. Expertní role, kdy přece moc dobře víme, jak by to mělo vypadat…</a:t>
            </a: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Jestliže nám opravdu jde o „prospěch“ dítěte, bez jeho rodiny se neobejdeme, pro pohyb ji nutně potřebujeme.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HeavyConan\Documents\Pracovní dokumenty\Semiramis - Laxus\Prezentace\Obrázky do prezentací\Dítě, rodina\Rodina_stic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326"/>
            <a:ext cx="2916237" cy="141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6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4040187" cy="715963"/>
          </a:xfrm>
        </p:spPr>
        <p:txBody>
          <a:bodyPr lIns="146304" anchor="ctr"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STŘÍPKY A POSTŘEHY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1700213"/>
            <a:ext cx="8642350" cy="4968875"/>
          </a:xfrm>
        </p:spPr>
        <p:txBody>
          <a:bodyPr>
            <a:normAutofit/>
          </a:bodyPr>
          <a:lstStyle/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Rodiče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apriori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nejsou nepřátelé školy. Nejčastěji opravdu jednají v zájmu dítěte.</a:t>
            </a: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Rodiče v danou chvíli dělají co mohou, co umí.</a:t>
            </a: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Rodiče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dávají a děti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přijímají.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Rodiče se dávají plně a děti nemohou odmítnout nic, co jim rodiče dávají.</a:t>
            </a: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Rodiče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jsou jediní možní, nositelé daru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života, proto budou mít vždy přednost, ať se chovají jakkoliv.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Dětská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láska je bezvýhradná, předem daná a neměnná. Děti potřebují šťastné rodiče a cítí  odpovědnost, když tomu tak není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Děti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potřebují důvěru v to, že rodiče jsou schopni nést svůj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osud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postarat se. Toto si testují nejrůznějšími způsoby.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HeavyConan\Desktop\201301081150ROD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0"/>
            <a:ext cx="2913733" cy="140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5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4040187" cy="715963"/>
          </a:xfrm>
        </p:spPr>
        <p:txBody>
          <a:bodyPr lIns="146304" anchor="ctr"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RODINA A ŠKOLA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2204269"/>
            <a:ext cx="8642350" cy="3600995"/>
          </a:xfrm>
        </p:spPr>
        <p:txBody>
          <a:bodyPr>
            <a:normAutofit/>
          </a:bodyPr>
          <a:lstStyle/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Rodiny žáků jsou součástí školního prostředí a naopak </a:t>
            </a:r>
          </a:p>
          <a:p>
            <a:pPr marL="0" indent="0">
              <a:buClrTx/>
              <a:buSzPct val="10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(vzájemně se oba světy výrazně ovlivňují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Rodina + škola = partneři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rodina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škola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nepřátelé.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Prorodinná škola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(škola komunitního typu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899"/>
            <a:ext cx="2931317" cy="1402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28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4040187" cy="715963"/>
          </a:xfrm>
        </p:spPr>
        <p:txBody>
          <a:bodyPr lIns="146304" anchor="ctr">
            <a:normAutofit fontScale="92500"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MOTIVACE KE SPOLUPRÁCI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2060253"/>
            <a:ext cx="8642350" cy="3600995"/>
          </a:xfrm>
        </p:spPr>
        <p:txBody>
          <a:bodyPr>
            <a:normAutofit/>
          </a:bodyPr>
          <a:lstStyle/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Společný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 – jde nám o dítě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Otevřená, vstřícná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partnersky nastavená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škola, pedagogové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(otázka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moci, otázka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naladění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...).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  <a:buSzPct val="100000"/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systém, pravidla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(jasná, přijatelná, srozumitelná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...).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"/>
            <a:ext cx="2952749" cy="14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44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5616872" cy="715963"/>
          </a:xfrm>
        </p:spPr>
        <p:txBody>
          <a:bodyPr lIns="146304" anchor="ctr">
            <a:normAutofit fontScale="92500" lnSpcReduction="10000"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CO FUNGUJE PŘI KONTAKTU S RODINOU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1700213"/>
            <a:ext cx="8642350" cy="4968875"/>
          </a:xfrm>
        </p:spPr>
        <p:txBody>
          <a:bodyPr>
            <a:normAutofit/>
          </a:bodyPr>
          <a:lstStyle/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Nejít do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souboje.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Snaha přijmout názor rodičů – ocenit ho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„Prosím, pomozte nám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...“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„Vy jste největší expert na vaše dítě, poraďte mi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...“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Pozitivní motivace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zastrašování.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Zpětné otázky na nepříjemné dotazy nebo komentáře – „Z čeho usuzujete, že to tak je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?“…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 některých situacích / případech nebýt sám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(rozhovor můžu ukončit a vyvolat jindy už za účasti kolegy/kolegyně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Popis situace, která je patová, popis toho, co se se mnou děje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(„Teď jsem úplně bezmocná/-ý“, „Vidím Vaši převahu a nevím, co s tím. Já se s Vámi potřebuji dohodnout.“)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Pozor: Popisovat to, co se se mnou děje, neobviňujícím způsobem! Opak vyvolává obranu a zesiluje útok.</a:t>
            </a: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HeavyConan\Desktop\magi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"/>
            <a:ext cx="2895643" cy="141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5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5288" y="333375"/>
            <a:ext cx="5616872" cy="715963"/>
          </a:xfrm>
        </p:spPr>
        <p:txBody>
          <a:bodyPr lIns="146304" anchor="ctr">
            <a:normAutofit fontScale="92500" lnSpcReduction="10000"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sz="2300" b="1" dirty="0" smtClean="0">
                <a:solidFill>
                  <a:schemeClr val="bg1"/>
                </a:solidFill>
                <a:latin typeface="Arial" charset="0"/>
              </a:rPr>
              <a:t>CO FUNGUJE PŘI KONTAKTU S RODINOU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250825" y="1556793"/>
            <a:ext cx="8642350" cy="5184576"/>
          </a:xfrm>
        </p:spPr>
        <p:txBody>
          <a:bodyPr>
            <a:normAutofit fontScale="92500" lnSpcReduction="10000"/>
          </a:bodyPr>
          <a:lstStyle/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 případech složitých, těžkých situací doma - citlivý přístup, lidskost, empatie – i přesto, co se děje doma, je stále potřeba řešit problém s dítětem a ne problém např. se vztahem mezi rodiči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(„Já Vám chci dát tuto informaci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…“,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„Pomozte dítěti, aby v tomto směru škodil problém co nejméně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…“).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Romové: krátké věty, striktní jednání, ohraničení kontaktu, plánování – krátce, rychle,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jasně.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Předání odborných, fundovaných informací o problému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(např. ADHD)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+ doporučení / návod, jak s tím pracovat i doma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(konkrétní informace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Zmapování problému podrobným dotazováním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(jak to vypadá, jak s problémem doma pracují, co už zkoušeli, co fungovalo a co ne)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příležitost získat si rodiče do spolupráce + ocenit je za to, jak to zvládají, i když to mají tak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těžké.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0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Přítomnost cizího člověka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(odborník z jiné instituce / jiný pedagog)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může vést k větší kooperaci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(cizí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prostředí – tendence chovat se slušněji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HeavyConan\Desktop\magi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"/>
            <a:ext cx="2895643" cy="141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1682</TotalTime>
  <Words>431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Modul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kvality  RVKPP a MPSV  -  procesní a obsahové rozdíly</dc:title>
  <dc:creator>Da</dc:creator>
  <cp:lastModifiedBy>HeavyConan</cp:lastModifiedBy>
  <cp:revision>75</cp:revision>
  <dcterms:created xsi:type="dcterms:W3CDTF">2010-10-23T07:25:58Z</dcterms:created>
  <dcterms:modified xsi:type="dcterms:W3CDTF">2014-12-10T11:38:11Z</dcterms:modified>
</cp:coreProperties>
</file>