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764" r:id="rId3"/>
    <p:sldId id="739" r:id="rId4"/>
    <p:sldId id="271" r:id="rId5"/>
    <p:sldId id="763" r:id="rId6"/>
    <p:sldId id="758" r:id="rId7"/>
    <p:sldId id="740" r:id="rId8"/>
    <p:sldId id="741" r:id="rId9"/>
    <p:sldId id="762" r:id="rId10"/>
    <p:sldId id="742" r:id="rId11"/>
    <p:sldId id="747" r:id="rId12"/>
    <p:sldId id="759" r:id="rId13"/>
    <p:sldId id="761" r:id="rId14"/>
    <p:sldId id="743" r:id="rId15"/>
    <p:sldId id="262" r:id="rId16"/>
    <p:sldId id="760" r:id="rId17"/>
    <p:sldId id="744" r:id="rId18"/>
    <p:sldId id="724" r:id="rId19"/>
    <p:sldId id="705" r:id="rId20"/>
  </p:sldIdLst>
  <p:sldSz cx="12192000" cy="6858000"/>
  <p:notesSz cx="6742113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E9EBF5"/>
    <a:srgbClr val="CFD5EA"/>
    <a:srgbClr val="E43031"/>
    <a:srgbClr val="C00000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DATA%20covid\V&#253;voj%20o&#269;kov&#225;n&#237;%20v%20z&#225;vislosti%20na%20dod&#225;vk&#225;ch%20vakc&#237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DATA%20covid\Pl&#225;n%20o&#269;kov&#225;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B3-44E1-8A3E-A556A8CA5AF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B3-44E1-8A3E-A556A8CA5AF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B3-44E1-8A3E-A556A8CA5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 (4)'!$L$75:$N$75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 (4)'!$L$76:$N$76</c:f>
              <c:numCache>
                <c:formatCode>#,##0</c:formatCode>
                <c:ptCount val="3"/>
                <c:pt idx="0">
                  <c:v>52485</c:v>
                </c:pt>
                <c:pt idx="1">
                  <c:v>46539</c:v>
                </c:pt>
                <c:pt idx="2">
                  <c:v>5946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B3-44E1-8A3E-A556A8CA5A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2B2B82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cs-CZ" sz="2800" b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leden až červenec</a:t>
            </a:r>
          </a:p>
        </c:rich>
      </c:tx>
      <c:layout>
        <c:manualLayout>
          <c:xMode val="edge"/>
          <c:yMode val="edge"/>
          <c:x val="6.1013657131674295E-2"/>
          <c:y val="3.2029837829580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2B2B82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7687074829931974E-2"/>
          <c:y val="0.13267181240502832"/>
          <c:w val="0.97006802721088436"/>
          <c:h val="0.76208471473960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List1!$B$62</c:f>
              <c:strCache>
                <c:ptCount val="1"/>
                <c:pt idx="0">
                  <c:v>Dodávky vakcín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2B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23-4649-B6F0-574D602754C0}"/>
              </c:ext>
            </c:extLst>
          </c:dPt>
          <c:dPt>
            <c:idx val="1"/>
            <c:invertIfNegative val="0"/>
            <c:bubble3D val="0"/>
            <c:spPr>
              <a:solidFill>
                <a:srgbClr val="2B2B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23-4649-B6F0-574D602754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23-4649-B6F0-574D602754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23-4649-B6F0-574D602754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23-4649-B6F0-574D602754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23-4649-B6F0-574D602754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23-4649-B6F0-574D602754C0}"/>
              </c:ext>
            </c:extLst>
          </c:dPt>
          <c:dLbls>
            <c:dLbl>
              <c:idx val="0"/>
              <c:layout>
                <c:manualLayout>
                  <c:x val="5.4008827254802105E-2"/>
                  <c:y val="5.53153023840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3-4649-B6F0-574D602754C0}"/>
                </c:ext>
              </c:extLst>
            </c:dLbl>
            <c:dLbl>
              <c:idx val="1"/>
              <c:layout>
                <c:manualLayout>
                  <c:x val="5.4489457474532099E-2"/>
                  <c:y val="6.072116961942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3-4649-B6F0-574D602754C0}"/>
                </c:ext>
              </c:extLst>
            </c:dLbl>
            <c:dLbl>
              <c:idx val="2"/>
              <c:layout>
                <c:manualLayout>
                  <c:x val="-8.3254518558323223E-4"/>
                  <c:y val="5.55329997812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3-4649-B6F0-574D602754C0}"/>
                </c:ext>
              </c:extLst>
            </c:dLbl>
            <c:dLbl>
              <c:idx val="3"/>
              <c:layout>
                <c:manualLayout>
                  <c:x val="-1.1845534233593934E-3"/>
                  <c:y val="6.510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3-4649-B6F0-574D602754C0}"/>
                </c:ext>
              </c:extLst>
            </c:dLbl>
            <c:dLbl>
              <c:idx val="4"/>
              <c:layout>
                <c:manualLayout>
                  <c:x val="-1.1845534233594804E-3"/>
                  <c:y val="6.510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23-4649-B6F0-574D602754C0}"/>
                </c:ext>
              </c:extLst>
            </c:dLbl>
            <c:dLbl>
              <c:idx val="5"/>
              <c:layout>
                <c:manualLayout>
                  <c:x val="-1.1972001730001383E-3"/>
                  <c:y val="6.258086273034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23-4649-B6F0-574D602754C0}"/>
                </c:ext>
              </c:extLst>
            </c:dLbl>
            <c:dLbl>
              <c:idx val="6"/>
              <c:layout>
                <c:manualLayout>
                  <c:x val="0"/>
                  <c:y val="6.2909087502706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23-4649-B6F0-574D602754C0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2B2B8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List1!$A$63:$A$74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List1!$B$63:$B$69</c:f>
              <c:numCache>
                <c:formatCode>#,##0</c:formatCode>
                <c:ptCount val="7"/>
                <c:pt idx="0">
                  <c:v>16185</c:v>
                </c:pt>
                <c:pt idx="1">
                  <c:v>26050</c:v>
                </c:pt>
                <c:pt idx="2">
                  <c:v>48000</c:v>
                </c:pt>
                <c:pt idx="3">
                  <c:v>145147</c:v>
                </c:pt>
                <c:pt idx="4">
                  <c:v>152539</c:v>
                </c:pt>
                <c:pt idx="5">
                  <c:v>173147</c:v>
                </c:pt>
                <c:pt idx="6">
                  <c:v>146426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23-4649-B6F0-574D60275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983300879"/>
        <c:axId val="662124015"/>
      </c:barChart>
      <c:lineChart>
        <c:grouping val="standard"/>
        <c:varyColors val="0"/>
        <c:ser>
          <c:idx val="1"/>
          <c:order val="1"/>
          <c:tx>
            <c:strRef>
              <c:f>List1!$C$62</c:f>
              <c:strCache>
                <c:ptCount val="1"/>
                <c:pt idx="0">
                  <c:v>Uskutečněných očkování celkem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682009109429704E-2"/>
                  <c:y val="-4.2705484182898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423-4649-B6F0-574D602754C0}"/>
                </c:ext>
              </c:extLst>
            </c:dLbl>
            <c:dLbl>
              <c:idx val="1"/>
              <c:layout>
                <c:manualLayout>
                  <c:x val="-4.2724323638649649E-2"/>
                  <c:y val="-4.439403570647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23-4649-B6F0-574D602754C0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List1!$A$63:$A$74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List1!$C$63:$C$64</c:f>
              <c:numCache>
                <c:formatCode>#,##0</c:formatCode>
                <c:ptCount val="2"/>
                <c:pt idx="0">
                  <c:v>14180</c:v>
                </c:pt>
                <c:pt idx="1">
                  <c:v>35993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423-4649-B6F0-574D602754C0}"/>
            </c:ext>
          </c:extLst>
        </c:ser>
        <c:ser>
          <c:idx val="2"/>
          <c:order val="2"/>
          <c:tx>
            <c:strRef>
              <c:f>List1!$D$62</c:f>
              <c:strCache>
                <c:ptCount val="1"/>
                <c:pt idx="0">
                  <c:v>Počet očkování celkem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891817975800342E-2"/>
                  <c:y val="-9.2224135365516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23-4649-B6F0-574D602754C0}"/>
                </c:ext>
              </c:extLst>
            </c:dLbl>
            <c:dLbl>
              <c:idx val="1"/>
              <c:layout>
                <c:manualLayout>
                  <c:x val="-4.2707441420568697E-2"/>
                  <c:y val="-8.2552425087489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23-4649-B6F0-574D602754C0}"/>
                </c:ext>
              </c:extLst>
            </c:dLbl>
            <c:dLbl>
              <c:idx val="2"/>
              <c:layout>
                <c:manualLayout>
                  <c:x val="-4.3896285352390652E-2"/>
                  <c:y val="-4.6223445702099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23-4649-B6F0-574D602754C0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List1!$A$63:$A$74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List1!$D$63:$D$69</c:f>
              <c:numCache>
                <c:formatCode>#,##0</c:formatCode>
                <c:ptCount val="7"/>
                <c:pt idx="0">
                  <c:v>16185</c:v>
                </c:pt>
                <c:pt idx="1">
                  <c:v>46635</c:v>
                </c:pt>
                <c:pt idx="2">
                  <c:v>90000</c:v>
                </c:pt>
                <c:pt idx="3">
                  <c:v>235147</c:v>
                </c:pt>
                <c:pt idx="4">
                  <c:v>387686</c:v>
                </c:pt>
                <c:pt idx="5">
                  <c:v>560833</c:v>
                </c:pt>
                <c:pt idx="6">
                  <c:v>707259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423-4649-B6F0-574D60275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300879"/>
        <c:axId val="662124015"/>
      </c:lineChart>
      <c:catAx>
        <c:axId val="98330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2124015"/>
        <c:crosses val="autoZero"/>
        <c:auto val="1"/>
        <c:lblAlgn val="ctr"/>
        <c:lblOffset val="100"/>
        <c:noMultiLvlLbl val="0"/>
      </c:catAx>
      <c:valAx>
        <c:axId val="6621240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8330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368122650612496E-2"/>
          <c:y val="0.15012986676091872"/>
          <c:w val="0.73833994290859617"/>
          <c:h val="4.1874282316272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5C5B-E375-4A55-98F3-3BF48342A34C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5C89-5803-4308-8273-8468E12100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85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789D-948F-455F-94A4-362CC0DF04BB}" type="datetime1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B082-FAAB-4AA4-8394-1568BB70B820}" type="datetime1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972F-7AF3-4CA2-9B7D-02C8DF352DFD}" type="datetime1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C62F-E84C-4DFA-B52C-9F96BD62E0CB}" type="datetime1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2987-D5C1-43C9-A8DB-E63117C25B27}" type="datetime1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E37E-A938-46A3-B2BF-646F883C5CD9}" type="datetime1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1A4-02C2-4307-B6CB-E38C6C657DF4}" type="datetime1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3420-B0C7-4C67-B3B0-B89BDCCDCFB9}" type="datetime1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8892-2D8C-40C5-A965-A9E5FB2CA2EE}" type="datetime1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7ADE-1A4C-406D-BEE1-76A667773976}" type="datetime1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6B43-DB47-407A-90EB-B70290CF2F4D}" type="datetime1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527F-C143-4ADF-B83D-B893452E7867}" type="datetime1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webmap.cz/kralovehradecky?MAP=om&amp;lon=15.8448862&amp;lat=50.4234716&amp;scale=48384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6368"/>
            <a:ext cx="9144000" cy="1355155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Zajištění očkování</a:t>
            </a:r>
            <a:br>
              <a:rPr lang="cs-CZ" sz="44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4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A3E0D76-5261-41B2-9AC9-ED935BC249DD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9" y="227814"/>
            <a:ext cx="10093171" cy="981894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 místa v KHK od dubna 2021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9B8A6E-4B4A-4D72-BDCD-730ABD0D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4CF75F9F-6D99-4452-BEF6-F1A24251F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127882"/>
              </p:ext>
            </p:extLst>
          </p:nvPr>
        </p:nvGraphicFramePr>
        <p:xfrm>
          <a:off x="1587438" y="1496994"/>
          <a:ext cx="9017123" cy="3739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325">
                  <a:extLst>
                    <a:ext uri="{9D8B030D-6E8A-4147-A177-3AD203B41FA5}">
                      <a16:colId xmlns:a16="http://schemas.microsoft.com/office/drawing/2014/main" val="4042407640"/>
                    </a:ext>
                  </a:extLst>
                </a:gridCol>
                <a:gridCol w="3242783">
                  <a:extLst>
                    <a:ext uri="{9D8B030D-6E8A-4147-A177-3AD203B41FA5}">
                      <a16:colId xmlns:a16="http://schemas.microsoft.com/office/drawing/2014/main" val="2215034649"/>
                    </a:ext>
                  </a:extLst>
                </a:gridCol>
                <a:gridCol w="3387015">
                  <a:extLst>
                    <a:ext uri="{9D8B030D-6E8A-4147-A177-3AD203B41FA5}">
                      <a16:colId xmlns:a16="http://schemas.microsoft.com/office/drawing/2014/main" val="2967625551"/>
                    </a:ext>
                  </a:extLst>
                </a:gridCol>
              </a:tblGrid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Zřizovatel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měsíčně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0150050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982413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Trutnov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Oblastní nemocnice Trutnov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11 200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7195971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Dvůr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Městská nemocnice Dvůr Králové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 – 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55498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Náchod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6143489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Broumov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5183082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Hořice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4468352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Rychnov nad Kněžnou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Očkovací centrum</a:t>
                      </a:r>
                      <a:r>
                        <a:rPr lang="cs-CZ" sz="1600" dirty="0">
                          <a:effectLst/>
                        </a:rPr>
                        <a:t>                  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3367536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Vrchlabí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Nemocnice Vrchlabí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261248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Jaroměř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Edumed</a:t>
                      </a:r>
                      <a:r>
                        <a:rPr lang="cs-CZ" sz="1600" dirty="0">
                          <a:effectLst/>
                        </a:rPr>
                        <a:t> s.r.o.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9191913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Nový Bydžov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0830277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Hradec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25 200 – 30 000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374944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 páteřní síť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105 800 – 112 800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3315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Praktičtí lékaři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45 000 – 50 000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7717612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v kraji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150 800 – 162 800</a:t>
                      </a:r>
                    </a:p>
                  </a:txBody>
                  <a:tcPr marL="44450" marR="44450" marT="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1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E1A4EF9-4F60-4CF3-A59F-67EAB927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25" y="527219"/>
            <a:ext cx="10093171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Slza 12">
            <a:extLst>
              <a:ext uri="{FF2B5EF4-FFF2-40B4-BE49-F238E27FC236}">
                <a16:creationId xmlns:a16="http://schemas.microsoft.com/office/drawing/2014/main" id="{0C081EB1-909A-444D-839F-06D4EC9FB1B5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lza 15">
            <a:extLst>
              <a:ext uri="{FF2B5EF4-FFF2-40B4-BE49-F238E27FC236}">
                <a16:creationId xmlns:a16="http://schemas.microsoft.com/office/drawing/2014/main" id="{B711C56D-1E47-40AF-A501-6E94897BFDC6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lza 16">
            <a:extLst>
              <a:ext uri="{FF2B5EF4-FFF2-40B4-BE49-F238E27FC236}">
                <a16:creationId xmlns:a16="http://schemas.microsoft.com/office/drawing/2014/main" id="{2851FE6C-3F93-4102-ACB2-5FE38249ECF6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6A27E62-64A4-42B5-9179-55B3BF968E0B}"/>
              </a:ext>
            </a:extLst>
          </p:cNvPr>
          <p:cNvSpPr txBox="1"/>
          <p:nvPr/>
        </p:nvSpPr>
        <p:spPr>
          <a:xfrm>
            <a:off x="3476269" y="2932992"/>
            <a:ext cx="1103788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4A994D0-165D-4DFD-9C50-07C239350731}"/>
              </a:ext>
            </a:extLst>
          </p:cNvPr>
          <p:cNvSpPr txBox="1"/>
          <p:nvPr/>
        </p:nvSpPr>
        <p:spPr>
          <a:xfrm>
            <a:off x="4495622" y="2210998"/>
            <a:ext cx="137454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Levitovo centrum následné péče 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Hořice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3 000 dávek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42607C2-DD82-41DB-90AB-AC0EC6030B1D}"/>
              </a:ext>
            </a:extLst>
          </p:cNvPr>
          <p:cNvSpPr txBox="1"/>
          <p:nvPr/>
        </p:nvSpPr>
        <p:spPr>
          <a:xfrm>
            <a:off x="4229134" y="3817540"/>
            <a:ext cx="116558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Nový Bydžov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ED9221B-F3EF-4E8E-9618-1356490D66DD}"/>
              </a:ext>
            </a:extLst>
          </p:cNvPr>
          <p:cNvSpPr txBox="1"/>
          <p:nvPr/>
        </p:nvSpPr>
        <p:spPr>
          <a:xfrm>
            <a:off x="5491255" y="4350598"/>
            <a:ext cx="1638294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FN Hradec Králové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30 000 dávek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CFB7A6D-DBE0-476F-892F-6D70870166F6}"/>
              </a:ext>
            </a:extLst>
          </p:cNvPr>
          <p:cNvSpPr txBox="1"/>
          <p:nvPr/>
        </p:nvSpPr>
        <p:spPr>
          <a:xfrm>
            <a:off x="7953502" y="4427071"/>
            <a:ext cx="1403874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Společenské centrum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A2008E-D69D-415E-A175-7835474ECB24}"/>
              </a:ext>
            </a:extLst>
          </p:cNvPr>
          <p:cNvSpPr txBox="1"/>
          <p:nvPr/>
        </p:nvSpPr>
        <p:spPr>
          <a:xfrm>
            <a:off x="6252122" y="3784641"/>
            <a:ext cx="160047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Poliklinika Jaroměř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6 000 dávek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9E78C81-BD09-4782-9202-A112CAEC0EA9}"/>
              </a:ext>
            </a:extLst>
          </p:cNvPr>
          <p:cNvSpPr txBox="1"/>
          <p:nvPr/>
        </p:nvSpPr>
        <p:spPr>
          <a:xfrm>
            <a:off x="5557986" y="3164138"/>
            <a:ext cx="169195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7 000 dávek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CBCAC40-1B98-43C6-8A84-E1D5593B6618}"/>
              </a:ext>
            </a:extLst>
          </p:cNvPr>
          <p:cNvSpPr txBox="1"/>
          <p:nvPr/>
        </p:nvSpPr>
        <p:spPr>
          <a:xfrm>
            <a:off x="7410079" y="3281784"/>
            <a:ext cx="157901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15 000 dávek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5768FEE-ED20-4E71-B643-1F1EA8E5718A}"/>
              </a:ext>
            </a:extLst>
          </p:cNvPr>
          <p:cNvSpPr txBox="1"/>
          <p:nvPr/>
        </p:nvSpPr>
        <p:spPr>
          <a:xfrm>
            <a:off x="6251581" y="2398012"/>
            <a:ext cx="126785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11 200 dávek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35BA456-4298-402C-B605-7945673CC46A}"/>
              </a:ext>
            </a:extLst>
          </p:cNvPr>
          <p:cNvSpPr txBox="1"/>
          <p:nvPr/>
        </p:nvSpPr>
        <p:spPr>
          <a:xfrm>
            <a:off x="5417446" y="1352539"/>
            <a:ext cx="153661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7 000 dávek</a:t>
            </a:r>
          </a:p>
        </p:txBody>
      </p:sp>
      <p:sp>
        <p:nvSpPr>
          <p:cNvPr id="34" name="Slza 33">
            <a:extLst>
              <a:ext uri="{FF2B5EF4-FFF2-40B4-BE49-F238E27FC236}">
                <a16:creationId xmlns:a16="http://schemas.microsoft.com/office/drawing/2014/main" id="{DF421B0D-ADA4-421C-B6F6-8291150AA2AC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A2063A1-21B4-4F6A-891B-EE426DBCC9D7}"/>
              </a:ext>
            </a:extLst>
          </p:cNvPr>
          <p:cNvSpPr txBox="1"/>
          <p:nvPr/>
        </p:nvSpPr>
        <p:spPr>
          <a:xfrm>
            <a:off x="7642658" y="2424201"/>
            <a:ext cx="15790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Broumov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B938557-8C6F-4EDB-BB9A-B2618D7C8183}"/>
              </a:ext>
            </a:extLst>
          </p:cNvPr>
          <p:cNvSpPr txBox="1"/>
          <p:nvPr/>
        </p:nvSpPr>
        <p:spPr>
          <a:xfrm>
            <a:off x="1325656" y="3404106"/>
            <a:ext cx="270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 až</a:t>
            </a:r>
          </a:p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162 800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měsíčně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34DC690-82B5-4F99-9033-70EBCD27861D}"/>
              </a:ext>
            </a:extLst>
          </p:cNvPr>
          <p:cNvSpPr txBox="1"/>
          <p:nvPr/>
        </p:nvSpPr>
        <p:spPr>
          <a:xfrm>
            <a:off x="9509981" y="2528228"/>
            <a:ext cx="270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</a:t>
            </a:r>
          </a:p>
          <a:p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očkovacích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míst v kraji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3E53C9F-5062-4D74-A7E7-F02D0D130CA7}"/>
              </a:ext>
            </a:extLst>
          </p:cNvPr>
          <p:cNvSpPr txBox="1"/>
          <p:nvPr/>
        </p:nvSpPr>
        <p:spPr>
          <a:xfrm>
            <a:off x="6831067" y="468767"/>
            <a:ext cx="4613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od dubna 2021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id="{DF585051-3F47-4B5B-8A8A-6FE925DE0072}"/>
              </a:ext>
            </a:extLst>
          </p:cNvPr>
          <p:cNvSpPr txBox="1">
            <a:spLocks/>
          </p:cNvSpPr>
          <p:nvPr/>
        </p:nvSpPr>
        <p:spPr>
          <a:xfrm>
            <a:off x="7717202" y="5941089"/>
            <a:ext cx="3603940" cy="98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bg1">
                    <a:lumMod val="75000"/>
                  </a:schemeClr>
                </a:solidFill>
                <a:latin typeface="Franklin Gothic Demi" panose="020B0703020102020204" pitchFamily="34" charset="0"/>
              </a:rPr>
              <a:t>Více informací na</a:t>
            </a:r>
          </a:p>
          <a:p>
            <a:r>
              <a:rPr lang="cs-CZ" sz="1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koronavirus.kr-kralovehradecky.cz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B8B9AA2B-E5B4-406B-8C18-5B8D1AD1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3" y="5598242"/>
            <a:ext cx="1864043" cy="957095"/>
          </a:xfrm>
          <a:prstGeom prst="rect">
            <a:avLst/>
          </a:prstGeom>
        </p:spPr>
      </p:pic>
      <p:sp>
        <p:nvSpPr>
          <p:cNvPr id="23" name="Slza 22">
            <a:extLst>
              <a:ext uri="{FF2B5EF4-FFF2-40B4-BE49-F238E27FC236}">
                <a16:creationId xmlns:a16="http://schemas.microsoft.com/office/drawing/2014/main" id="{A4205E7D-0020-4F77-B7CB-000451E2F18D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>
            <a:extLst>
              <a:ext uri="{FF2B5EF4-FFF2-40B4-BE49-F238E27FC236}">
                <a16:creationId xmlns:a16="http://schemas.microsoft.com/office/drawing/2014/main" id="{9A80BD11-9557-4811-B93C-BD6A6CE4EC64}"/>
              </a:ext>
            </a:extLst>
          </p:cNvPr>
          <p:cNvSpPr/>
          <p:nvPr/>
        </p:nvSpPr>
        <p:spPr>
          <a:xfrm rot="8114930">
            <a:off x="4404442" y="36112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lza 17">
            <a:extLst>
              <a:ext uri="{FF2B5EF4-FFF2-40B4-BE49-F238E27FC236}">
                <a16:creationId xmlns:a16="http://schemas.microsoft.com/office/drawing/2014/main" id="{E0C747A5-D350-445D-A6F7-EB32D8F8E970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>
            <a:extLst>
              <a:ext uri="{FF2B5EF4-FFF2-40B4-BE49-F238E27FC236}">
                <a16:creationId xmlns:a16="http://schemas.microsoft.com/office/drawing/2014/main" id="{89FE42DC-4A39-44C6-891E-E35270103ED4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0C9E9A3-AE63-4CCD-88C7-52F2E0DBCBF2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>
            <a:extLst>
              <a:ext uri="{FF2B5EF4-FFF2-40B4-BE49-F238E27FC236}">
                <a16:creationId xmlns:a16="http://schemas.microsoft.com/office/drawing/2014/main" id="{C3376B92-33C6-423A-94CB-D16E5D45F8F8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lza 14">
            <a:extLst>
              <a:ext uri="{FF2B5EF4-FFF2-40B4-BE49-F238E27FC236}">
                <a16:creationId xmlns:a16="http://schemas.microsoft.com/office/drawing/2014/main" id="{F4B8A3BD-F670-4E6D-A106-D6E2F2B0E18E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53CAF7-7529-4E98-A76E-BB4C58F6CCA7}"/>
              </a:ext>
            </a:extLst>
          </p:cNvPr>
          <p:cNvSpPr txBox="1"/>
          <p:nvPr/>
        </p:nvSpPr>
        <p:spPr>
          <a:xfrm>
            <a:off x="4964786" y="5153492"/>
            <a:ext cx="216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50 000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dávek v ordinacích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praktických lékařů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FBA147-F7D4-403A-9ED3-46557EA269B7}"/>
              </a:ext>
            </a:extLst>
          </p:cNvPr>
          <p:cNvSpPr txBox="1"/>
          <p:nvPr/>
        </p:nvSpPr>
        <p:spPr>
          <a:xfrm>
            <a:off x="4563808" y="5215132"/>
            <a:ext cx="39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9578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EFFB32-13BF-444E-8985-1DB3AF9B2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46859"/>
              </p:ext>
            </p:extLst>
          </p:nvPr>
        </p:nvGraphicFramePr>
        <p:xfrm>
          <a:off x="694124" y="578896"/>
          <a:ext cx="10803752" cy="55948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6364">
                  <a:extLst>
                    <a:ext uri="{9D8B030D-6E8A-4147-A177-3AD203B41FA5}">
                      <a16:colId xmlns:a16="http://schemas.microsoft.com/office/drawing/2014/main" val="1542745698"/>
                    </a:ext>
                  </a:extLst>
                </a:gridCol>
                <a:gridCol w="5148302">
                  <a:extLst>
                    <a:ext uri="{9D8B030D-6E8A-4147-A177-3AD203B41FA5}">
                      <a16:colId xmlns:a16="http://schemas.microsoft.com/office/drawing/2014/main" val="1159677198"/>
                    </a:ext>
                  </a:extLst>
                </a:gridCol>
                <a:gridCol w="1890272">
                  <a:extLst>
                    <a:ext uri="{9D8B030D-6E8A-4147-A177-3AD203B41FA5}">
                      <a16:colId xmlns:a16="http://schemas.microsoft.com/office/drawing/2014/main" val="4064946520"/>
                    </a:ext>
                  </a:extLst>
                </a:gridCol>
                <a:gridCol w="2768814">
                  <a:extLst>
                    <a:ext uri="{9D8B030D-6E8A-4147-A177-3AD203B41FA5}">
                      <a16:colId xmlns:a16="http://schemas.microsoft.com/office/drawing/2014/main" val="2374948425"/>
                    </a:ext>
                  </a:extLst>
                </a:gridCol>
              </a:tblGrid>
              <a:tr h="2608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Město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Očkovací místo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Očkovací hodiny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Možnost parkování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2126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Dvůr Králové nad Labem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Městská nemocnice Dvůr Králové nad Labem </a:t>
                      </a:r>
                      <a:br>
                        <a:rPr lang="cs-CZ" sz="1100" b="1" u="none" strike="noStrike" dirty="0">
                          <a:effectLst/>
                        </a:rPr>
                      </a:br>
                      <a:r>
                        <a:rPr lang="cs-CZ" sz="1100" b="1" u="none" strike="noStrike" dirty="0">
                          <a:effectLst/>
                        </a:rPr>
                        <a:t>Vrchlického 1504</a:t>
                      </a:r>
                      <a:r>
                        <a:rPr lang="cs-CZ" sz="1100" u="none" strike="noStrike" dirty="0">
                          <a:effectLst/>
                        </a:rPr>
                        <a:t>, multifunkční budova – školicí středisko 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denně</a:t>
                      </a:r>
                    </a:p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8:00 až 12:00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13:00 až 18:00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parkoviště před multifunkční budovou v areálu nemocnice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79687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Trutnov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ON Trutnov, Maxima Gorkého 77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050" u="none" strike="noStrike" dirty="0">
                          <a:effectLst/>
                        </a:rPr>
                        <a:t>1 – ambulance rehabilitačního oddělení, přízemí budovy interny (budova D) </a:t>
                      </a:r>
                      <a:br>
                        <a:rPr lang="cs-CZ" sz="1050" u="none" strike="noStrike" dirty="0">
                          <a:effectLst/>
                        </a:rPr>
                      </a:br>
                      <a:r>
                        <a:rPr lang="cs-CZ" sz="1050" u="none" strike="noStrike" dirty="0">
                          <a:effectLst/>
                        </a:rPr>
                        <a:t>2 – ambulance gynekologického oddělení, přízemí budovy gynekologie (budova L)</a:t>
                      </a:r>
                      <a:br>
                        <a:rPr lang="cs-CZ" sz="1050" u="none" strike="noStrike" dirty="0">
                          <a:effectLst/>
                        </a:rPr>
                      </a:br>
                      <a:r>
                        <a:rPr lang="cs-CZ" sz="1050" u="none" strike="noStrike" dirty="0">
                          <a:effectLst/>
                        </a:rPr>
                        <a:t>3 – ambulance onkologie, přízemí budovy onkologie a ortopedie (budova A2)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6 hodin denně ve všední dny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12 hodin denně o víkendech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parkování v areálu nemocnice</a:t>
                      </a:r>
                    </a:p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veřejné parkoviště u nemocnice (M. Gorkého)</a:t>
                      </a:r>
                    </a:p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parkování v ulici M. Majerové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40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Jaroměř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Dr. Edvarda Beneše 191, Jaroměř</a:t>
                      </a:r>
                      <a:r>
                        <a:rPr lang="cs-CZ" sz="1100" u="none" strike="noStrike" dirty="0">
                          <a:effectLst/>
                        </a:rPr>
                        <a:t>, budova Polikliniky, ambulance privátního ambulantního zařízení EDUMED, I. a II. patro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denně </a:t>
                      </a:r>
                    </a:p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7:00 až 19:00</a:t>
                      </a:r>
                      <a:br>
                        <a:rPr lang="cs-CZ" sz="1100" u="none" strike="noStrike" dirty="0">
                          <a:effectLst/>
                        </a:rPr>
                      </a:br>
                      <a:r>
                        <a:rPr lang="cs-CZ" sz="1100" u="none" strike="noStrike" dirty="0">
                          <a:effectLst/>
                        </a:rPr>
                        <a:t>v ambulantním režimu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dvě přilehlá parkoviště do 30 metrů před a vedle budovy + parkování v přilehlých ulicích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2536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Rychnov nad Kněžnou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Panská 1492, Rychnov n. K.</a:t>
                      </a:r>
                      <a:r>
                        <a:rPr lang="cs-CZ" sz="1100" u="none" strike="noStrike" dirty="0">
                          <a:effectLst/>
                        </a:rPr>
                        <a:t>, budova společenského centra, 1. NP, bezbariérový vstup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denně </a:t>
                      </a:r>
                    </a:p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7:00 až 19:00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40 parkovacích míst + 2 pro OZP </a:t>
                      </a:r>
                    </a:p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Poláčkovo a Jiráskovo náměstí v okolí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5488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Náchod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ON Náchod, Purkyňova 466</a:t>
                      </a:r>
                      <a:r>
                        <a:rPr lang="cs-CZ" sz="1100" u="none" strike="noStrike" dirty="0">
                          <a:effectLst/>
                        </a:rPr>
                        <a:t>, přízemí pavilonu 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denně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r>
                        <a:rPr lang="pl-PL" sz="1100" u="none" strike="noStrike" dirty="0">
                          <a:effectLst/>
                        </a:rPr>
                        <a:t>7:00 až 19:00 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parkovací místa v areálu nemocnice + pro OZP před vstupem</a:t>
                      </a:r>
                    </a:p>
                    <a:p>
                      <a:pPr marL="228600" indent="-2286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veřejná parkoviště v docházkové vzdálenosti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1302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Broumov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ON Broumov, Smetanova 91</a:t>
                      </a:r>
                      <a:r>
                        <a:rPr lang="cs-CZ" sz="1100" u="none" strike="noStrike" dirty="0">
                          <a:effectLst/>
                        </a:rPr>
                        <a:t>, přízemí hlavní budovy, bývalá ambulance PL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denně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r>
                        <a:rPr lang="pl-PL" sz="1100" u="none" strike="noStrike" dirty="0">
                          <a:effectLst/>
                        </a:rPr>
                        <a:t>7:00 až 19:00 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parkoviště u nemocnice + pro OZP v areálu nemocnice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0329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Jičín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ON Jičín, Bolzanova 512</a:t>
                      </a:r>
                      <a:r>
                        <a:rPr lang="cs-CZ" sz="1100" u="none" strike="noStrike" dirty="0">
                          <a:effectLst/>
                        </a:rPr>
                        <a:t>, pavilon operačních oborů - chirurgická ambulance (budova G)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denně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7:00 až 15:30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možnost rozšíření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parkoviště v areálu nemocnice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100" u="none" strike="noStrike" dirty="0">
                          <a:effectLst/>
                        </a:rPr>
                        <a:t>parkování v přilehlých ulicích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39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17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EFFB32-13BF-444E-8985-1DB3AF9B2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761866"/>
              </p:ext>
            </p:extLst>
          </p:nvPr>
        </p:nvGraphicFramePr>
        <p:xfrm>
          <a:off x="859410" y="584009"/>
          <a:ext cx="10803752" cy="39794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7836">
                  <a:extLst>
                    <a:ext uri="{9D8B030D-6E8A-4147-A177-3AD203B41FA5}">
                      <a16:colId xmlns:a16="http://schemas.microsoft.com/office/drawing/2014/main" val="1542745698"/>
                    </a:ext>
                  </a:extLst>
                </a:gridCol>
                <a:gridCol w="5086830">
                  <a:extLst>
                    <a:ext uri="{9D8B030D-6E8A-4147-A177-3AD203B41FA5}">
                      <a16:colId xmlns:a16="http://schemas.microsoft.com/office/drawing/2014/main" val="1159677198"/>
                    </a:ext>
                  </a:extLst>
                </a:gridCol>
                <a:gridCol w="1890272">
                  <a:extLst>
                    <a:ext uri="{9D8B030D-6E8A-4147-A177-3AD203B41FA5}">
                      <a16:colId xmlns:a16="http://schemas.microsoft.com/office/drawing/2014/main" val="4064946520"/>
                    </a:ext>
                  </a:extLst>
                </a:gridCol>
                <a:gridCol w="2768814">
                  <a:extLst>
                    <a:ext uri="{9D8B030D-6E8A-4147-A177-3AD203B41FA5}">
                      <a16:colId xmlns:a16="http://schemas.microsoft.com/office/drawing/2014/main" val="2374948425"/>
                    </a:ext>
                  </a:extLst>
                </a:gridCol>
              </a:tblGrid>
              <a:tr h="2608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Město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Očkovací místo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Očkovací hodiny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Možnost parkování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2126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pavilon interních oborů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všední dny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až 20:00</a:t>
                      </a:r>
                    </a:p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víkendy 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7:00 až 19:00</a:t>
                      </a:r>
                    </a:p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Navýšení na základě dodávek vakcín.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parkoviště u nemocnice či v areálu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79687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Nový Bydžov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Nový Bydžov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všední dny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 až 16:00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parkoviště u nemocnice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40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Vrchlabí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Vrchlabí, Fügnerova 50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hlavní budova nemocnice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denně</a:t>
                      </a:r>
                    </a:p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 až 16:00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parkoviště v areálu nemocnice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2536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Hořice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Levitovo centrum následné péče Hořice</a:t>
                      </a:r>
                      <a:r>
                        <a:rPr lang="cs-CZ" sz="1100" u="none" strike="noStrike" dirty="0">
                          <a:effectLst/>
                        </a:rPr>
                        <a:t>, </a:t>
                      </a:r>
                      <a:r>
                        <a:rPr lang="cs-CZ" sz="1100" b="1" u="none" strike="noStrike" dirty="0">
                          <a:effectLst/>
                        </a:rPr>
                        <a:t>Riegrova 655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ve všední dny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r>
                        <a:rPr lang="pl-PL" sz="1100" u="none" strike="noStrike" dirty="0">
                          <a:effectLst/>
                        </a:rPr>
                        <a:t>10:00 až 18:00 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r>
                        <a:rPr lang="pl-PL" sz="1100" u="none" strike="noStrike" dirty="0">
                          <a:effectLst/>
                        </a:rPr>
                        <a:t>možnost navýšit i na víkendy</a:t>
                      </a:r>
                      <a:br>
                        <a:rPr lang="pl-PL" sz="1100" u="none" strike="noStrike" dirty="0">
                          <a:effectLst/>
                        </a:rPr>
                      </a:b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parkování v objektu a v ulici Riegrova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63214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346ABBC-F9AE-4C8E-A21C-6AB9810F3271}"/>
              </a:ext>
            </a:extLst>
          </p:cNvPr>
          <p:cNvSpPr txBox="1"/>
          <p:nvPr/>
        </p:nvSpPr>
        <p:spPr>
          <a:xfrm>
            <a:off x="859410" y="4994549"/>
            <a:ext cx="1049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+ zapojení 215 praktiků </a:t>
            </a: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– seznam zveřejníme v okamžiku, kdy bude přislíben dostatek vhodné vakcíny</a:t>
            </a:r>
          </a:p>
        </p:txBody>
      </p:sp>
    </p:spTree>
    <p:extLst>
      <p:ext uri="{BB962C8B-B14F-4D97-AF65-F5344CB8AC3E}">
        <p14:creationId xmlns:p14="http://schemas.microsoft.com/office/powerpoint/2010/main" val="99584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F20BEAC-2253-41F6-900F-AC6033AB9B1D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51" y="38203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Zapojení praktických lékařů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261" y="1619723"/>
            <a:ext cx="10351222" cy="4802187"/>
          </a:xfrm>
        </p:spPr>
        <p:txBody>
          <a:bodyPr>
            <a:normAutofit/>
          </a:bodyPr>
          <a:lstStyle/>
          <a:p>
            <a:r>
              <a:rPr lang="cs-CZ" sz="2400" dirty="0"/>
              <a:t>Pilotně probíhá zhruba </a:t>
            </a:r>
            <a:r>
              <a:rPr lang="cs-CZ" sz="2400" b="1" dirty="0"/>
              <a:t>od poloviny února </a:t>
            </a:r>
            <a:r>
              <a:rPr lang="cs-CZ" sz="2400" dirty="0"/>
              <a:t>ve spolupráci s FN HK a ON Trutnov</a:t>
            </a:r>
          </a:p>
          <a:p>
            <a:r>
              <a:rPr lang="cs-CZ" sz="2400" dirty="0"/>
              <a:t>Od 1. 3. je možná registrace ordinací praktických lékařů jako samostatných očkovacích míst</a:t>
            </a:r>
          </a:p>
          <a:p>
            <a:r>
              <a:rPr lang="cs-CZ" sz="2400" dirty="0"/>
              <a:t>Ze strany Sdružení praktických lékařů ČR doloženo zapojení </a:t>
            </a:r>
            <a:r>
              <a:rPr lang="cs-CZ" sz="2400" b="1" dirty="0"/>
              <a:t>více než 200 praktiků </a:t>
            </a:r>
            <a:r>
              <a:rPr lang="cs-CZ" sz="2400" dirty="0"/>
              <a:t>(k datu 1. 3. celkem 215)</a:t>
            </a:r>
          </a:p>
          <a:p>
            <a:r>
              <a:rPr lang="cs-CZ" sz="2400" dirty="0"/>
              <a:t>Možnost naočkovat 45 až 50 000 dávek měsíčně</a:t>
            </a:r>
          </a:p>
          <a:p>
            <a:r>
              <a:rPr lang="cs-CZ" sz="2400" dirty="0"/>
              <a:t>Zapojení přináší zlepšení dostupnosti očkování</a:t>
            </a:r>
          </a:p>
          <a:p>
            <a:r>
              <a:rPr lang="cs-CZ" sz="2400" dirty="0"/>
              <a:t>Předpoklad většího zájmu veřejnosti o očkování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C496D3A-CA0C-4CD3-BD84-6269BE38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D47303-0B00-483D-9EBD-ACD37FFB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délník: zkosené hrany 6">
            <a:extLst>
              <a:ext uri="{FF2B5EF4-FFF2-40B4-BE49-F238E27FC236}">
                <a16:creationId xmlns:a16="http://schemas.microsoft.com/office/drawing/2014/main" id="{348E23C1-CF48-479E-89D7-3522FACA5F95}"/>
              </a:ext>
            </a:extLst>
          </p:cNvPr>
          <p:cNvSpPr/>
          <p:nvPr/>
        </p:nvSpPr>
        <p:spPr>
          <a:xfrm>
            <a:off x="7659701" y="938199"/>
            <a:ext cx="3972522" cy="1365386"/>
          </a:xfrm>
          <a:prstGeom prst="bevel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FA2B0F-E6D9-49AA-ACF4-15100BD25682}"/>
              </a:ext>
            </a:extLst>
          </p:cNvPr>
          <p:cNvSpPr txBox="1"/>
          <p:nvPr/>
        </p:nvSpPr>
        <p:spPr>
          <a:xfrm>
            <a:off x="7985837" y="1195462"/>
            <a:ext cx="3334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Interaktivní mapa</a:t>
            </a:r>
            <a:endParaRPr lang="cs-CZ" sz="32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zapojených očkovacích míst</a:t>
            </a:r>
          </a:p>
        </p:txBody>
      </p:sp>
    </p:spTree>
    <p:extLst>
      <p:ext uri="{BB962C8B-B14F-4D97-AF65-F5344CB8AC3E}">
        <p14:creationId xmlns:p14="http://schemas.microsoft.com/office/powerpoint/2010/main" val="379714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CC5B0EF-53BA-4253-87AC-0112D5529EBD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B229F9-A0AF-434A-8CE9-B081EE84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2" y="365125"/>
            <a:ext cx="10091057" cy="132556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 centrum v Rychnově nad Kněžnou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614E72-58A7-4382-944F-70A5820F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2" y="1825625"/>
            <a:ext cx="10091058" cy="4351338"/>
          </a:xfrm>
        </p:spPr>
        <p:txBody>
          <a:bodyPr>
            <a:normAutofit/>
          </a:bodyPr>
          <a:lstStyle/>
          <a:p>
            <a:r>
              <a:rPr lang="cs-CZ" sz="2400" dirty="0"/>
              <a:t>V rámci efektivního zajištění očkování je nutné vybudovat očkovací centrum mimo nemocnici pouze v Rychnově nad Kněžnou, a to </a:t>
            </a:r>
            <a:r>
              <a:rPr lang="cs-CZ" sz="2400" b="1" dirty="0"/>
              <a:t>z důvodu probíhajících a plánovaných stavebních prací.</a:t>
            </a:r>
          </a:p>
          <a:p>
            <a:r>
              <a:rPr lang="cs-CZ" sz="2400" dirty="0"/>
              <a:t>V případě nutnosti bude připraveno </a:t>
            </a:r>
            <a:r>
              <a:rPr lang="cs-CZ" sz="2400" b="1" dirty="0"/>
              <a:t>okamžité zřízení očkovacích center </a:t>
            </a:r>
            <a:r>
              <a:rPr lang="cs-CZ" sz="2400" dirty="0"/>
              <a:t>ve všech okresech Královéhradeckého kraje. </a:t>
            </a:r>
          </a:p>
          <a:p>
            <a:r>
              <a:rPr lang="cs-CZ" sz="2400" dirty="0"/>
              <a:t>Uvnitř očkovacího centra bude pro aplikování očkovací látky</a:t>
            </a:r>
            <a:r>
              <a:rPr lang="cs-CZ" sz="2400" b="1" dirty="0"/>
              <a:t> 5 vakcinačních míst a 50 klidových míst po vakcinaci</a:t>
            </a:r>
            <a:r>
              <a:rPr lang="cs-CZ" sz="2400" dirty="0"/>
              <a:t>.</a:t>
            </a:r>
          </a:p>
          <a:p>
            <a:r>
              <a:rPr lang="cs-CZ" sz="2400" dirty="0"/>
              <a:t>Vybavení zdravotnickým materiálem, výpočetní technikou a dalším potřebným zařízením zajistí Zdravotnický holding KHK.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92BC80-D611-4828-AADE-5C73E9711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ED133B1-0A57-4FF9-9F72-500F75010143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24452D9-3D6B-4560-8AE2-868EBEC6C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05" y="-579601"/>
            <a:ext cx="9561183" cy="675856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E07726-0579-48CC-B6D2-85BBD3462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6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005C628-EC59-41C0-AED4-74A197B72217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06" y="18732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na závěr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06" y="1389185"/>
            <a:ext cx="9771907" cy="5103690"/>
          </a:xfrm>
        </p:spPr>
        <p:txBody>
          <a:bodyPr>
            <a:normAutofit/>
          </a:bodyPr>
          <a:lstStyle/>
          <a:p>
            <a:r>
              <a:rPr lang="cs-CZ" sz="2200" dirty="0"/>
              <a:t>Základními pilíři vakcinačního systému jsou nemocnice Zdravotnického holdingu KHK, Fakultní nemocnice HK a Nemocnice Vrchlabí</a:t>
            </a:r>
          </a:p>
          <a:p>
            <a:r>
              <a:rPr lang="cs-CZ" sz="2200" dirty="0"/>
              <a:t>Zapojení dalších poskytovatelů zdravotních služeb v regionu, rozšíření sítě a dostupnosti (</a:t>
            </a:r>
            <a:r>
              <a:rPr lang="cs-CZ" sz="2200" dirty="0" err="1"/>
              <a:t>Edumed</a:t>
            </a:r>
            <a:r>
              <a:rPr lang="cs-CZ" sz="2200" dirty="0"/>
              <a:t> Jaroměř, Levitovo centrum Hořice, Nemocnice Nový Bydžov, Nemocnice Broumov)</a:t>
            </a:r>
          </a:p>
          <a:p>
            <a:r>
              <a:rPr lang="cs-CZ" sz="2200" dirty="0"/>
              <a:t>Ze strany Sdružení praktických lékařů ČR doloženo </a:t>
            </a:r>
            <a:r>
              <a:rPr lang="cs-CZ" sz="2200" b="1" dirty="0"/>
              <a:t>zapojení více než 200 praktiků </a:t>
            </a:r>
            <a:r>
              <a:rPr lang="cs-CZ" sz="2200" dirty="0"/>
              <a:t>(k datu 1. 3. celkem 215) </a:t>
            </a:r>
          </a:p>
          <a:p>
            <a:r>
              <a:rPr lang="cs-CZ" sz="2200" dirty="0"/>
              <a:t>V rámci efektivního zajištění očkování postačí vybudovat </a:t>
            </a:r>
            <a:r>
              <a:rPr lang="cs-CZ" sz="2200" b="1" dirty="0"/>
              <a:t>pouze jedno očkovací centrum</a:t>
            </a:r>
            <a:r>
              <a:rPr lang="cs-CZ" sz="2200" dirty="0"/>
              <a:t> mimo nemocnici v Rychnově nad Kněžnou</a:t>
            </a:r>
          </a:p>
          <a:p>
            <a:r>
              <a:rPr lang="cs-CZ" sz="2200" dirty="0"/>
              <a:t>V případě aktuální potřeby bude </a:t>
            </a:r>
            <a:r>
              <a:rPr lang="cs-CZ" sz="2200" b="1" dirty="0"/>
              <a:t>připraveno urychlené zřízení očkovacích center </a:t>
            </a:r>
            <a:r>
              <a:rPr lang="cs-CZ" sz="2200" dirty="0"/>
              <a:t>ve všech regionech Královéhradeckého kraje (Jičín, Trutnov, Náchod, Dvůr Kr. n. L.)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B66279-447F-4F94-8487-B582D872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27814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Cíl očkování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6316E2-F548-465E-8D6A-84FADF8D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209708"/>
            <a:ext cx="9772650" cy="4390692"/>
          </a:xfrm>
        </p:spPr>
        <p:txBody>
          <a:bodyPr>
            <a:normAutofit/>
          </a:bodyPr>
          <a:lstStyle/>
          <a:p>
            <a:r>
              <a:rPr lang="cs-CZ" sz="2400" dirty="0"/>
              <a:t>chránit obyvatele a omezit další šíření nákazy v populaci </a:t>
            </a:r>
          </a:p>
          <a:p>
            <a:r>
              <a:rPr lang="cs-CZ" sz="2400" dirty="0"/>
              <a:t>snížit počet úmrtí a zabránit přetížení zdravotnických zařízení </a:t>
            </a:r>
          </a:p>
          <a:p>
            <a:r>
              <a:rPr lang="cs-CZ" sz="2400" dirty="0"/>
              <a:t>chránit rizikové skupiny obyvatelstva, zdravotnické pracovníky a klíčové složky kritické infrastruktury </a:t>
            </a:r>
          </a:p>
          <a:p>
            <a:pPr marL="0" indent="0" algn="just">
              <a:buNone/>
            </a:pPr>
            <a:r>
              <a:rPr lang="cs-CZ" sz="2400" dirty="0"/>
              <a:t>…ale jsem přesvědčen, že očkování je také prostředkem, jak pozvolna vrátit náš život k normálu. Tedy pomůže nám nejenom zmírnit obavy z onemocnění a jeho průběhu – pokud už se nakazíme, ale pomůže nám vrátit zážitky, práci a mnohá témata, která zase naplní naše, v posledních měsících vyprázdněné, duše.</a:t>
            </a:r>
          </a:p>
          <a:p>
            <a:pPr algn="just"/>
            <a:r>
              <a:rPr lang="cs-CZ" sz="2400" b="1" dirty="0"/>
              <a:t>očkování je dobrovolné</a:t>
            </a: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2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49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8. března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66918"/>
              </p:ext>
            </p:extLst>
          </p:nvPr>
        </p:nvGraphicFramePr>
        <p:xfrm>
          <a:off x="1575707" y="1073523"/>
          <a:ext cx="9772650" cy="471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179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E4232D-7008-49EB-A390-6D6235CD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32190DD-6B86-4F91-BF2B-48F7A7D01118}"/>
              </a:ext>
            </a:extLst>
          </p:cNvPr>
          <p:cNvSpPr/>
          <p:nvPr/>
        </p:nvSpPr>
        <p:spPr>
          <a:xfrm>
            <a:off x="1198709" y="4241587"/>
            <a:ext cx="2067005" cy="106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7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47" y="233653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Předpokládaný plán dodávek do ČR</a:t>
            </a: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D1735A07-7A9B-4F58-86CD-7E8E218D1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67028"/>
              </p:ext>
            </p:extLst>
          </p:nvPr>
        </p:nvGraphicFramePr>
        <p:xfrm>
          <a:off x="1414502" y="1449201"/>
          <a:ext cx="10209399" cy="377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857">
                  <a:extLst>
                    <a:ext uri="{9D8B030D-6E8A-4147-A177-3AD203B41FA5}">
                      <a16:colId xmlns:a16="http://schemas.microsoft.com/office/drawing/2014/main" val="3889411908"/>
                    </a:ext>
                  </a:extLst>
                </a:gridCol>
                <a:gridCol w="1256313">
                  <a:extLst>
                    <a:ext uri="{9D8B030D-6E8A-4147-A177-3AD203B41FA5}">
                      <a16:colId xmlns:a16="http://schemas.microsoft.com/office/drawing/2014/main" val="2631794848"/>
                    </a:ext>
                  </a:extLst>
                </a:gridCol>
                <a:gridCol w="1400376">
                  <a:extLst>
                    <a:ext uri="{9D8B030D-6E8A-4147-A177-3AD203B41FA5}">
                      <a16:colId xmlns:a16="http://schemas.microsoft.com/office/drawing/2014/main" val="2688731458"/>
                    </a:ext>
                  </a:extLst>
                </a:gridCol>
                <a:gridCol w="1400376">
                  <a:extLst>
                    <a:ext uri="{9D8B030D-6E8A-4147-A177-3AD203B41FA5}">
                      <a16:colId xmlns:a16="http://schemas.microsoft.com/office/drawing/2014/main" val="1038671476"/>
                    </a:ext>
                  </a:extLst>
                </a:gridCol>
                <a:gridCol w="1120725">
                  <a:extLst>
                    <a:ext uri="{9D8B030D-6E8A-4147-A177-3AD203B41FA5}">
                      <a16:colId xmlns:a16="http://schemas.microsoft.com/office/drawing/2014/main" val="947077896"/>
                    </a:ext>
                  </a:extLst>
                </a:gridCol>
                <a:gridCol w="1400376">
                  <a:extLst>
                    <a:ext uri="{9D8B030D-6E8A-4147-A177-3AD203B41FA5}">
                      <a16:colId xmlns:a16="http://schemas.microsoft.com/office/drawing/2014/main" val="4222468601"/>
                    </a:ext>
                  </a:extLst>
                </a:gridCol>
                <a:gridCol w="1400376">
                  <a:extLst>
                    <a:ext uri="{9D8B030D-6E8A-4147-A177-3AD203B41FA5}">
                      <a16:colId xmlns:a16="http://schemas.microsoft.com/office/drawing/2014/main" val="3222849274"/>
                    </a:ext>
                  </a:extLst>
                </a:gridCol>
              </a:tblGrid>
              <a:tr h="52004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DODÁVKY VAKCÍN – počet dávek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64782"/>
                  </a:ext>
                </a:extLst>
              </a:tr>
              <a:tr h="5200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Dodáno do konce února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Plán na březen*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01320"/>
                  </a:ext>
                </a:extLst>
              </a:tr>
              <a:tr h="5200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Pfizer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Moderna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AstraZeneca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Pfizer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Moderna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AstraZeneca</a:t>
                      </a:r>
                      <a:r>
                        <a:rPr lang="cs-CZ" sz="1600" dirty="0">
                          <a:effectLst/>
                        </a:rPr>
                        <a:t>**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3243524"/>
                  </a:ext>
                </a:extLst>
              </a:tr>
              <a:tr h="746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Královéhradecký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33.735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9.700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33.930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7.800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4.100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4003233"/>
                  </a:ext>
                </a:extLst>
              </a:tr>
              <a:tr h="71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675.970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63.400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110.700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648.180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138.800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73.800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4107205"/>
                  </a:ext>
                </a:extLst>
              </a:tr>
              <a:tr h="378281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*Ve výhledu na březen nejsou uvedeny dávky určené do pohotovostních zásob (k 28.2. Pfizer/BionTech 2.340 dávek)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13925"/>
                  </a:ext>
                </a:extLst>
              </a:tr>
              <a:tr h="378281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**Údaje k </a:t>
                      </a:r>
                      <a:r>
                        <a:rPr lang="cs-CZ" sz="1100" dirty="0" err="1">
                          <a:effectLst/>
                        </a:rPr>
                        <a:t>AstraZeneca</a:t>
                      </a:r>
                      <a:r>
                        <a:rPr lang="cs-CZ" sz="1100" dirty="0">
                          <a:effectLst/>
                        </a:rPr>
                        <a:t> zohledňují pouze závazně přislíbené dávky na 9. a 10. kalendářní týden. Na zbytek března zatím dodavatelem neupřesněno.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03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DF3FCA6-00DC-408E-A9EC-FA5DA176B86A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8390CB-C20D-4BF4-8238-54BB40212A19}"/>
              </a:ext>
            </a:extLst>
          </p:cNvPr>
          <p:cNvSpPr/>
          <p:nvPr/>
        </p:nvSpPr>
        <p:spPr>
          <a:xfrm>
            <a:off x="6439285" y="999557"/>
            <a:ext cx="1781244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AEB7933C-3A70-4D59-B8D1-CF31260F1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906196"/>
              </p:ext>
            </p:extLst>
          </p:nvPr>
        </p:nvGraphicFramePr>
        <p:xfrm>
          <a:off x="1050901" y="301544"/>
          <a:ext cx="10608084" cy="555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49A41624-6EC9-4E29-A681-F9338A78D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F974C3E-8F8C-472C-A316-431397DBC481}"/>
              </a:ext>
            </a:extLst>
          </p:cNvPr>
          <p:cNvCxnSpPr>
            <a:cxnSpLocks/>
          </p:cNvCxnSpPr>
          <p:nvPr/>
        </p:nvCxnSpPr>
        <p:spPr>
          <a:xfrm flipH="1">
            <a:off x="3452327" y="5001208"/>
            <a:ext cx="475861" cy="74645"/>
          </a:xfrm>
          <a:prstGeom prst="line">
            <a:avLst/>
          </a:prstGeom>
          <a:ln w="34925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0BBFC18-743C-4E69-A09B-DDCBFB7F928B}"/>
              </a:ext>
            </a:extLst>
          </p:cNvPr>
          <p:cNvSpPr txBox="1"/>
          <p:nvPr/>
        </p:nvSpPr>
        <p:spPr>
          <a:xfrm>
            <a:off x="3654538" y="4670937"/>
            <a:ext cx="1026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C00000"/>
                </a:solidFill>
              </a:rPr>
              <a:t>46 539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183CD2A-06C4-4312-A8F1-2D4A4AEEEB4D}"/>
              </a:ext>
            </a:extLst>
          </p:cNvPr>
          <p:cNvSpPr/>
          <p:nvPr/>
        </p:nvSpPr>
        <p:spPr>
          <a:xfrm>
            <a:off x="3690257" y="4682905"/>
            <a:ext cx="519113" cy="216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BFE867B-0E16-4CE8-B251-2500BAAC810E}"/>
              </a:ext>
            </a:extLst>
          </p:cNvPr>
          <p:cNvSpPr txBox="1"/>
          <p:nvPr/>
        </p:nvSpPr>
        <p:spPr>
          <a:xfrm>
            <a:off x="9013132" y="6188162"/>
            <a:ext cx="193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Data k 8. 3. 2021</a:t>
            </a:r>
          </a:p>
        </p:txBody>
      </p:sp>
      <p:sp>
        <p:nvSpPr>
          <p:cNvPr id="23" name="Bublinový popisek: se šipkou dolů 22">
            <a:extLst>
              <a:ext uri="{FF2B5EF4-FFF2-40B4-BE49-F238E27FC236}">
                <a16:creationId xmlns:a16="http://schemas.microsoft.com/office/drawing/2014/main" id="{78BA2E09-E6C5-4A55-80FB-B6B6124C4D1D}"/>
              </a:ext>
            </a:extLst>
          </p:cNvPr>
          <p:cNvSpPr/>
          <p:nvPr/>
        </p:nvSpPr>
        <p:spPr>
          <a:xfrm flipV="1">
            <a:off x="10358529" y="1638297"/>
            <a:ext cx="1119664" cy="1057277"/>
          </a:xfrm>
          <a:prstGeom prst="downArrowCallout">
            <a:avLst>
              <a:gd name="adj1" fmla="val 9946"/>
              <a:gd name="adj2" fmla="val 11021"/>
              <a:gd name="adj3" fmla="val 25000"/>
              <a:gd name="adj4" fmla="val 64977"/>
            </a:avLst>
          </a:prstGeom>
          <a:noFill/>
          <a:ln w="31750">
            <a:solidFill>
              <a:srgbClr val="2B2B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1FFC856-3ADC-4AEF-B723-990F68EF1034}"/>
              </a:ext>
            </a:extLst>
          </p:cNvPr>
          <p:cNvSpPr txBox="1"/>
          <p:nvPr/>
        </p:nvSpPr>
        <p:spPr>
          <a:xfrm>
            <a:off x="10358529" y="2081210"/>
            <a:ext cx="130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2B2B82"/>
                </a:solidFill>
              </a:rPr>
              <a:t>Naočkováno 350 000 osob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023F85-592E-432D-A04E-013F80E66F94}"/>
              </a:ext>
            </a:extLst>
          </p:cNvPr>
          <p:cNvSpPr txBox="1"/>
          <p:nvPr/>
        </p:nvSpPr>
        <p:spPr>
          <a:xfrm>
            <a:off x="3654538" y="4419433"/>
            <a:ext cx="63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>
                    <a:lumMod val="50000"/>
                  </a:schemeClr>
                </a:solidFill>
              </a:rPr>
              <a:t>52 485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E1DAB1C-AA23-4944-BB4A-08834EA26F8F}"/>
              </a:ext>
            </a:extLst>
          </p:cNvPr>
          <p:cNvSpPr/>
          <p:nvPr/>
        </p:nvSpPr>
        <p:spPr>
          <a:xfrm>
            <a:off x="3690256" y="4436058"/>
            <a:ext cx="519113" cy="2166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8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275557"/>
            <a:ext cx="9772650" cy="981894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Předpokládaný plán dodávek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B400176-7143-43FA-88A6-AF2078E60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68763"/>
              </p:ext>
            </p:extLst>
          </p:nvPr>
        </p:nvGraphicFramePr>
        <p:xfrm>
          <a:off x="1581150" y="1333500"/>
          <a:ext cx="9410701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12">
                  <a:extLst>
                    <a:ext uri="{9D8B030D-6E8A-4147-A177-3AD203B41FA5}">
                      <a16:colId xmlns:a16="http://schemas.microsoft.com/office/drawing/2014/main" val="1637982249"/>
                    </a:ext>
                  </a:extLst>
                </a:gridCol>
                <a:gridCol w="1197446">
                  <a:extLst>
                    <a:ext uri="{9D8B030D-6E8A-4147-A177-3AD203B41FA5}">
                      <a16:colId xmlns:a16="http://schemas.microsoft.com/office/drawing/2014/main" val="3348774304"/>
                    </a:ext>
                  </a:extLst>
                </a:gridCol>
                <a:gridCol w="1105336">
                  <a:extLst>
                    <a:ext uri="{9D8B030D-6E8A-4147-A177-3AD203B41FA5}">
                      <a16:colId xmlns:a16="http://schemas.microsoft.com/office/drawing/2014/main" val="4119554493"/>
                    </a:ext>
                  </a:extLst>
                </a:gridCol>
                <a:gridCol w="1320261">
                  <a:extLst>
                    <a:ext uri="{9D8B030D-6E8A-4147-A177-3AD203B41FA5}">
                      <a16:colId xmlns:a16="http://schemas.microsoft.com/office/drawing/2014/main" val="1785816522"/>
                    </a:ext>
                  </a:extLst>
                </a:gridCol>
                <a:gridCol w="1243920">
                  <a:extLst>
                    <a:ext uri="{9D8B030D-6E8A-4147-A177-3AD203B41FA5}">
                      <a16:colId xmlns:a16="http://schemas.microsoft.com/office/drawing/2014/main" val="4290141160"/>
                    </a:ext>
                  </a:extLst>
                </a:gridCol>
                <a:gridCol w="1273788">
                  <a:extLst>
                    <a:ext uri="{9D8B030D-6E8A-4147-A177-3AD203B41FA5}">
                      <a16:colId xmlns:a16="http://schemas.microsoft.com/office/drawing/2014/main" val="2502398472"/>
                    </a:ext>
                  </a:extLst>
                </a:gridCol>
                <a:gridCol w="1136038">
                  <a:extLst>
                    <a:ext uri="{9D8B030D-6E8A-4147-A177-3AD203B41FA5}">
                      <a16:colId xmlns:a16="http://schemas.microsoft.com/office/drawing/2014/main" val="32536119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2. čtvrtletí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3. čtvrtletí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4. čtvrtletí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9910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ČR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KHK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KHK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</a:rPr>
                        <a:t>ČR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KHK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4741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Pfizer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4 807 000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269 190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3 622 000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202 832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1 450 000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81 199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5111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Moderna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829 800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46 470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1 509 000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84 503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1 402 000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78 511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18440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AstraZeneca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1 800 000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100 800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900 000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50 400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-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6723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CureVac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66 000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3 695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177 000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9 912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222 000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12 432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6010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Johnson &amp; Johnson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555 000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31 080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1 200 000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67 200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249 000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13 944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21459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Novavax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350 000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19 598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590 000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33 039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788 000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44 128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09861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Celkem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8 407 800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470 833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7 998 000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447 886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4 111 000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230 214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6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7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87553AF-8010-4495-9A0F-13E3D82F0273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665" y="287607"/>
            <a:ext cx="10093171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Předpoklad dodávek pro KHK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A17F1B9F-4E27-4B41-82A9-9D8851E80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44172"/>
              </p:ext>
            </p:extLst>
          </p:nvPr>
        </p:nvGraphicFramePr>
        <p:xfrm>
          <a:off x="1535837" y="1269501"/>
          <a:ext cx="9798913" cy="4271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155">
                  <a:extLst>
                    <a:ext uri="{9D8B030D-6E8A-4147-A177-3AD203B41FA5}">
                      <a16:colId xmlns:a16="http://schemas.microsoft.com/office/drawing/2014/main" val="883237928"/>
                    </a:ext>
                  </a:extLst>
                </a:gridCol>
                <a:gridCol w="1049483">
                  <a:extLst>
                    <a:ext uri="{9D8B030D-6E8A-4147-A177-3AD203B41FA5}">
                      <a16:colId xmlns:a16="http://schemas.microsoft.com/office/drawing/2014/main" val="1666747185"/>
                    </a:ext>
                  </a:extLst>
                </a:gridCol>
                <a:gridCol w="1380827">
                  <a:extLst>
                    <a:ext uri="{9D8B030D-6E8A-4147-A177-3AD203B41FA5}">
                      <a16:colId xmlns:a16="http://schemas.microsoft.com/office/drawing/2014/main" val="2976832097"/>
                    </a:ext>
                  </a:extLst>
                </a:gridCol>
                <a:gridCol w="1287864">
                  <a:extLst>
                    <a:ext uri="{9D8B030D-6E8A-4147-A177-3AD203B41FA5}">
                      <a16:colId xmlns:a16="http://schemas.microsoft.com/office/drawing/2014/main" val="256615718"/>
                    </a:ext>
                  </a:extLst>
                </a:gridCol>
                <a:gridCol w="1129654">
                  <a:extLst>
                    <a:ext uri="{9D8B030D-6E8A-4147-A177-3AD203B41FA5}">
                      <a16:colId xmlns:a16="http://schemas.microsoft.com/office/drawing/2014/main" val="1384824556"/>
                    </a:ext>
                  </a:extLst>
                </a:gridCol>
                <a:gridCol w="1573755">
                  <a:extLst>
                    <a:ext uri="{9D8B030D-6E8A-4147-A177-3AD203B41FA5}">
                      <a16:colId xmlns:a16="http://schemas.microsoft.com/office/drawing/2014/main" val="7231256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0118056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817999817"/>
                    </a:ext>
                  </a:extLst>
                </a:gridCol>
              </a:tblGrid>
              <a:tr h="495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Pfizer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Moderna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AstraZeneca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CureVac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</a:rPr>
                        <a:t>Johnson &amp; Johnson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Novavax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94981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duben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</a:rPr>
                        <a:t>89 730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15 490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22 400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1 137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10 360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6 030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effectLst/>
                        </a:rPr>
                        <a:t>145 147</a:t>
                      </a:r>
                      <a:endParaRPr lang="cs-CZ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37694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květen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89 730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15 490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28 000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1 421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10 360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7 538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152 539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0885639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červen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89 730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15 490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50 400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1 137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10 360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6 030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173 147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2841642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2. čtvrtletí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269 190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46 470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100 800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3 695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31 080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19 598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470 833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85322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červenec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62 410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26 001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22 400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3 050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22 400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10 165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146 426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9699977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srpen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78 012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32 501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28 000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3 812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22 400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12 708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177 433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26231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září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62 410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26 001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3 050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22 400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10 166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124 027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6368348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3. čtvrtletí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202 832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84 503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50 400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9 912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67 200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33 039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447 886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58184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říjen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24 985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24 157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3 825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4 648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13 578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71 193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5270541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listopad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31 230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30 197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4 782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4 648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16 972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87 829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3920131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prosinec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24 984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24 157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3 825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4 648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13 578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71 192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9779062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4. čtvrtletí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81 199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78 511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12 432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13 944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44 128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230 214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41544"/>
                  </a:ext>
                </a:extLst>
              </a:tr>
              <a:tr h="289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Celkem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553 221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209 484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151 200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26 039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112 224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96 765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1 148 933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38474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063A1696-BCA3-486D-BABF-69182B66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B7FDB0-5136-4B1E-A581-9D01FFAB7596}"/>
              </a:ext>
            </a:extLst>
          </p:cNvPr>
          <p:cNvSpPr txBox="1"/>
          <p:nvPr/>
        </p:nvSpPr>
        <p:spPr>
          <a:xfrm>
            <a:off x="5530710" y="5599361"/>
            <a:ext cx="795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Dlouhodobý předpoklad dodávek je průběžně aktualizován.</a:t>
            </a:r>
          </a:p>
        </p:txBody>
      </p:sp>
    </p:spTree>
    <p:extLst>
      <p:ext uri="{BB962C8B-B14F-4D97-AF65-F5344CB8AC3E}">
        <p14:creationId xmlns:p14="http://schemas.microsoft.com/office/powerpoint/2010/main" val="145057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75B48B6-CCF7-47DC-A14C-D571BD6779C7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05330C8-600D-42E5-BD04-D1C701916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0440"/>
              </p:ext>
            </p:extLst>
          </p:nvPr>
        </p:nvGraphicFramePr>
        <p:xfrm>
          <a:off x="1657350" y="1691262"/>
          <a:ext cx="9067800" cy="2986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3314185867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920495152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3422967727"/>
                    </a:ext>
                  </a:extLst>
                </a:gridCol>
              </a:tblGrid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Vakcína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Královéhradecký kraj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864697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Pfizer/BionTech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1 200 000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</a:rPr>
                        <a:t>67 200*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04566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Moderna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15 680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0461655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AstraZeneca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400 000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22 400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2056466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Johnson &amp; Johnson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8 400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2447851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CureVac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309209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Novavax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694520"/>
                  </a:ext>
                </a:extLst>
              </a:tr>
              <a:tr h="3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2 030 000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113 680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18011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6D797A46-0E23-453E-835B-6E822B90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057" y="560611"/>
            <a:ext cx="10093171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Předpoklad dávek vakcíny na duben 2021</a:t>
            </a:r>
            <a:endParaRPr lang="cs-CZ" sz="2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D1ACFA-49B5-49E1-B6C5-967CC75E9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911DCAE-4725-427A-8160-4390F07EC291}"/>
              </a:ext>
            </a:extLst>
          </p:cNvPr>
          <p:cNvSpPr txBox="1"/>
          <p:nvPr/>
        </p:nvSpPr>
        <p:spPr>
          <a:xfrm>
            <a:off x="5926520" y="4826275"/>
            <a:ext cx="795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* aktualizace předpokladu dodávek k 7. 3. 2021</a:t>
            </a:r>
          </a:p>
        </p:txBody>
      </p:sp>
    </p:spTree>
    <p:extLst>
      <p:ext uri="{BB962C8B-B14F-4D97-AF65-F5344CB8AC3E}">
        <p14:creationId xmlns:p14="http://schemas.microsoft.com/office/powerpoint/2010/main" val="3169039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1560</Words>
  <Application>Microsoft Office PowerPoint</Application>
  <PresentationFormat>Širokoúhlá obrazovka</PresentationFormat>
  <Paragraphs>430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Motiv Office</vt:lpstr>
      <vt:lpstr>Zajištění očkování v Královéhradeckém kraji</vt:lpstr>
      <vt:lpstr> Cíl očkování</vt:lpstr>
      <vt:lpstr> Očkování od 2. ledna do 8. března 2021</vt:lpstr>
      <vt:lpstr>Prezentace aplikace PowerPoint</vt:lpstr>
      <vt:lpstr> Předpokládaný plán dodávek do ČR</vt:lpstr>
      <vt:lpstr>Prezentace aplikace PowerPoint</vt:lpstr>
      <vt:lpstr> Předpokládaný plán dodávek</vt:lpstr>
      <vt:lpstr>Předpoklad dodávek pro KHK</vt:lpstr>
      <vt:lpstr>Předpoklad dávek vakcíny na duben 2021</vt:lpstr>
      <vt:lpstr> Očkovací místa v KHK od dubna 2021</vt:lpstr>
      <vt:lpstr>Páteřní síť očkování v Královéhradeckém kraji</vt:lpstr>
      <vt:lpstr>Prezentace aplikace PowerPoint</vt:lpstr>
      <vt:lpstr>Prezentace aplikace PowerPoint</vt:lpstr>
      <vt:lpstr>Zapojení praktických lékařů</vt:lpstr>
      <vt:lpstr>Prezentace aplikace PowerPoint</vt:lpstr>
      <vt:lpstr>Očkovací centrum v Rychnově nad Kněžnou</vt:lpstr>
      <vt:lpstr>Prezentace aplikace PowerPoint</vt:lpstr>
      <vt:lpstr>Shrnutí na 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Lechmann Dan Mgr.</cp:lastModifiedBy>
  <cp:revision>218</cp:revision>
  <cp:lastPrinted>2021-03-08T06:27:22Z</cp:lastPrinted>
  <dcterms:created xsi:type="dcterms:W3CDTF">2021-01-14T19:24:21Z</dcterms:created>
  <dcterms:modified xsi:type="dcterms:W3CDTF">2021-03-09T13:44:45Z</dcterms:modified>
</cp:coreProperties>
</file>