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92" r:id="rId6"/>
    <p:sldId id="271" r:id="rId7"/>
    <p:sldId id="410" r:id="rId8"/>
    <p:sldId id="342" r:id="rId9"/>
    <p:sldId id="343" r:id="rId10"/>
    <p:sldId id="346" r:id="rId11"/>
    <p:sldId id="347" r:id="rId12"/>
    <p:sldId id="402" r:id="rId13"/>
    <p:sldId id="391" r:id="rId14"/>
    <p:sldId id="348" r:id="rId15"/>
    <p:sldId id="408" r:id="rId16"/>
    <p:sldId id="405" r:id="rId17"/>
    <p:sldId id="350" r:id="rId18"/>
    <p:sldId id="288" r:id="rId19"/>
    <p:sldId id="403" r:id="rId20"/>
    <p:sldId id="409" r:id="rId21"/>
    <p:sldId id="282" r:id="rId22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70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cs-CZ" dirty="0"/>
              <a:t>Přehled vynaložených a plánovaných nákladů na rekonstrukce a opravy silniční sítě v letech </a:t>
            </a:r>
          </a:p>
          <a:p>
            <a:pPr>
              <a:defRPr sz="18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cs-CZ" dirty="0"/>
              <a:t>2013 - 2020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 w="25400">
              <a:noFill/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F22-43D0-B8E3-F1E6C8D9A2FD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 s výrobou'!$Y$30:$Y$31</c:f>
              <c:strCache>
                <c:ptCount val="2"/>
                <c:pt idx="0">
                  <c:v>2013-2016</c:v>
                </c:pt>
                <c:pt idx="1">
                  <c:v>2017-2020</c:v>
                </c:pt>
              </c:strCache>
            </c:strRef>
          </c:cat>
          <c:val>
            <c:numRef>
              <c:f>'graf s výrobou'!$Z$30:$Z$31</c:f>
              <c:numCache>
                <c:formatCode>#,##0.00</c:formatCode>
                <c:ptCount val="2"/>
                <c:pt idx="0">
                  <c:v>1939</c:v>
                </c:pt>
                <c:pt idx="1">
                  <c:v>4936.6000000000004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22-43D0-B8E3-F1E6C8D9A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16425584"/>
        <c:axId val="1716416880"/>
      </c:barChart>
      <c:catAx>
        <c:axId val="171642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16416880"/>
        <c:crosses val="autoZero"/>
        <c:auto val="1"/>
        <c:lblAlgn val="ctr"/>
        <c:lblOffset val="100"/>
        <c:noMultiLvlLbl val="0"/>
      </c:catAx>
      <c:valAx>
        <c:axId val="171641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16425584"/>
        <c:crosses val="autoZero"/>
        <c:crossBetween val="between"/>
        <c:majorUnit val="10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cs-CZ" sz="1800" b="1" dirty="0"/>
              <a:t>Přehled investičních nákladů do silniční sítě Královéhradeckého kraje </a:t>
            </a:r>
            <a:br>
              <a:rPr lang="cs-CZ" sz="1800" b="1" dirty="0"/>
            </a:br>
            <a:r>
              <a:rPr lang="cs-CZ" sz="1800" b="1" dirty="0"/>
              <a:t>v letech 2013 - 2020</a:t>
            </a:r>
            <a:r>
              <a:rPr lang="cs-CZ" dirty="0"/>
              <a:t>
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1344743856223521E-2"/>
          <c:y val="0.17996615905245347"/>
          <c:w val="0.93359334695309437"/>
          <c:h val="0.7381446100963268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FF00"/>
            </a:solidFill>
            <a:ln w="25400">
              <a:noFill/>
            </a:ln>
          </c:spPr>
          <c:invertIfNegative val="0"/>
          <c:dLbls>
            <c:dLbl>
              <c:idx val="4"/>
              <c:layout>
                <c:manualLayout>
                  <c:x val="4.5942843003417499E-2"/>
                  <c:y val="-1.0152284263959515E-2"/>
                </c:manualLayout>
              </c:layout>
              <c:spPr>
                <a:solidFill>
                  <a:srgbClr val="FFFF00">
                    <a:alpha val="0"/>
                  </a:srgbClr>
                </a:solidFill>
                <a:ln w="2540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cs-CZ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9365299020983339E-2"/>
                      <c:h val="5.82234834858840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C88-45CD-82AE-1F6880E969F0}"/>
                </c:ext>
              </c:extLst>
            </c:dLbl>
            <c:dLbl>
              <c:idx val="5"/>
              <c:layout>
                <c:manualLayout>
                  <c:x val="4.5942843003417382E-2"/>
                  <c:y val="-1.692047377326577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88-45CD-82AE-1F6880E969F0}"/>
                </c:ext>
              </c:extLst>
            </c:dLbl>
            <c:dLbl>
              <c:idx val="6"/>
              <c:layout>
                <c:manualLayout>
                  <c:x val="4.518572757204632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88-45CD-82AE-1F6880E969F0}"/>
                </c:ext>
              </c:extLst>
            </c:dLbl>
            <c:dLbl>
              <c:idx val="7"/>
              <c:layout>
                <c:manualLayout>
                  <c:x val="3.7654772976705164E-2"/>
                  <c:y val="-1.2408204093095626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88-45CD-82AE-1F6880E969F0}"/>
                </c:ext>
              </c:extLst>
            </c:dLbl>
            <c:spPr>
              <a:solidFill>
                <a:srgbClr val="FFFF00">
                  <a:alpha val="0"/>
                </a:srgbClr>
              </a:solidFill>
              <a:ln w="25400">
                <a:noFill/>
              </a:ln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'graf s výrobou'!$V$95:$V$102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'graf s výrobou'!$W$95:$W$102</c:f>
              <c:numCache>
                <c:formatCode>General</c:formatCode>
                <c:ptCount val="8"/>
                <c:pt idx="4">
                  <c:v>62.6</c:v>
                </c:pt>
                <c:pt idx="5" formatCode="#,##0.0">
                  <c:v>56.3</c:v>
                </c:pt>
                <c:pt idx="6" formatCode="#,##0.0">
                  <c:v>131.6</c:v>
                </c:pt>
                <c:pt idx="7" formatCode="#,##0.0">
                  <c:v>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88-45CD-82AE-1F6880E969F0}"/>
            </c:ext>
          </c:extLst>
        </c:ser>
        <c:ser>
          <c:idx val="1"/>
          <c:order val="1"/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0.1049069373942470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88-45CD-82AE-1F6880E969F0}"/>
                </c:ext>
              </c:extLst>
            </c:dLbl>
            <c:dLbl>
              <c:idx val="1"/>
              <c:layout>
                <c:manualLayout>
                  <c:x val="-1.506190919068211E-3"/>
                  <c:y val="-0.1489001692047377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C88-45CD-82AE-1F6880E969F0}"/>
                </c:ext>
              </c:extLst>
            </c:dLbl>
            <c:dLbl>
              <c:idx val="2"/>
              <c:layout>
                <c:manualLayout>
                  <c:x val="-5.522636238618347E-17"/>
                  <c:y val="-0.1861252115059222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88-45CD-82AE-1F6880E969F0}"/>
                </c:ext>
              </c:extLst>
            </c:dLbl>
            <c:dLbl>
              <c:idx val="3"/>
              <c:layout>
                <c:manualLayout>
                  <c:x val="-5.522636238618347E-17"/>
                  <c:y val="-0.145516074450084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C88-45CD-82AE-1F6880E969F0}"/>
                </c:ext>
              </c:extLst>
            </c:dLbl>
            <c:dLbl>
              <c:idx val="4"/>
              <c:layout>
                <c:manualLayout>
                  <c:x val="4.5942843003417382E-2"/>
                  <c:y val="-0.1725888324873097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C88-45CD-82AE-1F6880E969F0}"/>
                </c:ext>
              </c:extLst>
            </c:dLbl>
            <c:dLbl>
              <c:idx val="5"/>
              <c:layout>
                <c:manualLayout>
                  <c:x val="4.9106686467740357E-2"/>
                  <c:y val="-0.2267343485617597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C88-45CD-82AE-1F6880E969F0}"/>
                </c:ext>
              </c:extLst>
            </c:dLbl>
            <c:dLbl>
              <c:idx val="6"/>
              <c:layout>
                <c:manualLayout>
                  <c:x val="5.2144211020431305E-2"/>
                  <c:y val="-0.2199661590524534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C88-45CD-82AE-1F6880E969F0}"/>
                </c:ext>
              </c:extLst>
            </c:dLbl>
            <c:dLbl>
              <c:idx val="7"/>
              <c:layout>
                <c:manualLayout>
                  <c:x val="4.2879986803189662E-2"/>
                  <c:y val="-0.233502538071066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C88-45CD-82AE-1F6880E969F0}"/>
                </c:ext>
              </c:extLst>
            </c:dLbl>
            <c:spPr>
              <a:noFill/>
              <a:ln w="25400">
                <a:noFill/>
              </a:ln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'graf s výrobou'!$V$95:$V$102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'graf s výrobou'!$X$95:$X$102</c:f>
              <c:numCache>
                <c:formatCode>General</c:formatCode>
                <c:ptCount val="8"/>
                <c:pt idx="0">
                  <c:v>303</c:v>
                </c:pt>
                <c:pt idx="1">
                  <c:v>519</c:v>
                </c:pt>
                <c:pt idx="2">
                  <c:v>650</c:v>
                </c:pt>
                <c:pt idx="3">
                  <c:v>467</c:v>
                </c:pt>
                <c:pt idx="4">
                  <c:v>899.8</c:v>
                </c:pt>
                <c:pt idx="5" formatCode="#,##0.0">
                  <c:v>1272.0999999999999</c:v>
                </c:pt>
                <c:pt idx="6" formatCode="#,##0.0">
                  <c:v>1125.9000000000001</c:v>
                </c:pt>
                <c:pt idx="7" formatCode="#,##0.0">
                  <c:v>1253.3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88-45CD-82AE-1F6880E96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716426128"/>
        <c:axId val="1716417424"/>
      </c:barChart>
      <c:catAx>
        <c:axId val="171642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16417424"/>
        <c:crosses val="autoZero"/>
        <c:auto val="1"/>
        <c:lblAlgn val="ctr"/>
        <c:lblOffset val="100"/>
        <c:noMultiLvlLbl val="0"/>
      </c:catAx>
      <c:valAx>
        <c:axId val="1716417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164261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0.54787</cdr:x>
      <cdr:y>0.40161</cdr:y>
    </cdr:from>
    <cdr:to>
      <cdr:x>0.61408</cdr:x>
      <cdr:y>0.48821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8A10815B-71EC-40FE-8918-8A5A90BFB851}"/>
            </a:ext>
          </a:extLst>
        </cdr:cNvPr>
        <cdr:cNvSpPr txBox="1"/>
      </cdr:nvSpPr>
      <cdr:spPr>
        <a:xfrm xmlns:a="http://schemas.openxmlformats.org/drawingml/2006/main">
          <a:off x="4543424" y="1507192"/>
          <a:ext cx="549089" cy="3249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>
              <a:latin typeface="Calibri" panose="020F0502020204030204" pitchFamily="34" charset="0"/>
            </a:rPr>
            <a:t>962,4</a:t>
          </a:r>
        </a:p>
      </cdr:txBody>
    </cdr:sp>
  </cdr:relSizeAnchor>
  <cdr:relSizeAnchor xmlns:cdr="http://schemas.openxmlformats.org/drawingml/2006/chartDrawing">
    <cdr:from>
      <cdr:x>0.67971</cdr:x>
      <cdr:y>0.25231</cdr:y>
    </cdr:from>
    <cdr:to>
      <cdr:x>0.78816</cdr:x>
      <cdr:y>0.33891</cdr:y>
    </cdr:to>
    <cdr:sp macro="" textlink="">
      <cdr:nvSpPr>
        <cdr:cNvPr id="3" name="TextovéPole 2">
          <a:extLst xmlns:a="http://schemas.openxmlformats.org/drawingml/2006/main">
            <a:ext uri="{FF2B5EF4-FFF2-40B4-BE49-F238E27FC236}">
              <a16:creationId xmlns:a16="http://schemas.microsoft.com/office/drawing/2014/main" id="{A4430E22-E465-47D5-8BA8-89C3A8FDFDA3}"/>
            </a:ext>
          </a:extLst>
        </cdr:cNvPr>
        <cdr:cNvSpPr txBox="1"/>
      </cdr:nvSpPr>
      <cdr:spPr>
        <a:xfrm xmlns:a="http://schemas.openxmlformats.org/drawingml/2006/main">
          <a:off x="5731248" y="946898"/>
          <a:ext cx="914400" cy="3249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0.69433</cdr:x>
      <cdr:y>0.28516</cdr:y>
    </cdr:from>
    <cdr:to>
      <cdr:x>0.80278</cdr:x>
      <cdr:y>0.52881</cdr:y>
    </cdr:to>
    <cdr:sp macro="" textlink="">
      <cdr:nvSpPr>
        <cdr:cNvPr id="4" name="TextovéPole 3">
          <a:extLst xmlns:a="http://schemas.openxmlformats.org/drawingml/2006/main">
            <a:ext uri="{FF2B5EF4-FFF2-40B4-BE49-F238E27FC236}">
              <a16:creationId xmlns:a16="http://schemas.microsoft.com/office/drawing/2014/main" id="{2080193E-EC94-40C4-8A7B-4C7AF8837FE1}"/>
            </a:ext>
          </a:extLst>
        </cdr:cNvPr>
        <cdr:cNvSpPr txBox="1"/>
      </cdr:nvSpPr>
      <cdr:spPr>
        <a:xfrm xmlns:a="http://schemas.openxmlformats.org/drawingml/2006/main">
          <a:off x="5854512" y="10701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0.66376</cdr:x>
      <cdr:y>0.23141</cdr:y>
    </cdr:from>
    <cdr:to>
      <cdr:x>0.77221</cdr:x>
      <cdr:y>0.30009</cdr:y>
    </cdr:to>
    <cdr:sp macro="" textlink="">
      <cdr:nvSpPr>
        <cdr:cNvPr id="5" name="TextovéPole 4">
          <a:extLst xmlns:a="http://schemas.openxmlformats.org/drawingml/2006/main">
            <a:ext uri="{FF2B5EF4-FFF2-40B4-BE49-F238E27FC236}">
              <a16:creationId xmlns:a16="http://schemas.microsoft.com/office/drawing/2014/main" id="{4F078C4A-791F-41A5-8C05-6265E2D7E10C}"/>
            </a:ext>
          </a:extLst>
        </cdr:cNvPr>
        <cdr:cNvSpPr txBox="1"/>
      </cdr:nvSpPr>
      <cdr:spPr>
        <a:xfrm xmlns:a="http://schemas.openxmlformats.org/drawingml/2006/main">
          <a:off x="5596777" y="868455"/>
          <a:ext cx="914400" cy="2577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/>
            <a:t>1328,4</a:t>
          </a:r>
        </a:p>
      </cdr:txBody>
    </cdr:sp>
  </cdr:relSizeAnchor>
  <cdr:relSizeAnchor xmlns:cdr="http://schemas.openxmlformats.org/drawingml/2006/chartDrawing">
    <cdr:from>
      <cdr:x>0.77673</cdr:x>
      <cdr:y>0.26426</cdr:y>
    </cdr:from>
    <cdr:to>
      <cdr:x>0.88518</cdr:x>
      <cdr:y>0.35682</cdr:y>
    </cdr:to>
    <cdr:sp macro="" textlink="">
      <cdr:nvSpPr>
        <cdr:cNvPr id="6" name="TextovéPole 5">
          <a:extLst xmlns:a="http://schemas.openxmlformats.org/drawingml/2006/main">
            <a:ext uri="{FF2B5EF4-FFF2-40B4-BE49-F238E27FC236}">
              <a16:creationId xmlns:a16="http://schemas.microsoft.com/office/drawing/2014/main" id="{791BEBC6-6D8F-409D-B4DF-25AD9278A374}"/>
            </a:ext>
          </a:extLst>
        </cdr:cNvPr>
        <cdr:cNvSpPr txBox="1"/>
      </cdr:nvSpPr>
      <cdr:spPr>
        <a:xfrm xmlns:a="http://schemas.openxmlformats.org/drawingml/2006/main">
          <a:off x="6549277" y="991720"/>
          <a:ext cx="914400" cy="3473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/>
            <a:t>1257,5</a:t>
          </a:r>
        </a:p>
      </cdr:txBody>
    </cdr:sp>
  </cdr:relSizeAnchor>
  <cdr:relSizeAnchor xmlns:cdr="http://schemas.openxmlformats.org/drawingml/2006/chartDrawing">
    <cdr:from>
      <cdr:x>0.89155</cdr:x>
      <cdr:y>0.20454</cdr:y>
    </cdr:from>
    <cdr:to>
      <cdr:x>1</cdr:x>
      <cdr:y>0.30905</cdr:y>
    </cdr:to>
    <cdr:sp macro="" textlink="">
      <cdr:nvSpPr>
        <cdr:cNvPr id="7" name="TextovéPole 6">
          <a:extLst xmlns:a="http://schemas.openxmlformats.org/drawingml/2006/main">
            <a:ext uri="{FF2B5EF4-FFF2-40B4-BE49-F238E27FC236}">
              <a16:creationId xmlns:a16="http://schemas.microsoft.com/office/drawing/2014/main" id="{F99B8E74-6972-444A-8277-E1FDDE97B580}"/>
            </a:ext>
          </a:extLst>
        </cdr:cNvPr>
        <cdr:cNvSpPr txBox="1"/>
      </cdr:nvSpPr>
      <cdr:spPr>
        <a:xfrm xmlns:a="http://schemas.openxmlformats.org/drawingml/2006/main">
          <a:off x="7517466" y="767603"/>
          <a:ext cx="914400" cy="392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/>
            <a:t>1388,3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D277C-D31F-41AF-BAEB-3645118F8A37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87569-F307-430C-9343-52FEF2D2C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431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DD693-7275-4B7E-A789-ED823AE7CCBB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1C958-5C0A-4BF3-9B3D-9DAC313BA3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89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91218-D6D6-430C-A59F-77B128A5BB2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7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AF9576-744D-4B2D-982F-5C7372DAF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92BDB91-E37D-4EB6-843B-55194CFBB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EC5504-63B3-4AC7-8F50-BB1E53BD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599B11-92DA-483A-8926-9D47F9ECE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654461-290A-4EBE-A5C8-D52E38602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881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3F4BBF-48C5-4AA0-8A8E-85522686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163D4DD-0832-40BE-8DFB-8A6FC6072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994456-B1F1-4F0D-A5AD-4BDEECBEB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118850-ED5B-4834-AC66-71DC2593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52CBE0-C3D6-4D76-92B0-E1D2FDF9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23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8D9DD9C-0366-4E0B-A8FD-EE54C920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9AA4197-FD08-42EE-97AE-B964D17E0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E2BECE-EE23-4991-A07D-15AF5B95C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118555-1CA5-485C-A826-01EF1E9B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296CAC-66B9-4B51-A8E6-20098747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68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AADF7-3475-4CFE-8C25-40935C2B6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F46FD2-270D-4883-9BA9-35EBE579D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85DE52-4D00-46BA-8F04-E19DA08F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1C1A12-87AC-4485-93A8-7DEC7C39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53B282-CCEE-46FD-8E83-EEDE9B798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964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04F5BC-2657-4402-B54A-AB2CC51E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3B650DB-A4DE-4A69-8F3D-72FD72238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B96386-18FC-42DA-B3E9-9F3AA15E2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F16387-0E31-4508-95AF-1E5D7CEFE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F78C44-A146-4FB7-B916-A05B6038D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877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0D908-D89C-40CA-AC9F-D6D31B74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1F6544-92BB-44A7-8E36-C2D61F563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45DB621-45CA-47AB-914A-9B9CAE072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11205B-D601-4F60-B76C-F6E9E94AB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97466B-1DE5-475D-9F6E-7BA3CE77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7874BF-2193-48FF-B41D-8895C8D0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33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6F883C-C226-4666-8D97-6F2821B2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8CAC1A6-414D-457B-BB38-8E93AD15B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A08C60F-1D90-4125-84E0-DA5147167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CFD72C6-C095-4D4F-A2D4-50AE8DBDA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2D58BAB-64FD-4AF8-895C-0307C81F5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05293D3-1569-4691-87F3-B6984F846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0D5BE8A-F48B-449E-825B-0D7EC7A2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7014E24-58BA-4EB1-808A-44DA909E5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276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EFB190-574F-4DEE-A364-3A3580344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C29686F-9FB9-4917-AA53-868ACFCE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EF7F2DC-B1B2-4AC0-8467-B8B5329AC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33D44D-266C-4CB3-A81E-FAD23DA3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54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6D814B1-CC40-4F04-9B87-ACC3B84B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F59C1A1-C883-4629-9596-BE2825DA8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B1C6801-51A1-4CC6-89C7-D9134E3D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393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B0B3D2-4035-44C8-9238-B489ACF7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B94BC2-69B3-4D23-960B-FD6CFDD2A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5EE6A51-054C-4031-9E29-2596CAEEA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3C7036-4409-498A-BC9E-05737F244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733EAC-3BDD-475E-AB59-576AFE6A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4CC76D-E9B2-4B7C-BB05-C3323CAF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73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F56C16-A76B-473E-9286-2CF0B61D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0D42D9F-1EF0-40AD-9B3C-DE94E1829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7CE0232-A365-4A1A-8C34-0428DC143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8980BC-7C11-4592-AC45-3CCC0D7C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8C91-2BF3-4A5C-957D-DE6A1BF02305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E06CB7-6372-4B8E-82ED-2055353D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BC0360-E6F8-482E-BBF4-1EEB5135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195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884FB023-EE98-4CD9-B788-94ED21CD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10F013C-CC94-490A-BD52-FDA1A1DEA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7FCE47-6F2B-4ED2-83C6-A015C8DB1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58C91-2BF3-4A5C-957D-DE6A1BF02305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E2BC82-17A2-4AA9-AFC9-4ED631AE9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820AFB-9DC5-4939-AF48-A9BD493A9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68FCE-AC79-4708-9A1A-7C6B2D57A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53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B560EA2-FF12-43E6-867C-A6B2561B9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BB2CF9-3BA8-4BB1-9399-B398CAC8F7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31" y="939288"/>
            <a:ext cx="4449477" cy="1425591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FB077E24-CA07-4C50-B4C3-F9564659E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17370"/>
            <a:ext cx="9424608" cy="1989481"/>
          </a:xfrm>
        </p:spPr>
        <p:txBody>
          <a:bodyPr anchor="ctr">
            <a:normAutofit/>
          </a:bodyPr>
          <a:lstStyle/>
          <a:p>
            <a:r>
              <a:rPr lang="cs-CZ" sz="7200" b="1" dirty="0">
                <a:solidFill>
                  <a:schemeClr val="bg1"/>
                </a:solidFill>
                <a:latin typeface="+mn-lt"/>
              </a:rPr>
              <a:t>Plán staveb 2020</a:t>
            </a:r>
            <a:endParaRPr lang="cs-CZ" sz="8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97" y="1130915"/>
            <a:ext cx="2553730" cy="10423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963827" y="592619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</a:rPr>
              <a:t>Hradec Králové 25.2.2020</a:t>
            </a:r>
          </a:p>
        </p:txBody>
      </p:sp>
    </p:spTree>
    <p:extLst>
      <p:ext uri="{BB962C8B-B14F-4D97-AF65-F5344CB8AC3E}">
        <p14:creationId xmlns:p14="http://schemas.microsoft.com/office/powerpoint/2010/main" val="922706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895"/>
            <a:ext cx="12402080" cy="69761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2042238" y="603920"/>
            <a:ext cx="9094573" cy="89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Dopravní stavby 2020 - 2021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887251"/>
              </p:ext>
            </p:extLst>
          </p:nvPr>
        </p:nvGraphicFramePr>
        <p:xfrm>
          <a:off x="1762125" y="1390651"/>
          <a:ext cx="9655058" cy="5335464"/>
        </p:xfrm>
        <a:graphic>
          <a:graphicData uri="http://schemas.openxmlformats.org/drawingml/2006/table">
            <a:tbl>
              <a:tblPr/>
              <a:tblGrid>
                <a:gridCol w="680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2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5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559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 IROP – </a:t>
                      </a:r>
                      <a:r>
                        <a:rPr lang="cs-C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NOVÉ ŽÁDOSTI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31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2020 – 2021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195"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Žádosti podzim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201965"/>
                  </a:ext>
                </a:extLst>
              </a:tr>
              <a:tr h="2811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II/280 Libáň–Dětenice–Osenice–Rokytňany–hr. okr. JC/MB 2. etapa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2020 - 2021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+ 63,9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1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II/285 Jaroměř – Nové Město nad Metují, 2. etapa (úsek 1)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2020 - 2021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+ 20,7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245610"/>
                  </a:ext>
                </a:extLst>
              </a:tr>
              <a:tr h="2811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II/303 Velké Poříčí - Hronov, 1. etapa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71,6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468623"/>
                  </a:ext>
                </a:extLst>
              </a:tr>
              <a:tr h="281195"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256,2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267153"/>
                  </a:ext>
                </a:extLst>
              </a:tr>
              <a:tr h="281195"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Žádosti rok 2020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4531006"/>
                  </a:ext>
                </a:extLst>
              </a:tr>
              <a:tr h="2811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II/325 Chlum  - Velký Vřešťov - Mostek (Doubravice II. etapa) 8. etapa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II/298 hranice PA kraje - křiž se sil. I/11 (SO 104) 3. etapa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14,0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379781"/>
                  </a:ext>
                </a:extLst>
              </a:tr>
              <a:tr h="32761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II/300 Trutnov - Babí – Královec, 1. etapa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121,0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07064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II/285 Jaroměř – Nové Město nad Metují, 3. etapa (úsek 2 + 3)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147,5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60599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II/302 Broumov - Velká Ves ( Za mostem Hejtmánkovice -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MěÚ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Broumov)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766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II/298 Obchvat Opočno, 2. etapa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43683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520,7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334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031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1862356" y="519287"/>
            <a:ext cx="9094573" cy="994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Dopravní stavby 2020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					  FRR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9028710"/>
              </p:ext>
            </p:extLst>
          </p:nvPr>
        </p:nvGraphicFramePr>
        <p:xfrm>
          <a:off x="1862356" y="2043827"/>
          <a:ext cx="7598168" cy="4560448"/>
        </p:xfrm>
        <a:graphic>
          <a:graphicData uri="http://schemas.openxmlformats.org/drawingml/2006/table">
            <a:tbl>
              <a:tblPr/>
              <a:tblGrid>
                <a:gridCol w="57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4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72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 </a:t>
                      </a:r>
                      <a:r>
                        <a:rPr lang="cs-C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FRR – příslib 2019 – PŘECHÁZÍ + NOVÁ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2020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54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III/3089 Smiřice - průtah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III/28440 Tetín – Vřesník –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kř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s III/28442 a III/28441 Bukovina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17,2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144973"/>
                  </a:ext>
                </a:extLst>
              </a:tr>
              <a:tr h="31932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III/30110 Teplice nad Metují – Adršpach, I. etapa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– 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38,1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7001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III/29827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Malšova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Lhota - Hradec Králové, I. etapa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– 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25,9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574063"/>
                  </a:ext>
                </a:extLst>
              </a:tr>
              <a:tr h="32531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II/325 Hostinné - Rudník, I. etapa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2019 - 2021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65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III/2961 Svoboda n. Ú.- Janské Lázně - průtah, úsek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2019 -2020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21,06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027030"/>
                  </a:ext>
                </a:extLst>
              </a:tr>
              <a:tr h="39565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III/2961 Svoboda n. Ú.- Janské Lázně – dešťová kanalizace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cs-CZ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NOVÁ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6378348"/>
                  </a:ext>
                </a:extLst>
              </a:tr>
              <a:tr h="28781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130,96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190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1862356" y="519287"/>
            <a:ext cx="9094573" cy="994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Dopravní stavby 2020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					  FRR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763864"/>
              </p:ext>
            </p:extLst>
          </p:nvPr>
        </p:nvGraphicFramePr>
        <p:xfrm>
          <a:off x="1862356" y="2043827"/>
          <a:ext cx="7598168" cy="3644961"/>
        </p:xfrm>
        <a:graphic>
          <a:graphicData uri="http://schemas.openxmlformats.org/drawingml/2006/table">
            <a:tbl>
              <a:tblPr/>
              <a:tblGrid>
                <a:gridCol w="57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4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72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 </a:t>
                      </a:r>
                      <a:r>
                        <a:rPr lang="cs-C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FRR – posílení financování 2020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2020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54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III/3086, III/3087 Čibuz, křižovatka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III/29915 Dvůr Králové nad Labem, Heydukova II. etapa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14,64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966927"/>
                  </a:ext>
                </a:extLst>
              </a:tr>
              <a:tr h="4544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III/28430, III/28431, III/28432 Holovousy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144973"/>
                  </a:ext>
                </a:extLst>
              </a:tr>
              <a:tr h="31932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III/30110 Teplice nad Metují - Adršpach, II. etapa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– 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44,9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70018"/>
                  </a:ext>
                </a:extLst>
              </a:tr>
              <a:tr h="32531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II/325 Hostinné - Rudník, II. etapa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2019 - 2021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81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125,24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01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1862356" y="1049001"/>
            <a:ext cx="9094573" cy="994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Dopravní stavby 2020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				</a:t>
            </a:r>
            <a:r>
              <a:rPr lang="cs-CZ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</a:rPr>
              <a:t>    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SFDI – nové technologie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065622"/>
              </p:ext>
            </p:extLst>
          </p:nvPr>
        </p:nvGraphicFramePr>
        <p:xfrm>
          <a:off x="1976656" y="3063048"/>
          <a:ext cx="7598168" cy="1954515"/>
        </p:xfrm>
        <a:graphic>
          <a:graphicData uri="http://schemas.openxmlformats.org/drawingml/2006/table">
            <a:tbl>
              <a:tblPr/>
              <a:tblGrid>
                <a:gridCol w="57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8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60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- </a:t>
                      </a:r>
                      <a:r>
                        <a:rPr lang="cs-C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nové technologie - PŘECHÁZÍ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2020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54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III/2851 Vilantice - Dubenec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81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335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5617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982199" y="820212"/>
            <a:ext cx="6565961" cy="89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Dopravní stavby 2020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3559836"/>
              </p:ext>
            </p:extLst>
          </p:nvPr>
        </p:nvGraphicFramePr>
        <p:xfrm>
          <a:off x="1550319" y="2165931"/>
          <a:ext cx="7798161" cy="2610828"/>
        </p:xfrm>
        <a:graphic>
          <a:graphicData uri="http://schemas.openxmlformats.org/drawingml/2006/table">
            <a:tbl>
              <a:tblPr/>
              <a:tblGrid>
                <a:gridCol w="594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4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8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7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527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 ČP - </a:t>
                      </a:r>
                      <a:r>
                        <a:rPr lang="cs-C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PŘECHÁZÍ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746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2020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08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Zlepšení dopravní dostupnosti Orlických a Bystřických hor</a:t>
                      </a:r>
                    </a:p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rek. sil. III/3109 + III/31010+III/3111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2017 - 2020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37,9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775550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37,9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53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95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1394428" y="1142137"/>
            <a:ext cx="5741502" cy="89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Dopravní stavby 2020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6819400"/>
              </p:ext>
            </p:extLst>
          </p:nvPr>
        </p:nvGraphicFramePr>
        <p:xfrm>
          <a:off x="2162572" y="2580134"/>
          <a:ext cx="7314013" cy="3073292"/>
        </p:xfrm>
        <a:graphic>
          <a:graphicData uri="http://schemas.openxmlformats.org/drawingml/2006/table">
            <a:tbl>
              <a:tblPr/>
              <a:tblGrid>
                <a:gridCol w="557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8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137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Plán staveb financovaných z PZ - </a:t>
                      </a:r>
                      <a:r>
                        <a:rPr lang="cs-C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PŘECHÁZÍ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2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Předpokládané investiční náklady na stavbu v roce 2020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25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Přeložka komunikace II/298 (směr PZ Opočno)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2019 - 2020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35,9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260877"/>
                  </a:ext>
                </a:extLst>
              </a:tr>
              <a:tr h="39428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II/321 Černíkovice - Domašín, obchvat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2019 - 2020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60,0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775550"/>
                  </a:ext>
                </a:extLst>
              </a:tr>
              <a:tr h="33209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541" marR="7541" marT="754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95,9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040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2069746" y="652596"/>
            <a:ext cx="9094573" cy="134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Dopravní stavby 2020 </a:t>
            </a:r>
            <a:r>
              <a:rPr lang="cs-CZ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</a:rPr>
              <a:t>	SFDI ?</a:t>
            </a: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910077"/>
              </p:ext>
            </p:extLst>
          </p:nvPr>
        </p:nvGraphicFramePr>
        <p:xfrm>
          <a:off x="1962602" y="2653224"/>
          <a:ext cx="7533089" cy="2855075"/>
        </p:xfrm>
        <a:graphic>
          <a:graphicData uri="http://schemas.openxmlformats.org/drawingml/2006/table">
            <a:tbl>
              <a:tblPr/>
              <a:tblGrid>
                <a:gridCol w="574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0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83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72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ze </a:t>
                      </a:r>
                      <a:r>
                        <a:rPr lang="cs-C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SFDI  – podmíněno dotací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2020-2021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9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II/328 hranice okresu JC/HK Slavhostice - Jičíněves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2019 -2021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75,7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7436865"/>
                  </a:ext>
                </a:extLst>
              </a:tr>
              <a:tr h="34114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III/32428 Popovice - Třesovice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368862"/>
                  </a:ext>
                </a:extLst>
              </a:tr>
              <a:tr h="32045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Rekonstrukce mostu ev. č. 296-013 Velká Úpa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02637"/>
                  </a:ext>
                </a:extLst>
              </a:tr>
              <a:tr h="3153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III/32842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kř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s I/35 Úlibice – Kacákova Lhota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21,6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81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136,2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7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455FD4-1854-454D-9D9C-CC358610A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CA3EB9A8-8523-478E-9FBB-2D8A91BF464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883365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Acrobat Document" r:id="rId3" imgW="36442343" imgH="28355792" progId="AcroExch.Document.DC">
                  <p:embed/>
                </p:oleObj>
              </mc:Choice>
              <mc:Fallback>
                <p:oleObj name="Acrobat Document" r:id="rId3" imgW="36442343" imgH="2835579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2572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2935838" y="2979110"/>
            <a:ext cx="6903419" cy="899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68158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475835" cy="7017657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596" y="1271646"/>
            <a:ext cx="8296309" cy="694173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Dopravní stavby 2019 rekapitulace</a:t>
            </a: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871719"/>
              </p:ext>
            </p:extLst>
          </p:nvPr>
        </p:nvGraphicFramePr>
        <p:xfrm>
          <a:off x="1709596" y="2543292"/>
          <a:ext cx="7121263" cy="2969012"/>
        </p:xfrm>
        <a:graphic>
          <a:graphicData uri="http://schemas.openxmlformats.org/drawingml/2006/table">
            <a:tbl>
              <a:tblPr/>
              <a:tblGrid>
                <a:gridCol w="5624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21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Zdroj financování 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Hodnota staveb    [mil. Kč s DPH]*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44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Integrovaný regionální operační program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485,3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31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nn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r>
                        <a:rPr lang="nn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V-A Česká republika – Polská republika</a:t>
                      </a:r>
                      <a:r>
                        <a:rPr lang="nn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178,8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12534"/>
                  </a:ext>
                </a:extLst>
              </a:tr>
              <a:tr h="316523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Operační program životního prostředí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23908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Státní fond dopravní infrastruktury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129,7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Fond rozvoje a reprodukce Královéhradeckého kraje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222,7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98501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SFDI + MPO (stavby CIRI)</a:t>
                      </a:r>
                    </a:p>
                  </a:txBody>
                  <a:tcPr marL="7631" marR="7631" marT="7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74,7</a:t>
                      </a:r>
                    </a:p>
                  </a:txBody>
                  <a:tcPr marL="7631" marR="7631" marT="76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488686"/>
                  </a:ext>
                </a:extLst>
              </a:tr>
              <a:tr h="36281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CELKEM v roce 2019</a:t>
                      </a:r>
                    </a:p>
                  </a:txBody>
                  <a:tcPr marL="7631" marR="7631" marT="76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1 125,9</a:t>
                      </a:r>
                    </a:p>
                  </a:txBody>
                  <a:tcPr marL="7631" marR="7631" marT="76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9213030" y="3067433"/>
            <a:ext cx="1913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 Průměrná úspora staveb oproti předpokládané hodnotě cca 4,3%.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5244EA-2EB7-4A39-8EBF-1C53FFBEFC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773" y="307297"/>
            <a:ext cx="3102841" cy="96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90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846"/>
            <a:ext cx="12192000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562" y="943532"/>
            <a:ext cx="8320216" cy="899780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rgbClr val="002060"/>
                </a:solidFill>
                <a:latin typeface="Calibri" panose="020F0502020204030204" pitchFamily="34" charset="0"/>
              </a:rPr>
              <a:t>Dopravní stavby - přehled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230737" y="3096127"/>
            <a:ext cx="29612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</a:rPr>
              <a:t>Rok 2017: 962,4 mil. Kč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</a:rPr>
              <a:t>Rok 2018: 1 328,4 mil. Kč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</a:rPr>
              <a:t>Rok 2019: 1 257,5 mil. Kč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</a:rPr>
              <a:t>Rok 2020: 1 388,3 mil. Kč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</a:rPr>
              <a:t>Celkem: 4 936,6 mil. Kč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864B3EA9-893D-47E3-A53F-747AE1755D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8900154"/>
              </p:ext>
            </p:extLst>
          </p:nvPr>
        </p:nvGraphicFramePr>
        <p:xfrm>
          <a:off x="2468104" y="1868793"/>
          <a:ext cx="6297146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9035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18" y="-158807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9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1980862" y="802351"/>
            <a:ext cx="6233748" cy="899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002060"/>
                </a:solidFill>
                <a:latin typeface="+mn-lt"/>
              </a:rPr>
              <a:t>Dopravní stavby - přehled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3DFE6101-BBF5-47A0-9290-EB0221AA56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601887"/>
              </p:ext>
            </p:extLst>
          </p:nvPr>
        </p:nvGraphicFramePr>
        <p:xfrm>
          <a:off x="1854127" y="2112661"/>
          <a:ext cx="8431866" cy="375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8DA6EF8F-4617-4303-A013-A020793CC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191081"/>
              </p:ext>
            </p:extLst>
          </p:nvPr>
        </p:nvGraphicFramePr>
        <p:xfrm>
          <a:off x="5486400" y="3810794"/>
          <a:ext cx="1219200" cy="56769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4120212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056846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5180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100608"/>
                  </a:ext>
                </a:extLst>
              </a:tr>
            </a:tbl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4300500-1255-46A7-A638-C45E3BDB9A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404503"/>
              </p:ext>
            </p:extLst>
          </p:nvPr>
        </p:nvGraphicFramePr>
        <p:xfrm>
          <a:off x="10413999" y="3095237"/>
          <a:ext cx="1508712" cy="367665"/>
        </p:xfrm>
        <a:graphic>
          <a:graphicData uri="http://schemas.openxmlformats.org/drawingml/2006/table">
            <a:tbl>
              <a:tblPr/>
              <a:tblGrid>
                <a:gridCol w="431968">
                  <a:extLst>
                    <a:ext uri="{9D8B030D-6E8A-4147-A177-3AD203B41FA5}">
                      <a16:colId xmlns:a16="http://schemas.microsoft.com/office/drawing/2014/main" val="1802411284"/>
                    </a:ext>
                  </a:extLst>
                </a:gridCol>
                <a:gridCol w="1076744">
                  <a:extLst>
                    <a:ext uri="{9D8B030D-6E8A-4147-A177-3AD203B41FA5}">
                      <a16:colId xmlns:a16="http://schemas.microsoft.com/office/drawing/2014/main" val="27840424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investice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1706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souvislá oprava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714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799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5967"/>
            <a:ext cx="12192000" cy="6858000"/>
          </a:xfrm>
          <a:prstGeom prst="rect">
            <a:avLst/>
          </a:prstGeom>
        </p:spPr>
      </p:pic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172CC14B-DA97-4C1B-B854-981CDA2A5F99}"/>
              </a:ext>
            </a:extLst>
          </p:cNvPr>
          <p:cNvSpPr txBox="1">
            <a:spLocks/>
          </p:cNvSpPr>
          <p:nvPr/>
        </p:nvSpPr>
        <p:spPr bwMode="auto">
          <a:xfrm>
            <a:off x="1758752" y="2318488"/>
            <a:ext cx="10076688" cy="366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2001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543050" indent="-1714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00250" indent="-1714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4574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146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3718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29050" indent="-17145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lvl="0" fontAlgn="base">
              <a:lnSpc>
                <a:spcPct val="200000"/>
              </a:lnSpc>
              <a:spcAft>
                <a:spcPts val="0"/>
              </a:spcAft>
              <a:buClr>
                <a:srgbClr val="83992A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2000" b="1" kern="0" dirty="0">
                <a:solidFill>
                  <a:srgbClr val="002060"/>
                </a:solidFill>
                <a:latin typeface="+mn-lt"/>
              </a:rPr>
              <a:t>Pro rok 2020 je připraveno 14</a:t>
            </a:r>
            <a:r>
              <a:rPr lang="cs-CZ" altLang="cs-CZ" sz="2000" b="1" kern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2000" b="1" kern="0" dirty="0">
                <a:solidFill>
                  <a:srgbClr val="002060"/>
                </a:solidFill>
                <a:latin typeface="+mn-lt"/>
              </a:rPr>
              <a:t>nových staveb</a:t>
            </a: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cs-CZ" altLang="cs-CZ" sz="2000" b="1" kern="0" dirty="0">
                <a:solidFill>
                  <a:srgbClr val="002060"/>
                </a:solidFill>
                <a:latin typeface="+mn-lt"/>
              </a:rPr>
              <a:t>  Předpokládaná hodnota nových staveb 585,04 mil. Kč s DPH</a:t>
            </a:r>
            <a:endParaRPr lang="cs-CZ" altLang="cs-CZ" sz="2000" b="1" kern="0" dirty="0">
              <a:solidFill>
                <a:srgbClr val="FF0000"/>
              </a:solidFill>
              <a:latin typeface="+mn-lt"/>
            </a:endParaRPr>
          </a:p>
          <a:p>
            <a:pPr mar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cs-CZ" altLang="cs-CZ" sz="2000" b="1" kern="0" dirty="0">
                <a:solidFill>
                  <a:srgbClr val="002060"/>
                </a:solidFill>
                <a:latin typeface="+mn-lt"/>
              </a:rPr>
              <a:t> Z roku 2019 přechází 14 staveb v hodnotě 668,26</a:t>
            </a:r>
            <a:r>
              <a:rPr lang="cs-CZ" altLang="cs-CZ" sz="2000" b="1" kern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000" b="1" kern="0" dirty="0">
                <a:solidFill>
                  <a:srgbClr val="002060"/>
                </a:solidFill>
                <a:latin typeface="+mn-lt"/>
              </a:rPr>
              <a:t>mil. Kč s DPH</a:t>
            </a:r>
          </a:p>
          <a:p>
            <a:pPr mar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cs-CZ" altLang="cs-CZ" sz="2000" b="1" kern="0" dirty="0">
                <a:solidFill>
                  <a:srgbClr val="002060"/>
                </a:solidFill>
                <a:latin typeface="+mn-lt"/>
              </a:rPr>
              <a:t> V roce 2020 celkem 28 staveb, plán prostavět 1 253,3 mil. Kč s DPH</a:t>
            </a:r>
          </a:p>
          <a:p>
            <a:pPr mar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cs-CZ" altLang="cs-CZ" sz="2000" b="1" kern="0" dirty="0">
                <a:solidFill>
                  <a:srgbClr val="002060"/>
                </a:solidFill>
                <a:latin typeface="+mn-lt"/>
              </a:rPr>
              <a:t> V rámci investic bude provedeno 5 mostů a </a:t>
            </a:r>
            <a:r>
              <a:rPr lang="cs-CZ" altLang="cs-CZ" sz="2000" b="1" kern="0">
                <a:solidFill>
                  <a:srgbClr val="002060"/>
                </a:solidFill>
                <a:latin typeface="+mn-lt"/>
              </a:rPr>
              <a:t>rekonstrukce 52,4 </a:t>
            </a:r>
            <a:r>
              <a:rPr lang="cs-CZ" altLang="cs-CZ" sz="2000" b="1" kern="0" dirty="0">
                <a:solidFill>
                  <a:srgbClr val="002060"/>
                </a:solidFill>
                <a:latin typeface="+mn-lt"/>
              </a:rPr>
              <a:t>km komunikací</a:t>
            </a:r>
          </a:p>
          <a:p>
            <a:pPr mar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cs-CZ" altLang="cs-CZ" sz="2000" b="1" kern="0" dirty="0">
                <a:solidFill>
                  <a:srgbClr val="002060"/>
                </a:solidFill>
                <a:latin typeface="+mn-lt"/>
              </a:rPr>
              <a:t> Souvislé opravy představují cca 60 km za 135 mil. Kč</a:t>
            </a:r>
          </a:p>
          <a:p>
            <a:pPr mar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None/>
              <a:defRPr/>
            </a:pPr>
            <a:endParaRPr lang="cs-CZ" altLang="cs-CZ" sz="2000" kern="0" dirty="0">
              <a:solidFill>
                <a:schemeClr val="tx1"/>
              </a:solidFill>
              <a:latin typeface="DINCE-Medium" panose="02000603040000020004" pitchFamily="2" charset="-18"/>
            </a:endParaRPr>
          </a:p>
          <a:p>
            <a:pPr marL="1371600" lvl="3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None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None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None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defTabSz="91440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Tx/>
              <a:buFont typeface="Wingdings" panose="05000000000000000000" pitchFamily="2" charset="2"/>
              <a:buChar char="ü"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  <a:p>
            <a:pPr marL="0" lvl="0" indent="0" fontAlgn="base">
              <a:lnSpc>
                <a:spcPct val="200000"/>
              </a:lnSpc>
              <a:buClr>
                <a:srgbClr val="83992A"/>
              </a:buClr>
              <a:buNone/>
              <a:defRPr/>
            </a:pPr>
            <a:r>
              <a:rPr lang="cs-CZ" altLang="cs-CZ" sz="1800" kern="0" dirty="0">
                <a:solidFill>
                  <a:srgbClr val="002060"/>
                </a:solidFill>
                <a:latin typeface="DINCE-Medium" panose="02000603040000020004" pitchFamily="2" charset="-18"/>
              </a:rPr>
              <a:t>         </a:t>
            </a:r>
          </a:p>
          <a:p>
            <a:pPr marL="0" lvl="0" indent="0" fontAlgn="base">
              <a:lnSpc>
                <a:spcPct val="200000"/>
              </a:lnSpc>
              <a:buClr>
                <a:srgbClr val="83992A"/>
              </a:buClr>
              <a:buNone/>
              <a:defRPr/>
            </a:pPr>
            <a:endParaRPr lang="cs-CZ" altLang="cs-CZ" sz="1800" kern="0" dirty="0">
              <a:solidFill>
                <a:srgbClr val="002060"/>
              </a:solidFill>
              <a:latin typeface="DINCE-Medium" panose="02000603040000020004" pitchFamily="2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D2B9E56-39A3-41CD-8A05-E584D595DA88}"/>
              </a:ext>
            </a:extLst>
          </p:cNvPr>
          <p:cNvSpPr/>
          <p:nvPr/>
        </p:nvSpPr>
        <p:spPr>
          <a:xfrm>
            <a:off x="2678295" y="1125825"/>
            <a:ext cx="75729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000" b="1" u="sng" kern="0" dirty="0">
                <a:solidFill>
                  <a:srgbClr val="002060"/>
                </a:solidFill>
              </a:rPr>
              <a:t>Plán realizace staveb pro rok 2020 </a:t>
            </a:r>
            <a:endParaRPr kumimoji="0" lang="cs-CZ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74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5967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14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512" y="1041883"/>
            <a:ext cx="7728948" cy="899780"/>
          </a:xfrm>
        </p:spPr>
        <p:txBody>
          <a:bodyPr>
            <a:noAutofit/>
          </a:bodyPr>
          <a:lstStyle/>
          <a:p>
            <a:r>
              <a:rPr lang="cs-CZ" sz="35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Dopravní stavby 2020 rekapitulace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515779"/>
              </p:ext>
            </p:extLst>
          </p:nvPr>
        </p:nvGraphicFramePr>
        <p:xfrm>
          <a:off x="2709527" y="1968395"/>
          <a:ext cx="5820831" cy="4287338"/>
        </p:xfrm>
        <a:graphic>
          <a:graphicData uri="http://schemas.openxmlformats.org/drawingml/2006/table">
            <a:tbl>
              <a:tblPr lastRow="1"/>
              <a:tblGrid>
                <a:gridCol w="410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3539">
                <a:tc>
                  <a:txBody>
                    <a:bodyPr/>
                    <a:lstStyle/>
                    <a:p>
                      <a:pPr algn="l" fontAlgn="ctr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0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Stavby IROP přecházející z roku 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1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Stavby IROP – nové, soutěž 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0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IROP žádosti podzim 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133224"/>
                  </a:ext>
                </a:extLst>
              </a:tr>
              <a:tr h="3020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 IROP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00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Stavby ČP- INTEREG přecházející z r. 2019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9369747"/>
                  </a:ext>
                </a:extLst>
              </a:tr>
              <a:tr h="30200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Stavby FRR příslib 2019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00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Stavby FRR </a:t>
                      </a:r>
                      <a:r>
                        <a:rPr lang="cs-CZ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posílení financování 2020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795391"/>
                  </a:ext>
                </a:extLst>
              </a:tr>
              <a:tr h="3020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 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256,20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127500"/>
                  </a:ext>
                </a:extLst>
              </a:tr>
              <a:tr h="30200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Stavby SFDI –  nová technologie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248895"/>
                  </a:ext>
                </a:extLst>
              </a:tr>
              <a:tr h="30200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Stavby dotace SFDI – rekonstrukce silnic II.+III. tříd – přecházející (prozatím nepotvrzená dotace)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136,2 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260384"/>
                  </a:ext>
                </a:extLst>
              </a:tr>
              <a:tr h="3020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Stavby PZ přecházející z roku 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863583"/>
                  </a:ext>
                </a:extLst>
              </a:tr>
              <a:tr h="42978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 (*bez započítání dotace SFDI)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1 253,30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377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62" cy="70133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2960109" y="224490"/>
            <a:ext cx="6903419" cy="899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Dopravní stavby 2020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990869" y="930991"/>
            <a:ext cx="4556300" cy="386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Z roku 2019 </a:t>
            </a:r>
            <a:r>
              <a:rPr lang="cs-CZ" sz="2000" dirty="0">
                <a:solidFill>
                  <a:srgbClr val="FF0000"/>
                </a:solidFill>
              </a:rPr>
              <a:t>přechází následující stavby</a:t>
            </a:r>
            <a:r>
              <a:rPr lang="cs-CZ" sz="2000" dirty="0"/>
              <a:t>:</a:t>
            </a: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090364"/>
              </p:ext>
            </p:extLst>
          </p:nvPr>
        </p:nvGraphicFramePr>
        <p:xfrm>
          <a:off x="2022673" y="1270102"/>
          <a:ext cx="7631130" cy="5451008"/>
        </p:xfrm>
        <a:graphic>
          <a:graphicData uri="http://schemas.openxmlformats.org/drawingml/2006/table">
            <a:tbl>
              <a:tblPr/>
              <a:tblGrid>
                <a:gridCol w="718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1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2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Okres</a:t>
                      </a: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Název stavby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Rok realizace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4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HK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II/326 Nový Bydžov - Myštěves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2019 - 2020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88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II/300 Prkenný Důl – Královec – kř. s I/16 a II/300 – Žacléř - kř. u hotelu Sport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2019 - 2020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64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JC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III/28440 Tetín – Vřesník –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kř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s III/28442 a III/28441 Bukovina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2018 - 2020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7466423"/>
                  </a:ext>
                </a:extLst>
              </a:tr>
              <a:tr h="349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JC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II/286 Jičín, Robousy – Valdice, přeložka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2018 - 2021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855781"/>
                  </a:ext>
                </a:extLst>
              </a:tr>
              <a:tr h="4516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RK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Zlepšení dopravní dostupnosti Orlických a Bystřických hor</a:t>
                      </a:r>
                    </a:p>
                    <a:p>
                      <a:pPr algn="l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rek. sil. III/3109 + III/31010+III/3111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2017 - 2020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591892"/>
                  </a:ext>
                </a:extLst>
              </a:tr>
              <a:tr h="33876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HK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III/3089 Smiřice, průtah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2018 - 2020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6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III/30110 Teplice nad Metují - Adršpach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2018 - 2020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6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HK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III/29827 Malšova Lhota – Hradec Králové, I. etapa – část I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2019 - 2020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0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II/325 Hostinné - Rudník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2019 - 2020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83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III/2961 Svoboda nad Úpou – Jánské Lázně, úsek č. 3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2019 - 2020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630333"/>
                  </a:ext>
                </a:extLst>
              </a:tr>
              <a:tr h="349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HK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II/298 hranice Královéhradeckého kraje – křiž. se silnicí I/11 – intravilán Krňovice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432792"/>
                  </a:ext>
                </a:extLst>
              </a:tr>
              <a:tr h="34926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III/2851 Vilantice - Dubenec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2019 - 2020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096023"/>
                  </a:ext>
                </a:extLst>
              </a:tr>
              <a:tr h="34926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RK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Přeložka komunikace II/298 (směr PZ Opočno)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2019 - 2020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380347"/>
                  </a:ext>
                </a:extLst>
              </a:tr>
              <a:tr h="34926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RK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II/321 Černíkovice - Domašín, obchvat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2019 - 2020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745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895"/>
            <a:ext cx="12402080" cy="69761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2042238" y="603919"/>
            <a:ext cx="9094573" cy="1550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Dopravní stavby 2020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6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</a:rPr>
              <a:t>					   IROP</a:t>
            </a: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6812692"/>
              </p:ext>
            </p:extLst>
          </p:nvPr>
        </p:nvGraphicFramePr>
        <p:xfrm>
          <a:off x="1995792" y="2350544"/>
          <a:ext cx="8200416" cy="3143691"/>
        </p:xfrm>
        <a:graphic>
          <a:graphicData uri="http://schemas.openxmlformats.org/drawingml/2006/table">
            <a:tbl>
              <a:tblPr/>
              <a:tblGrid>
                <a:gridCol w="577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6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7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77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285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 IROP – </a:t>
                      </a:r>
                      <a:r>
                        <a:rPr lang="cs-C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přecházející </a:t>
                      </a:r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 roku 2019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623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2020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75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JC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II/286 Jičín,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Robousy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Valdice, přeložka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2018 - 2021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4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II/326 Nový Bydžov - Myštěves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2019 - 2020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105,8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245610"/>
                  </a:ext>
                </a:extLst>
              </a:tr>
              <a:tr h="215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II/300 Prkenný Důl – Královec –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kř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s I/16 a II/300 – Žacléř –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kř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u hotelu Sport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2019 - 2020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II/298 hranice Královéhradeckého kraje – křiž. se silnicí I/11 – intravilán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Krňovice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493869"/>
                  </a:ext>
                </a:extLst>
              </a:tr>
              <a:tr h="21384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320,6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76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33677-C092-4DE0-8431-2FF00AC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895"/>
            <a:ext cx="12402080" cy="69761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EAA0E-27AC-49CA-B48A-1962E6274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58" y="275967"/>
            <a:ext cx="3102841" cy="994135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F737359-C51C-49F6-867D-8C8C8B3A8AB9}"/>
              </a:ext>
            </a:extLst>
          </p:cNvPr>
          <p:cNvSpPr txBox="1">
            <a:spLocks/>
          </p:cNvSpPr>
          <p:nvPr/>
        </p:nvSpPr>
        <p:spPr>
          <a:xfrm>
            <a:off x="2042238" y="603920"/>
            <a:ext cx="9094573" cy="89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Dopravní stavby 2020 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294317"/>
              </p:ext>
            </p:extLst>
          </p:nvPr>
        </p:nvGraphicFramePr>
        <p:xfrm>
          <a:off x="2042238" y="2283829"/>
          <a:ext cx="8200416" cy="3510718"/>
        </p:xfrm>
        <a:graphic>
          <a:graphicData uri="http://schemas.openxmlformats.org/drawingml/2006/table">
            <a:tbl>
              <a:tblPr/>
              <a:tblGrid>
                <a:gridCol w="577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6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7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77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285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Plán staveb financovaných z </a:t>
                      </a:r>
                      <a:r>
                        <a:rPr lang="cs-C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IROP – nové 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623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Okres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akce 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 rok výstavby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investiční náklady na stavbu v roce 2020 [mil. Kč s DPH]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1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II/325 Velký Vřešťov – Hostinné, 4. etapa – most Hostinné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III/5672 Horní Kostelec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96,2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7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II/325 Velký Vřešťov – Hostinné, 4. etapa - Lanžov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16,3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86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II/325 Velký Vřešťov – I/35, 2. etapa (Vrchovnice, Máslojedy)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17,3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294843"/>
                  </a:ext>
                </a:extLst>
              </a:tr>
              <a:tr h="290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II/308 Bohuslavice – Nové Město nad Metují, 1. etapa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2020 - 2021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93,0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379781"/>
                  </a:ext>
                </a:extLst>
              </a:tr>
              <a:tr h="3006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II/300 Dvůr Králové nad Labem – Kocbeře, 2. </a:t>
                      </a:r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etapa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59,9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89399"/>
                  </a:ext>
                </a:extLst>
              </a:tr>
              <a:tr h="34123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HK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II/327 Chlumec nad Cidlinou – Nový Bydžov – I/35, 1. etapa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2020 - 2021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</a:t>
                      </a:r>
                    </a:p>
                  </a:txBody>
                  <a:tcPr marL="7541" marR="7541" marT="7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326431"/>
                  </a:ext>
                </a:extLst>
              </a:tr>
              <a:tr h="21384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41" marR="7541" marT="754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429,6</a:t>
                      </a:r>
                    </a:p>
                  </a:txBody>
                  <a:tcPr marL="7541" marR="7541" marT="75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565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0A4C3AD4E1E948832B69D5884A6232" ma:contentTypeVersion="0" ma:contentTypeDescription="Vytvoří nový dokument" ma:contentTypeScope="" ma:versionID="3803f8d6035f469dae9d277e9a3ccb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91e2fbbf3efe6f5ad217f05f8c142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E687DB-ABB7-4ACA-82AA-74E30BC2E7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B54C3DC-0E3F-4BEF-B111-489FD64721BB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F6B140B-A81C-4300-AE6F-E6EDF7EBE9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5782</TotalTime>
  <Words>1659</Words>
  <Application>Microsoft Office PowerPoint</Application>
  <PresentationFormat>Širokoúhlá obrazovka</PresentationFormat>
  <Paragraphs>391</Paragraphs>
  <Slides>18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DINCE-Medium</vt:lpstr>
      <vt:lpstr>Wingdings</vt:lpstr>
      <vt:lpstr>Motiv Office</vt:lpstr>
      <vt:lpstr>Acrobat Document</vt:lpstr>
      <vt:lpstr>Plán staveb 2020</vt:lpstr>
      <vt:lpstr>Dopravní stavby 2019 rekapitulace</vt:lpstr>
      <vt:lpstr>Dopravní stavby - přehled</vt:lpstr>
      <vt:lpstr>Prezentace aplikace PowerPoint</vt:lpstr>
      <vt:lpstr>Prezentace aplikace PowerPoint</vt:lpstr>
      <vt:lpstr>Dopravní stavby 2020 rekapitulace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Veronika Prchlíková</dc:creator>
  <cp:lastModifiedBy>Friček Michal Mgr.</cp:lastModifiedBy>
  <cp:revision>265</cp:revision>
  <cp:lastPrinted>2020-02-20T09:41:20Z</cp:lastPrinted>
  <dcterms:created xsi:type="dcterms:W3CDTF">2017-10-23T14:41:20Z</dcterms:created>
  <dcterms:modified xsi:type="dcterms:W3CDTF">2020-02-25T06:29:23Z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0x010100480A4C3AD4E1E948832B69D5884A6232</vt:lpwstr>
  </property>
</Properties>
</file>