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749" r:id="rId6"/>
    <p:sldId id="747" r:id="rId7"/>
    <p:sldId id="262" r:id="rId8"/>
  </p:sldIdLst>
  <p:sldSz cx="12192000" cy="6858000"/>
  <p:notesSz cx="6669088" cy="98726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03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18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659\Desktop\Grafy%20k%20p&#345;ehledu%20o&#269;kov&#225;n&#23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659\Desktop\Grafy%20k%20p&#345;ehledu%20o&#269;kov&#225;n&#237;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659\Desktop\Grafy%20k%20p&#345;ehledu%20o&#269;kov&#225;n&#237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659\Desktop\Grafy%20k%20p&#345;ehledu%20o&#269;kov&#225;n&#237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659\Desktop\Grafy%20k%20p&#345;ehledu%20o&#269;kov&#225;n&#237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cs-CZ" sz="2000" b="1" dirty="0">
                <a:solidFill>
                  <a:srgbClr val="2B2B82"/>
                </a:solidFill>
              </a:rPr>
              <a:t>Očkování dodaných dávek v KHK </a:t>
            </a:r>
          </a:p>
          <a:p>
            <a:pPr>
              <a:defRPr sz="2000" b="0"/>
            </a:pPr>
            <a:r>
              <a:rPr lang="cs-CZ" sz="2000" b="0" dirty="0">
                <a:solidFill>
                  <a:srgbClr val="2B2B82"/>
                </a:solidFill>
              </a:rPr>
              <a:t>31. 3. 2021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6.997892167393667E-2"/>
          <c:y val="0.14956521739130435"/>
          <c:w val="0.91262289722681467"/>
          <c:h val="0.6917691810262847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63-4176-A908-0A6F1C49B7AA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063-4176-A908-0A6F1C49B7AA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063-4176-A908-0A6F1C49B7A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BD76FB7-901A-4AC3-8CAA-6D62F07766A9}" type="VALUE">
                      <a:rPr lang="en-US"/>
                      <a:pPr/>
                      <a:t>[HODNOTA]</a:t>
                    </a:fld>
                    <a:r>
                      <a:rPr lang="en-US"/>
                      <a:t>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063-4176-A908-0A6F1C49B7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'Očkováno X nevyočkováno'!$B$1:$D$1</c:f>
              <c:strCache>
                <c:ptCount val="3"/>
                <c:pt idx="0">
                  <c:v>Dodáno dávek</c:v>
                </c:pt>
                <c:pt idx="1">
                  <c:v>Vyočkováno dávek</c:v>
                </c:pt>
                <c:pt idx="2">
                  <c:v>Zbývá naočkovat</c:v>
                </c:pt>
              </c:strCache>
            </c:strRef>
          </c:cat>
          <c:val>
            <c:numRef>
              <c:f>'Očkováno X nevyočkováno'!$B$2:$D$2</c:f>
              <c:numCache>
                <c:formatCode>#,##0</c:formatCode>
                <c:ptCount val="3"/>
                <c:pt idx="0">
                  <c:v>100885</c:v>
                </c:pt>
                <c:pt idx="1">
                  <c:v>92269</c:v>
                </c:pt>
                <c:pt idx="2">
                  <c:v>8616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063-4176-A908-0A6F1C49B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49808720"/>
        <c:axId val="1598007936"/>
      </c:barChart>
      <c:catAx>
        <c:axId val="164980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8007936"/>
        <c:crosses val="autoZero"/>
        <c:auto val="1"/>
        <c:lblAlgn val="ctr"/>
        <c:lblOffset val="100"/>
        <c:noMultiLvlLbl val="0"/>
      </c:catAx>
      <c:valAx>
        <c:axId val="1598007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9808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r>
              <a:rPr lang="cs-CZ" sz="2000" b="1" dirty="0">
                <a:solidFill>
                  <a:srgbClr val="2B2B82"/>
                </a:solidFill>
              </a:rPr>
              <a:t>Očkování v KHK podle</a:t>
            </a:r>
            <a:r>
              <a:rPr lang="cs-CZ" sz="2000" b="1" baseline="0" dirty="0">
                <a:solidFill>
                  <a:srgbClr val="2B2B82"/>
                </a:solidFill>
              </a:rPr>
              <a:t> skupin </a:t>
            </a:r>
          </a:p>
          <a:p>
            <a:pPr>
              <a:defRPr>
                <a:solidFill>
                  <a:srgbClr val="2B2B82"/>
                </a:solidFill>
              </a:defRPr>
            </a:pPr>
            <a:r>
              <a:rPr lang="cs-CZ" sz="1400" baseline="0" dirty="0">
                <a:solidFill>
                  <a:srgbClr val="2B2B82"/>
                </a:solidFill>
              </a:rPr>
              <a:t>31. 3. 2021</a:t>
            </a:r>
            <a:endParaRPr lang="cs-CZ" sz="1400" dirty="0">
              <a:solidFill>
                <a:srgbClr val="2B2B82"/>
              </a:solidFill>
            </a:endParaRPr>
          </a:p>
        </c:rich>
      </c:tx>
      <c:layout>
        <c:manualLayout>
          <c:xMode val="edge"/>
          <c:yMode val="edge"/>
          <c:x val="0.35855337323559322"/>
          <c:y val="3.7145650048875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2B2B8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4.5653348551448328E-2"/>
          <c:y val="7.2512218963831865E-2"/>
          <c:w val="0.94169206416065976"/>
          <c:h val="0.759084520593283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dle skupin'!$B$1:$J$1</c:f>
              <c:strCache>
                <c:ptCount val="9"/>
                <c:pt idx="0">
                  <c:v>Zdravotníci v nemocnicích a záchranáři</c:v>
                </c:pt>
                <c:pt idx="1">
                  <c:v>Ostatní zdravotnictví – ochrana veřejného zdraví</c:v>
                </c:pt>
                <c:pt idx="2">
                  <c:v>Personál a klienti v sociálních službách </c:v>
                </c:pt>
                <c:pt idx="3">
                  <c:v>Pracovníci kritické infrastruktury</c:v>
                </c:pt>
                <c:pt idx="4">
                  <c:v>Pedagogové a pracovnící ve školství</c:v>
                </c:pt>
                <c:pt idx="5">
                  <c:v>Senioři 70–79, kteří nejsou v ostatních skupinách</c:v>
                </c:pt>
                <c:pt idx="6">
                  <c:v>Senioři 80+, kteří nejsou v ostatních skupinách</c:v>
                </c:pt>
                <c:pt idx="7">
                  <c:v>Chronicky nemocní</c:v>
                </c:pt>
                <c:pt idx="8">
                  <c:v>Ostatní*</c:v>
                </c:pt>
              </c:strCache>
            </c:strRef>
          </c:cat>
          <c:val>
            <c:numRef>
              <c:f>'Očkování dle skupin'!$B$2:$J$2</c:f>
              <c:numCache>
                <c:formatCode>[$-10405]#,##0;\(#,##0\)</c:formatCode>
                <c:ptCount val="9"/>
                <c:pt idx="0">
                  <c:v>9216</c:v>
                </c:pt>
                <c:pt idx="1">
                  <c:v>8363</c:v>
                </c:pt>
                <c:pt idx="2">
                  <c:v>8487</c:v>
                </c:pt>
                <c:pt idx="3">
                  <c:v>2302</c:v>
                </c:pt>
                <c:pt idx="4">
                  <c:v>5024</c:v>
                </c:pt>
                <c:pt idx="5">
                  <c:v>24180</c:v>
                </c:pt>
                <c:pt idx="6">
                  <c:v>24859</c:v>
                </c:pt>
                <c:pt idx="7">
                  <c:v>3148</c:v>
                </c:pt>
                <c:pt idx="8">
                  <c:v>6690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49-4240-87A8-1FA788EA80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-27"/>
        <c:axId val="1837301408"/>
        <c:axId val="1642065968"/>
      </c:barChart>
      <c:catAx>
        <c:axId val="183730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2065968"/>
        <c:crosses val="autoZero"/>
        <c:auto val="1"/>
        <c:lblAlgn val="ctr"/>
        <c:lblOffset val="100"/>
        <c:noMultiLvlLbl val="0"/>
      </c:catAx>
      <c:valAx>
        <c:axId val="1642065968"/>
        <c:scaling>
          <c:orientation val="minMax"/>
        </c:scaling>
        <c:delete val="0"/>
        <c:axPos val="l"/>
        <c:numFmt formatCode="[$-10405]#,##0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3730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r>
              <a:rPr lang="cs-CZ" sz="2200" b="1" dirty="0">
                <a:solidFill>
                  <a:srgbClr val="2B2B82"/>
                </a:solidFill>
              </a:rPr>
              <a:t>Očkování v KHK podle věku</a:t>
            </a:r>
          </a:p>
          <a:p>
            <a:pPr>
              <a:defRPr sz="2000" b="1">
                <a:solidFill>
                  <a:srgbClr val="2B2B82"/>
                </a:solidFill>
              </a:defRPr>
            </a:pPr>
            <a:r>
              <a:rPr lang="cs-CZ" sz="1600" b="0" dirty="0">
                <a:solidFill>
                  <a:srgbClr val="2B2B82"/>
                </a:solidFill>
              </a:rPr>
              <a:t>31. 3. 2021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2B2B8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'Očkování dle věku'!$A$2</c:f>
              <c:strCache>
                <c:ptCount val="1"/>
                <c:pt idx="0">
                  <c:v>první dávka</c:v>
                </c:pt>
              </c:strCache>
            </c:strRef>
          </c:tx>
          <c:spPr>
            <a:solidFill>
              <a:srgbClr val="2B2B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dle věku'!$C$1:$H$1</c:f>
              <c:strCache>
                <c:ptCount val="6"/>
                <c:pt idx="0">
                  <c:v>18–29</c:v>
                </c:pt>
                <c:pt idx="1">
                  <c:v>30–49</c:v>
                </c:pt>
                <c:pt idx="2">
                  <c:v>50–59</c:v>
                </c:pt>
                <c:pt idx="3">
                  <c:v>60–69</c:v>
                </c:pt>
                <c:pt idx="4">
                  <c:v>70–79</c:v>
                </c:pt>
                <c:pt idx="5">
                  <c:v>80+</c:v>
                </c:pt>
              </c:strCache>
            </c:strRef>
          </c:cat>
          <c:val>
            <c:numRef>
              <c:f>'Očkování dle věku'!$C$2:$H$2</c:f>
              <c:numCache>
                <c:formatCode>[$-10409]#,##0;\(#,##0\)</c:formatCode>
                <c:ptCount val="6"/>
                <c:pt idx="0">
                  <c:v>3276</c:v>
                </c:pt>
                <c:pt idx="1">
                  <c:v>14800</c:v>
                </c:pt>
                <c:pt idx="2">
                  <c:v>10658</c:v>
                </c:pt>
                <c:pt idx="3">
                  <c:v>8780</c:v>
                </c:pt>
                <c:pt idx="4">
                  <c:v>26379</c:v>
                </c:pt>
                <c:pt idx="5">
                  <c:v>28352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FD-45BE-9E1E-B5C3A1A15391}"/>
            </c:ext>
          </c:extLst>
        </c:ser>
        <c:ser>
          <c:idx val="1"/>
          <c:order val="1"/>
          <c:tx>
            <c:strRef>
              <c:f>'Očkování dle věku'!$A$3</c:f>
              <c:strCache>
                <c:ptCount val="1"/>
                <c:pt idx="0">
                  <c:v>druhá dávka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4.59770035681740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2B2B8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FD-45BE-9E1E-B5C3A1A153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dle věku'!$C$1:$H$1</c:f>
              <c:strCache>
                <c:ptCount val="6"/>
                <c:pt idx="0">
                  <c:v>18–29</c:v>
                </c:pt>
                <c:pt idx="1">
                  <c:v>30–49</c:v>
                </c:pt>
                <c:pt idx="2">
                  <c:v>50–59</c:v>
                </c:pt>
                <c:pt idx="3">
                  <c:v>60–69</c:v>
                </c:pt>
                <c:pt idx="4">
                  <c:v>70–79</c:v>
                </c:pt>
                <c:pt idx="5">
                  <c:v>80+</c:v>
                </c:pt>
              </c:strCache>
            </c:strRef>
          </c:cat>
          <c:val>
            <c:numRef>
              <c:f>'Očkování dle věku'!$C$3:$H$3</c:f>
              <c:numCache>
                <c:formatCode>[$-10409]#,##0;\(#,##0\)</c:formatCode>
                <c:ptCount val="6"/>
                <c:pt idx="0">
                  <c:v>990</c:v>
                </c:pt>
                <c:pt idx="1">
                  <c:v>4601</c:v>
                </c:pt>
                <c:pt idx="2">
                  <c:v>2727</c:v>
                </c:pt>
                <c:pt idx="3">
                  <c:v>2091</c:v>
                </c:pt>
                <c:pt idx="4">
                  <c:v>2078</c:v>
                </c:pt>
                <c:pt idx="5">
                  <c:v>11247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FD-45BE-9E1E-B5C3A1A153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axId val="1776520928"/>
        <c:axId val="1983810432"/>
      </c:barChart>
      <c:catAx>
        <c:axId val="1776520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83810432"/>
        <c:crosses val="autoZero"/>
        <c:auto val="1"/>
        <c:lblAlgn val="ctr"/>
        <c:lblOffset val="100"/>
        <c:noMultiLvlLbl val="0"/>
      </c:catAx>
      <c:valAx>
        <c:axId val="198381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10409]#,##0;\(#,##0\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7652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r>
              <a:rPr lang="cs-CZ" sz="2400" b="1" dirty="0">
                <a:solidFill>
                  <a:srgbClr val="2B2B82"/>
                </a:solidFill>
              </a:rPr>
              <a:t>Týdenní</a:t>
            </a:r>
            <a:r>
              <a:rPr lang="cs-CZ" sz="2400" b="1" baseline="0" dirty="0">
                <a:solidFill>
                  <a:srgbClr val="2B2B82"/>
                </a:solidFill>
              </a:rPr>
              <a:t> počty očkování v KHK</a:t>
            </a:r>
          </a:p>
          <a:p>
            <a:pPr>
              <a:defRPr sz="2400" b="1">
                <a:solidFill>
                  <a:srgbClr val="2B2B82"/>
                </a:solidFill>
              </a:defRPr>
            </a:pPr>
            <a:r>
              <a:rPr lang="cs-CZ" sz="1800" b="0" baseline="0" dirty="0">
                <a:solidFill>
                  <a:srgbClr val="2B2B82"/>
                </a:solidFill>
              </a:rPr>
              <a:t>leden až březen</a:t>
            </a:r>
            <a:endParaRPr lang="cs-CZ" sz="1800" b="0" dirty="0">
              <a:solidFill>
                <a:srgbClr val="2B2B82"/>
              </a:solidFill>
            </a:endParaRPr>
          </a:p>
        </c:rich>
      </c:tx>
      <c:layout>
        <c:manualLayout>
          <c:xMode val="edge"/>
          <c:yMode val="edge"/>
          <c:x val="0.37034086425069507"/>
          <c:y val="2.052490059467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2B2B8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47625">
                <a:solidFill>
                  <a:srgbClr val="C0000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5.2402727637384676E-2"/>
                  <c:y val="-2.6444741692752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4-4225-8D7B-39D752FB2FA7}"/>
                </c:ext>
              </c:extLst>
            </c:dLbl>
            <c:dLbl>
              <c:idx val="8"/>
              <c:layout>
                <c:manualLayout>
                  <c:x val="-5.2402727637384676E-2"/>
                  <c:y val="-2.6444741692752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4-4225-8D7B-39D752FB2FA7}"/>
                </c:ext>
              </c:extLst>
            </c:dLbl>
            <c:dLbl>
              <c:idx val="9"/>
              <c:layout>
                <c:manualLayout>
                  <c:x val="-6.0425190533493899E-2"/>
                  <c:y val="-2.6444741692752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4-4225-8D7B-39D752FB2FA7}"/>
                </c:ext>
              </c:extLst>
            </c:dLbl>
            <c:dLbl>
              <c:idx val="10"/>
              <c:layout>
                <c:manualLayout>
                  <c:x val="-6.2093862815884596E-2"/>
                  <c:y val="-2.6444741692752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4-4225-8D7B-39D752FB2FA7}"/>
                </c:ext>
              </c:extLst>
            </c:dLbl>
            <c:dLbl>
              <c:idx val="11"/>
              <c:layout>
                <c:manualLayout>
                  <c:x val="-6.2093862815884478E-2"/>
                  <c:y val="-2.4109657045934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64-4225-8D7B-39D752FB2F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průběžně'!$E$1:$Q$1</c:f>
              <c:strCache>
                <c:ptCount val="13"/>
                <c:pt idx="0">
                  <c:v>2.-3. 1.</c:v>
                </c:pt>
                <c:pt idx="1">
                  <c:v>4.-10. 1.</c:v>
                </c:pt>
                <c:pt idx="2">
                  <c:v>11.-17. 1.</c:v>
                </c:pt>
                <c:pt idx="3">
                  <c:v>18.-24. 1.</c:v>
                </c:pt>
                <c:pt idx="4">
                  <c:v>25.-31. 1.</c:v>
                </c:pt>
                <c:pt idx="5">
                  <c:v>1.-7. 2.</c:v>
                </c:pt>
                <c:pt idx="6">
                  <c:v>8.-14. 2.</c:v>
                </c:pt>
                <c:pt idx="7">
                  <c:v>15.-21. 2.</c:v>
                </c:pt>
                <c:pt idx="8">
                  <c:v>22.-28. 2.</c:v>
                </c:pt>
                <c:pt idx="9">
                  <c:v>1.-7. 3.</c:v>
                </c:pt>
                <c:pt idx="10">
                  <c:v>8.-14. 3.</c:v>
                </c:pt>
                <c:pt idx="11">
                  <c:v>15.-21. 3.</c:v>
                </c:pt>
                <c:pt idx="12">
                  <c:v>22.-28. 3.</c:v>
                </c:pt>
              </c:strCache>
            </c:strRef>
          </c:cat>
          <c:val>
            <c:numRef>
              <c:f>'Očkování průběžně'!$E$2:$Q$2</c:f>
              <c:numCache>
                <c:formatCode>General</c:formatCode>
                <c:ptCount val="13"/>
                <c:pt idx="0">
                  <c:v>300</c:v>
                </c:pt>
                <c:pt idx="1">
                  <c:v>1577</c:v>
                </c:pt>
                <c:pt idx="2">
                  <c:v>4325</c:v>
                </c:pt>
                <c:pt idx="3">
                  <c:v>3898</c:v>
                </c:pt>
                <c:pt idx="4">
                  <c:v>4094</c:v>
                </c:pt>
                <c:pt idx="5">
                  <c:v>4361</c:v>
                </c:pt>
                <c:pt idx="6">
                  <c:v>4841</c:v>
                </c:pt>
                <c:pt idx="7">
                  <c:v>5917</c:v>
                </c:pt>
                <c:pt idx="8">
                  <c:v>6813</c:v>
                </c:pt>
                <c:pt idx="9">
                  <c:v>9642</c:v>
                </c:pt>
                <c:pt idx="10">
                  <c:v>11699</c:v>
                </c:pt>
                <c:pt idx="11">
                  <c:v>13321</c:v>
                </c:pt>
                <c:pt idx="12">
                  <c:v>13791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064-4225-8D7B-39D752FB2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596544"/>
        <c:axId val="1822756256"/>
      </c:lineChart>
      <c:catAx>
        <c:axId val="199259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22756256"/>
        <c:crosses val="autoZero"/>
        <c:auto val="1"/>
        <c:lblAlgn val="ctr"/>
        <c:lblOffset val="100"/>
        <c:noMultiLvlLbl val="0"/>
      </c:catAx>
      <c:valAx>
        <c:axId val="182275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259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r>
              <a:rPr lang="cs-CZ" sz="2400" b="1" dirty="0">
                <a:solidFill>
                  <a:srgbClr val="2B2B82"/>
                </a:solidFill>
                <a:latin typeface="+mn-lt"/>
              </a:rPr>
              <a:t>Očkování</a:t>
            </a:r>
            <a:r>
              <a:rPr lang="cs-CZ" sz="2400" b="1" baseline="0" dirty="0">
                <a:solidFill>
                  <a:srgbClr val="2B2B82"/>
                </a:solidFill>
                <a:latin typeface="+mn-lt"/>
              </a:rPr>
              <a:t> v KHK</a:t>
            </a:r>
            <a:r>
              <a:rPr lang="cs-CZ" sz="2400" b="1" dirty="0">
                <a:solidFill>
                  <a:srgbClr val="2B2B82"/>
                </a:solidFill>
                <a:latin typeface="+mn-lt"/>
              </a:rPr>
              <a:t> leden až březen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2B2B8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1.7687074829931974E-2"/>
          <c:y val="0.13267181240502832"/>
          <c:w val="0.97006802721088436"/>
          <c:h val="0.762084714739604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'Přehled očkování'!$B$1</c:f>
              <c:strCache>
                <c:ptCount val="1"/>
                <c:pt idx="0">
                  <c:v>Dodávky vakcín</c:v>
                </c:pt>
              </c:strCache>
            </c:strRef>
          </c:tx>
          <c:spPr>
            <a:solidFill>
              <a:srgbClr val="2B2B8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13-4383-BD88-CFE3E1D269BE}"/>
                </c:ext>
              </c:extLst>
            </c:dLbl>
            <c:dLbl>
              <c:idx val="1"/>
              <c:layout>
                <c:manualLayout>
                  <c:x val="0"/>
                  <c:y val="8.958333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13-4383-BD88-CFE3E1D269BE}"/>
                </c:ext>
              </c:extLst>
            </c:dLbl>
            <c:dLbl>
              <c:idx val="2"/>
              <c:layout>
                <c:manualLayout>
                  <c:x val="0"/>
                  <c:y val="9.3749999999999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13-4383-BD88-CFE3E1D269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[1]List1!$A$63:$A$74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'Přehled očkování'!$B$2:$B$4</c:f>
              <c:numCache>
                <c:formatCode>#,##0</c:formatCode>
                <c:ptCount val="3"/>
                <c:pt idx="0">
                  <c:v>16185</c:v>
                </c:pt>
                <c:pt idx="1">
                  <c:v>26050</c:v>
                </c:pt>
                <c:pt idx="2">
                  <c:v>58650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13-4383-BD88-CFE3E1D269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27"/>
        <c:axId val="983300879"/>
        <c:axId val="662124015"/>
      </c:barChart>
      <c:lineChart>
        <c:grouping val="standard"/>
        <c:varyColors val="0"/>
        <c:ser>
          <c:idx val="1"/>
          <c:order val="1"/>
          <c:tx>
            <c:strRef>
              <c:f>'Přehled očkování'!$C$1</c:f>
              <c:strCache>
                <c:ptCount val="1"/>
                <c:pt idx="0">
                  <c:v>Uskutečněných očkování celkem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38100">
                <a:solidFill>
                  <a:srgbClr val="C00000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C13-4383-BD88-CFE3E1D269BE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C00000"/>
                </a:solidFill>
                <a:ln w="38100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9C13-4383-BD88-CFE3E1D269BE}"/>
              </c:ext>
            </c:extLst>
          </c:dPt>
          <c:dLbls>
            <c:dLbl>
              <c:idx val="0"/>
              <c:layout>
                <c:manualLayout>
                  <c:x val="4.9878345498783457E-2"/>
                  <c:y val="1.0416666666666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C13-4383-BD88-CFE3E1D269BE}"/>
                </c:ext>
              </c:extLst>
            </c:dLbl>
            <c:dLbl>
              <c:idx val="1"/>
              <c:layout>
                <c:manualLayout>
                  <c:x val="7.2992700729927005E-3"/>
                  <c:y val="1.8750000000000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13-4383-BD88-CFE3E1D269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[1]List1!$A$63:$A$74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'Přehled očkování'!$C$2:$C$4</c:f>
              <c:numCache>
                <c:formatCode>#,##0</c:formatCode>
                <c:ptCount val="3"/>
                <c:pt idx="0">
                  <c:v>14180</c:v>
                </c:pt>
                <c:pt idx="1">
                  <c:v>35993</c:v>
                </c:pt>
                <c:pt idx="2">
                  <c:v>92269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C13-4383-BD88-CFE3E1D269BE}"/>
            </c:ext>
          </c:extLst>
        </c:ser>
        <c:ser>
          <c:idx val="2"/>
          <c:order val="2"/>
          <c:tx>
            <c:strRef>
              <c:f>'Přehled očkování'!$D$1</c:f>
              <c:strCache>
                <c:ptCount val="1"/>
                <c:pt idx="0">
                  <c:v>Počet vakcín celkem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7445255474452552E-2"/>
                  <c:y val="-5.833333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C13-4383-BD88-CFE3E1D269BE}"/>
                </c:ext>
              </c:extLst>
            </c:dLbl>
            <c:dLbl>
              <c:idx val="1"/>
              <c:layout>
                <c:manualLayout>
                  <c:x val="-5.9610705596107053E-2"/>
                  <c:y val="-3.7500000000000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C13-4383-BD88-CFE3E1D269BE}"/>
                </c:ext>
              </c:extLst>
            </c:dLbl>
            <c:dLbl>
              <c:idx val="2"/>
              <c:layout>
                <c:manualLayout>
                  <c:x val="-4.0145985401459854E-2"/>
                  <c:y val="-4.791666666666667E-2"/>
                </c:manualLayout>
              </c:layout>
              <c:tx>
                <c:rich>
                  <a:bodyPr/>
                  <a:lstStyle/>
                  <a:p>
                    <a:fld id="{CF98F110-2375-428B-A2C7-A6D8C04AA160}" type="VALUE">
                      <a:rPr lang="en-US" smtClean="0"/>
                      <a:pPr/>
                      <a:t>[HODNOTA]</a:t>
                    </a:fld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C13-4383-BD88-CFE3E1D269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[1]List1!$A$63:$A$74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'Přehled očkování'!$D$2:$D$4</c:f>
              <c:numCache>
                <c:formatCode>#,##0</c:formatCode>
                <c:ptCount val="3"/>
                <c:pt idx="0">
                  <c:v>16185</c:v>
                </c:pt>
                <c:pt idx="1">
                  <c:v>46635</c:v>
                </c:pt>
                <c:pt idx="2">
                  <c:v>100885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9C13-4383-BD88-CFE3E1D269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83300879"/>
        <c:axId val="662124015"/>
      </c:lineChart>
      <c:catAx>
        <c:axId val="983300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62124015"/>
        <c:crosses val="autoZero"/>
        <c:auto val="1"/>
        <c:lblAlgn val="ctr"/>
        <c:lblOffset val="100"/>
        <c:noMultiLvlLbl val="0"/>
      </c:catAx>
      <c:valAx>
        <c:axId val="662124015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983300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958139356668005"/>
          <c:y val="0.10020620078740157"/>
          <c:w val="0.65439833706918027"/>
          <c:h val="9.81243438320209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857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0.05653</cdr:x>
      <cdr:y>0.94624</cdr:y>
    </cdr:from>
    <cdr:to>
      <cdr:x>0.85895</cdr:x>
      <cdr:y>0.98876</cdr:y>
    </cdr:to>
    <cdr:sp macro="" textlink="">
      <cdr:nvSpPr>
        <cdr:cNvPr id="2" name="TextovéPole 2">
          <a:extLst xmlns:a="http://schemas.openxmlformats.org/drawingml/2006/main">
            <a:ext uri="{FF2B5EF4-FFF2-40B4-BE49-F238E27FC236}">
              <a16:creationId xmlns:a16="http://schemas.microsoft.com/office/drawing/2014/main" id="{E4A67B63-C747-4FEE-A1E7-7A764241E095}"/>
            </a:ext>
          </a:extLst>
        </cdr:cNvPr>
        <cdr:cNvSpPr txBox="1"/>
      </cdr:nvSpPr>
      <cdr:spPr>
        <a:xfrm xmlns:a="http://schemas.openxmlformats.org/drawingml/2006/main">
          <a:off x="624114" y="6146800"/>
          <a:ext cx="8858250" cy="27622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000" dirty="0">
              <a:solidFill>
                <a:schemeClr val="bg1">
                  <a:lumMod val="50000"/>
                </a:schemeClr>
              </a:solidFill>
            </a:rPr>
            <a:t>*Ostatní: velkou část tvoří osoby pracující na odběrových místech, pomáhající v péči o pacienty v nemocnicích a v sociálních službách (medici, studenti, dobrovolníci,…)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23A7F6-BD10-42B8-A829-84003E820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697F105-7692-46B8-9F4E-B717BAC59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394CAC-4867-4F78-A907-4B266E670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B1E1-8AD2-4AC6-B7A6-666750D0A239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720CA1-7824-4FB4-ACF9-46D1B66AE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904E7D-0A72-4D1A-90C7-56D6DD04C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324A-21E9-43CF-AEC0-2CD5550AA2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83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1A3635-5013-4C77-94AB-C4AFA88A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9C1B598-DD8C-4500-A366-250DB5035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843B77-DAF1-425F-8AB9-28F1B241E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B1E1-8AD2-4AC6-B7A6-666750D0A239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E60131-1CBB-4068-ACB6-C43BD7972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12AED0-8FE8-4E2E-BA79-717A828BB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324A-21E9-43CF-AEC0-2CD5550AA2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495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A9DB466-D184-4832-951C-DBBF80C66C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355CF9B-E1F9-4BF8-B769-8D06496B7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04D424-9936-4D74-B66C-9B187A55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B1E1-8AD2-4AC6-B7A6-666750D0A239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BD0F34-E089-4470-8B15-8506A1D68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34BACB-F1E6-457D-8544-5B548F3CE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324A-21E9-43CF-AEC0-2CD5550AA2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397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0A5673-5298-4656-B88D-D8BE495D9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409080-1377-4F59-8199-892A0F488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D087AB-8FBD-4100-99B4-1D2FC766A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B1E1-8AD2-4AC6-B7A6-666750D0A239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C89411-4308-43BF-BC17-D3B39E8F8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93E67D-941B-4A68-95DD-AE26A963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324A-21E9-43CF-AEC0-2CD5550AA2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07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ABE92D-1A12-428F-8B5D-D52CA2564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69586F7-94B6-405D-A70F-81A4EB3D7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637C47-8679-438B-9F50-CF3476C1E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B1E1-8AD2-4AC6-B7A6-666750D0A239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5EA9C4-E978-455D-B891-15E93CACF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1ACBB4-6AF4-455D-8C7F-01EAECC1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324A-21E9-43CF-AEC0-2CD5550AA2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46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2E71C9-7C35-4F18-9C30-4844AFA5B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3466E7-DE9F-4509-A849-2560ED710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CE8CE5D-3636-4440-8D7E-0BC05CE14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655947D-232F-4B47-98E6-1C191491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B1E1-8AD2-4AC6-B7A6-666750D0A239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B2EA6D-00D3-4C13-86C3-B6D6D77D1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312CE4F-6105-47C5-8E83-A77C4D38D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324A-21E9-43CF-AEC0-2CD5550AA2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45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855EBF-F3E6-415B-BCE6-D1072F39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D8CB3E3-4BF8-4996-AFB6-8B067BD7B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E758C29-406F-402D-8534-6CCDE33E15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03BC173-01DB-4281-8E0F-534EDD1A8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511FCB9-3FBD-4AAE-9625-1460D68991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0F387F5-2954-440A-B1FF-E72E9DA1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B1E1-8AD2-4AC6-B7A6-666750D0A239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18AB7F4-5A54-4DFC-98EA-BE94F1738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640635D-EE1D-4C92-BA73-2AAEE2602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324A-21E9-43CF-AEC0-2CD5550AA2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185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7EBD91-AABE-48DB-BA05-EBCD0485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02C8B0A-79CB-4D6B-9B3B-938DF0FE1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B1E1-8AD2-4AC6-B7A6-666750D0A239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AE4CE9B-3095-4EB0-95DB-9F7809E6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0AC89FC-47DE-4A6A-8180-6885F194F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324A-21E9-43CF-AEC0-2CD5550AA2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37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E0B9ADF-1A73-41F0-AD0A-D935850E8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B1E1-8AD2-4AC6-B7A6-666750D0A239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59D4D6B-FC1F-44AC-A330-DE5414AA9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543787-0AEC-4524-AA18-7D798C4CF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324A-21E9-43CF-AEC0-2CD5550AA2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90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966550-D1CF-44B3-99DC-778F9A2A7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8B22BD-5D6A-4452-B181-0BD5824FB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2B0ED63-DC9A-43E4-86B5-7F6ABC2C1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D9FCFF3-47C5-4802-B062-8E946E1E4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B1E1-8AD2-4AC6-B7A6-666750D0A239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80E2DFA-1359-42B0-9773-782A056EA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75A1104-8304-45DA-BD3C-A9CE973D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324A-21E9-43CF-AEC0-2CD5550AA2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78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AA520-1F0F-4986-96F8-98DD177A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D232FE2-460D-4C23-A159-F09957FB6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4F80D36-B32C-47CE-9AE7-68E7B1F8C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D786034-B3F1-42A5-8DBA-304C21AE1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B1E1-8AD2-4AC6-B7A6-666750D0A239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7639E62-E5AD-46C4-A948-FDB80297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80845-D9EB-4DD4-ABC6-371E8C846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324A-21E9-43CF-AEC0-2CD5550AA2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440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D3B78B4-15F8-4BCA-8EF7-CCDE69DB1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45CFC97-D311-42D4-8DE1-04CC86643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9DF015-DEA9-4FC8-B79A-A96CFC54C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DB1E1-8AD2-4AC6-B7A6-666750D0A239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1E2E2A-AC26-4B6C-8D51-6C93805E9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810377-FEB0-402E-AB8C-3695181C8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324A-21E9-43CF-AEC0-2CD5550AA2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7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3B65E4DF-F140-4D62-B7B4-FC36149F69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153807"/>
              </p:ext>
            </p:extLst>
          </p:nvPr>
        </p:nvGraphicFramePr>
        <p:xfrm>
          <a:off x="866691" y="320511"/>
          <a:ext cx="10511625" cy="607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3">
            <a:extLst>
              <a:ext uri="{FF2B5EF4-FFF2-40B4-BE49-F238E27FC236}">
                <a16:creationId xmlns:a16="http://schemas.microsoft.com/office/drawing/2014/main" id="{98C43875-15FD-4686-89CF-8DB82FEA26DD}"/>
              </a:ext>
            </a:extLst>
          </p:cNvPr>
          <p:cNvSpPr txBox="1"/>
          <p:nvPr/>
        </p:nvSpPr>
        <p:spPr>
          <a:xfrm>
            <a:off x="2361869" y="6135674"/>
            <a:ext cx="7086600" cy="25717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*Poslední</a:t>
            </a:r>
            <a:r>
              <a:rPr lang="cs-CZ" sz="1600" baseline="0" dirty="0"/>
              <a:t> dodávka vakcín do kraje dorazila 30. 3. 2021.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544418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06966111-5A45-4BC6-82AA-CA0FFD9246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239781"/>
              </p:ext>
            </p:extLst>
          </p:nvPr>
        </p:nvGraphicFramePr>
        <p:xfrm>
          <a:off x="576262" y="180975"/>
          <a:ext cx="11039475" cy="649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3">
            <a:extLst>
              <a:ext uri="{FF2B5EF4-FFF2-40B4-BE49-F238E27FC236}">
                <a16:creationId xmlns:a16="http://schemas.microsoft.com/office/drawing/2014/main" id="{16DC7CA5-BCAA-4180-86AF-DE3E4911064E}"/>
              </a:ext>
            </a:extLst>
          </p:cNvPr>
          <p:cNvSpPr txBox="1"/>
          <p:nvPr/>
        </p:nvSpPr>
        <p:spPr>
          <a:xfrm>
            <a:off x="2072805" y="1372055"/>
            <a:ext cx="2019300" cy="98107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2B2B82"/>
                </a:solidFill>
              </a:rPr>
              <a:t>Celkem očkováno dávek:</a:t>
            </a:r>
          </a:p>
          <a:p>
            <a:pPr algn="ctr"/>
            <a:r>
              <a:rPr lang="cs-CZ" sz="4000" b="1" dirty="0">
                <a:solidFill>
                  <a:srgbClr val="2B2B82"/>
                </a:solidFill>
              </a:rPr>
              <a:t>92</a:t>
            </a:r>
            <a:r>
              <a:rPr lang="cs-CZ" sz="4000" b="1" baseline="0" dirty="0">
                <a:solidFill>
                  <a:srgbClr val="2B2B82"/>
                </a:solidFill>
              </a:rPr>
              <a:t> 269</a:t>
            </a:r>
            <a:endParaRPr lang="cs-CZ" sz="4000" b="1" dirty="0">
              <a:solidFill>
                <a:srgbClr val="2B2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CCBED9C1-FE6A-42B8-95EB-E3D35D96A6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4582323"/>
              </p:ext>
            </p:extLst>
          </p:nvPr>
        </p:nvGraphicFramePr>
        <p:xfrm>
          <a:off x="500933" y="268515"/>
          <a:ext cx="11084117" cy="6379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3">
            <a:extLst>
              <a:ext uri="{FF2B5EF4-FFF2-40B4-BE49-F238E27FC236}">
                <a16:creationId xmlns:a16="http://schemas.microsoft.com/office/drawing/2014/main" id="{C1DA4F08-9FCF-4FA7-8248-C23293116709}"/>
              </a:ext>
            </a:extLst>
          </p:cNvPr>
          <p:cNvSpPr txBox="1"/>
          <p:nvPr/>
        </p:nvSpPr>
        <p:spPr>
          <a:xfrm>
            <a:off x="1929682" y="1499276"/>
            <a:ext cx="2019300" cy="98107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2B2B82"/>
                </a:solidFill>
              </a:rPr>
              <a:t>Celkem očkováno dávek:</a:t>
            </a:r>
          </a:p>
          <a:p>
            <a:pPr algn="ctr"/>
            <a:r>
              <a:rPr lang="cs-CZ" sz="4000" b="1" dirty="0">
                <a:solidFill>
                  <a:srgbClr val="2B2B82"/>
                </a:solidFill>
              </a:rPr>
              <a:t>92</a:t>
            </a:r>
            <a:r>
              <a:rPr lang="cs-CZ" sz="4000" b="1" baseline="0" dirty="0">
                <a:solidFill>
                  <a:srgbClr val="2B2B82"/>
                </a:solidFill>
              </a:rPr>
              <a:t> 269</a:t>
            </a:r>
            <a:endParaRPr lang="cs-CZ" sz="4000" b="1" dirty="0">
              <a:solidFill>
                <a:srgbClr val="2B2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80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24824968-6B03-48F9-AB2A-757B5FE0CA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578872"/>
              </p:ext>
            </p:extLst>
          </p:nvPr>
        </p:nvGraphicFramePr>
        <p:xfrm>
          <a:off x="540690" y="365761"/>
          <a:ext cx="11100020" cy="6130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216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F3F444-E806-4D63-B204-5ABF291B3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66B2EA-B5B9-44C4-87CF-44B434083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7E41B947-F968-4F3C-86C0-27B1605157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221438"/>
              </p:ext>
            </p:extLst>
          </p:nvPr>
        </p:nvGraphicFramePr>
        <p:xfrm>
          <a:off x="320511" y="197963"/>
          <a:ext cx="11453567" cy="6419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3">
            <a:extLst>
              <a:ext uri="{FF2B5EF4-FFF2-40B4-BE49-F238E27FC236}">
                <a16:creationId xmlns:a16="http://schemas.microsoft.com/office/drawing/2014/main" id="{3D88CF94-7519-4847-9EE8-2F775DCC96D5}"/>
              </a:ext>
            </a:extLst>
          </p:cNvPr>
          <p:cNvSpPr txBox="1"/>
          <p:nvPr/>
        </p:nvSpPr>
        <p:spPr>
          <a:xfrm>
            <a:off x="1645432" y="6402862"/>
            <a:ext cx="7086600" cy="25717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*Poslední</a:t>
            </a:r>
            <a:r>
              <a:rPr lang="cs-CZ" sz="1600" baseline="0" dirty="0"/>
              <a:t> dodávka vakcín do kraje dorazila 30. 3. 2021.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581903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AE1A4EF9-4F60-4CF3-A59F-67EAB92792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" b="12396"/>
          <a:stretch/>
        </p:blipFill>
        <p:spPr>
          <a:xfrm>
            <a:off x="960503" y="0"/>
            <a:ext cx="10360639" cy="6007895"/>
          </a:xfrm>
          <a:prstGeom prst="rect">
            <a:avLst/>
          </a:prstGeom>
          <a:solidFill>
            <a:schemeClr val="bg2"/>
          </a:solidFill>
          <a:ln w="57150"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C45AFE-5A50-4C8E-AEA8-140D1FD9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93" y="187685"/>
            <a:ext cx="10749803" cy="1321428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Páteřní síť očkování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2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  <a:endParaRPr lang="cs-CZ" sz="36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3" name="Slza 12">
            <a:extLst>
              <a:ext uri="{FF2B5EF4-FFF2-40B4-BE49-F238E27FC236}">
                <a16:creationId xmlns:a16="http://schemas.microsoft.com/office/drawing/2014/main" id="{0C081EB1-909A-444D-839F-06D4EC9FB1B5}"/>
              </a:ext>
            </a:extLst>
          </p:cNvPr>
          <p:cNvSpPr/>
          <p:nvPr/>
        </p:nvSpPr>
        <p:spPr>
          <a:xfrm rot="8114930">
            <a:off x="5633749" y="4054976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Slza 15">
            <a:extLst>
              <a:ext uri="{FF2B5EF4-FFF2-40B4-BE49-F238E27FC236}">
                <a16:creationId xmlns:a16="http://schemas.microsoft.com/office/drawing/2014/main" id="{B711C56D-1E47-40AF-A501-6E94897BFDC6}"/>
              </a:ext>
            </a:extLst>
          </p:cNvPr>
          <p:cNvSpPr/>
          <p:nvPr/>
        </p:nvSpPr>
        <p:spPr>
          <a:xfrm rot="8114930">
            <a:off x="8184994" y="2111457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Slza 16">
            <a:extLst>
              <a:ext uri="{FF2B5EF4-FFF2-40B4-BE49-F238E27FC236}">
                <a16:creationId xmlns:a16="http://schemas.microsoft.com/office/drawing/2014/main" id="{2851FE6C-3F93-4102-ACB2-5FE38249ECF6}"/>
              </a:ext>
            </a:extLst>
          </p:cNvPr>
          <p:cNvSpPr/>
          <p:nvPr/>
        </p:nvSpPr>
        <p:spPr>
          <a:xfrm rot="8114930">
            <a:off x="5934455" y="1879898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E6A27E62-64A4-42B5-9179-55B3BF968E0B}"/>
              </a:ext>
            </a:extLst>
          </p:cNvPr>
          <p:cNvSpPr txBox="1"/>
          <p:nvPr/>
        </p:nvSpPr>
        <p:spPr>
          <a:xfrm>
            <a:off x="3476269" y="2932992"/>
            <a:ext cx="1103788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Jičín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12 000 dávek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E4A994D0-165D-4DFD-9C50-07C239350731}"/>
              </a:ext>
            </a:extLst>
          </p:cNvPr>
          <p:cNvSpPr txBox="1"/>
          <p:nvPr/>
        </p:nvSpPr>
        <p:spPr>
          <a:xfrm>
            <a:off x="4495622" y="2210998"/>
            <a:ext cx="1374546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Levitovo centrum následné péče 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Hořice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3 000 dávek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F42607C2-DD82-41DB-90AB-AC0EC6030B1D}"/>
              </a:ext>
            </a:extLst>
          </p:cNvPr>
          <p:cNvSpPr txBox="1"/>
          <p:nvPr/>
        </p:nvSpPr>
        <p:spPr>
          <a:xfrm>
            <a:off x="4229134" y="3817540"/>
            <a:ext cx="1165589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Nový Bydžov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4 800 dávek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1ED9221B-F3EF-4E8E-9618-1356490D66DD}"/>
              </a:ext>
            </a:extLst>
          </p:cNvPr>
          <p:cNvSpPr txBox="1"/>
          <p:nvPr/>
        </p:nvSpPr>
        <p:spPr>
          <a:xfrm>
            <a:off x="5491255" y="4350598"/>
            <a:ext cx="1638294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FN Hradec Králové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až 30 000 dávek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1CFB7A6D-DBE0-476F-892F-6D70870166F6}"/>
              </a:ext>
            </a:extLst>
          </p:cNvPr>
          <p:cNvSpPr txBox="1"/>
          <p:nvPr/>
        </p:nvSpPr>
        <p:spPr>
          <a:xfrm>
            <a:off x="7953502" y="4427071"/>
            <a:ext cx="1403874" cy="8617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Společenské centrum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Rychnov n. </a:t>
            </a:r>
            <a:r>
              <a:rPr lang="cs-CZ" sz="1200" dirty="0" err="1">
                <a:solidFill>
                  <a:srgbClr val="2B2B82"/>
                </a:solidFill>
                <a:latin typeface="Franklin Gothic Demi" panose="020B0703020102020204" pitchFamily="34" charset="0"/>
              </a:rPr>
              <a:t>Kn</a:t>
            </a:r>
            <a:r>
              <a:rPr lang="cs-CZ" sz="1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12 000 dávek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B9A2008E-D69D-415E-A175-7835474ECB24}"/>
              </a:ext>
            </a:extLst>
          </p:cNvPr>
          <p:cNvSpPr txBox="1"/>
          <p:nvPr/>
        </p:nvSpPr>
        <p:spPr>
          <a:xfrm>
            <a:off x="6252122" y="3784641"/>
            <a:ext cx="160047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Poliklinika Jaroměř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6 000 dávek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E9E78C81-BD09-4782-9202-A112CAEC0EA9}"/>
              </a:ext>
            </a:extLst>
          </p:cNvPr>
          <p:cNvSpPr txBox="1"/>
          <p:nvPr/>
        </p:nvSpPr>
        <p:spPr>
          <a:xfrm>
            <a:off x="5557986" y="3164138"/>
            <a:ext cx="1691954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MN Dvůr Králové n. L.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až 7 000 dávek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CCBCAC40-1B98-43C6-8A84-E1D5593B6618}"/>
              </a:ext>
            </a:extLst>
          </p:cNvPr>
          <p:cNvSpPr txBox="1"/>
          <p:nvPr/>
        </p:nvSpPr>
        <p:spPr>
          <a:xfrm>
            <a:off x="7410079" y="3281784"/>
            <a:ext cx="1579019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Náchod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15 000 dávek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95768FEE-ED20-4E71-B643-1F1EA8E5718A}"/>
              </a:ext>
            </a:extLst>
          </p:cNvPr>
          <p:cNvSpPr txBox="1"/>
          <p:nvPr/>
        </p:nvSpPr>
        <p:spPr>
          <a:xfrm>
            <a:off x="6251581" y="2398012"/>
            <a:ext cx="1267859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Trutnov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11 200 dávek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235BA456-4298-402C-B605-7945673CC46A}"/>
              </a:ext>
            </a:extLst>
          </p:cNvPr>
          <p:cNvSpPr txBox="1"/>
          <p:nvPr/>
        </p:nvSpPr>
        <p:spPr>
          <a:xfrm>
            <a:off x="5417446" y="1352539"/>
            <a:ext cx="1536613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Vrchlabí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7 000 dávek</a:t>
            </a:r>
          </a:p>
        </p:txBody>
      </p:sp>
      <p:sp>
        <p:nvSpPr>
          <p:cNvPr id="34" name="Slza 33">
            <a:extLst>
              <a:ext uri="{FF2B5EF4-FFF2-40B4-BE49-F238E27FC236}">
                <a16:creationId xmlns:a16="http://schemas.microsoft.com/office/drawing/2014/main" id="{DF421B0D-ADA4-421C-B6F6-8291150AA2AC}"/>
              </a:ext>
            </a:extLst>
          </p:cNvPr>
          <p:cNvSpPr/>
          <p:nvPr/>
        </p:nvSpPr>
        <p:spPr>
          <a:xfrm rot="8114930">
            <a:off x="6697609" y="2212912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FA2063A1-21B4-4F6A-891B-EE426DBCC9D7}"/>
              </a:ext>
            </a:extLst>
          </p:cNvPr>
          <p:cNvSpPr txBox="1"/>
          <p:nvPr/>
        </p:nvSpPr>
        <p:spPr>
          <a:xfrm>
            <a:off x="7642658" y="2424201"/>
            <a:ext cx="157902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Broumov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4 800 dávek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8B938557-8C6F-4EDB-BB9A-B2618D7C8183}"/>
              </a:ext>
            </a:extLst>
          </p:cNvPr>
          <p:cNvSpPr txBox="1"/>
          <p:nvPr/>
        </p:nvSpPr>
        <p:spPr>
          <a:xfrm>
            <a:off x="547714" y="3619075"/>
            <a:ext cx="2336130" cy="12618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Celkem až</a:t>
            </a:r>
          </a:p>
          <a:p>
            <a: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112 800</a:t>
            </a:r>
          </a:p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očkování měsíčně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034DC690-82B5-4F99-9033-70EBCD27861D}"/>
              </a:ext>
            </a:extLst>
          </p:cNvPr>
          <p:cNvSpPr txBox="1"/>
          <p:nvPr/>
        </p:nvSpPr>
        <p:spPr>
          <a:xfrm>
            <a:off x="9509981" y="2528228"/>
            <a:ext cx="270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Celkem</a:t>
            </a:r>
          </a:p>
          <a:p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11</a:t>
            </a:r>
          </a:p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očkovacích </a:t>
            </a:r>
          </a:p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míst v kraji</a:t>
            </a:r>
          </a:p>
          <a:p>
            <a:endParaRPr lang="cs-CZ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E3E53C9F-5062-4D74-A7E7-F02D0D130CA7}"/>
              </a:ext>
            </a:extLst>
          </p:cNvPr>
          <p:cNvSpPr txBox="1"/>
          <p:nvPr/>
        </p:nvSpPr>
        <p:spPr>
          <a:xfrm>
            <a:off x="8778237" y="386839"/>
            <a:ext cx="27096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Termín</a:t>
            </a:r>
          </a:p>
          <a:p>
            <a: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od dubna</a:t>
            </a:r>
          </a:p>
          <a:p>
            <a:endParaRPr lang="cs-CZ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9" name="Nadpis 1">
            <a:extLst>
              <a:ext uri="{FF2B5EF4-FFF2-40B4-BE49-F238E27FC236}">
                <a16:creationId xmlns:a16="http://schemas.microsoft.com/office/drawing/2014/main" id="{DF585051-3F47-4B5B-8A8A-6FE925DE0072}"/>
              </a:ext>
            </a:extLst>
          </p:cNvPr>
          <p:cNvSpPr txBox="1">
            <a:spLocks/>
          </p:cNvSpPr>
          <p:nvPr/>
        </p:nvSpPr>
        <p:spPr>
          <a:xfrm>
            <a:off x="8379805" y="5924379"/>
            <a:ext cx="10093171" cy="9818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Více informací na</a:t>
            </a:r>
          </a:p>
          <a:p>
            <a:r>
              <a:rPr lang="cs-CZ" sz="1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koronavirus.kr-kralovehradecky.cz</a:t>
            </a:r>
          </a:p>
        </p:txBody>
      </p:sp>
      <p:pic>
        <p:nvPicPr>
          <p:cNvPr id="44" name="Obrázek 43">
            <a:extLst>
              <a:ext uri="{FF2B5EF4-FFF2-40B4-BE49-F238E27FC236}">
                <a16:creationId xmlns:a16="http://schemas.microsoft.com/office/drawing/2014/main" id="{B8B9AA2B-E5B4-406B-8C18-5B8D1AD10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4" y="5599361"/>
            <a:ext cx="1864043" cy="957095"/>
          </a:xfrm>
          <a:prstGeom prst="rect">
            <a:avLst/>
          </a:prstGeom>
        </p:spPr>
      </p:pic>
      <p:sp>
        <p:nvSpPr>
          <p:cNvPr id="23" name="Slza 22">
            <a:extLst>
              <a:ext uri="{FF2B5EF4-FFF2-40B4-BE49-F238E27FC236}">
                <a16:creationId xmlns:a16="http://schemas.microsoft.com/office/drawing/2014/main" id="{A4205E7D-0020-4F77-B7CB-000451E2F18D}"/>
              </a:ext>
            </a:extLst>
          </p:cNvPr>
          <p:cNvSpPr/>
          <p:nvPr/>
        </p:nvSpPr>
        <p:spPr>
          <a:xfrm rot="8114930">
            <a:off x="5146048" y="2997182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Slza 21">
            <a:extLst>
              <a:ext uri="{FF2B5EF4-FFF2-40B4-BE49-F238E27FC236}">
                <a16:creationId xmlns:a16="http://schemas.microsoft.com/office/drawing/2014/main" id="{9A80BD11-9557-4811-B93C-BD6A6CE4EC64}"/>
              </a:ext>
            </a:extLst>
          </p:cNvPr>
          <p:cNvSpPr/>
          <p:nvPr/>
        </p:nvSpPr>
        <p:spPr>
          <a:xfrm rot="8114930">
            <a:off x="4404442" y="3611257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Slza 17">
            <a:extLst>
              <a:ext uri="{FF2B5EF4-FFF2-40B4-BE49-F238E27FC236}">
                <a16:creationId xmlns:a16="http://schemas.microsoft.com/office/drawing/2014/main" id="{E0C747A5-D350-445D-A6F7-EB32D8F8E970}"/>
              </a:ext>
            </a:extLst>
          </p:cNvPr>
          <p:cNvSpPr/>
          <p:nvPr/>
        </p:nvSpPr>
        <p:spPr>
          <a:xfrm rot="8114930">
            <a:off x="4126000" y="2770482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Slza 18">
            <a:extLst>
              <a:ext uri="{FF2B5EF4-FFF2-40B4-BE49-F238E27FC236}">
                <a16:creationId xmlns:a16="http://schemas.microsoft.com/office/drawing/2014/main" id="{89FE42DC-4A39-44C6-891E-E35270103ED4}"/>
              </a:ext>
            </a:extLst>
          </p:cNvPr>
          <p:cNvSpPr/>
          <p:nvPr/>
        </p:nvSpPr>
        <p:spPr>
          <a:xfrm rot="8114930">
            <a:off x="6601946" y="3594999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Slza 19">
            <a:extLst>
              <a:ext uri="{FF2B5EF4-FFF2-40B4-BE49-F238E27FC236}">
                <a16:creationId xmlns:a16="http://schemas.microsoft.com/office/drawing/2014/main" id="{A0C9E9A3-AE63-4CCD-88C7-52F2E0DBCBF2}"/>
              </a:ext>
            </a:extLst>
          </p:cNvPr>
          <p:cNvSpPr/>
          <p:nvPr/>
        </p:nvSpPr>
        <p:spPr>
          <a:xfrm rot="8114930">
            <a:off x="7753884" y="4806731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Slza 20">
            <a:extLst>
              <a:ext uri="{FF2B5EF4-FFF2-40B4-BE49-F238E27FC236}">
                <a16:creationId xmlns:a16="http://schemas.microsoft.com/office/drawing/2014/main" id="{C3376B92-33C6-423A-94CB-D16E5D45F8F8}"/>
              </a:ext>
            </a:extLst>
          </p:cNvPr>
          <p:cNvSpPr/>
          <p:nvPr/>
        </p:nvSpPr>
        <p:spPr>
          <a:xfrm rot="8114930">
            <a:off x="6039598" y="2908949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Slza 14">
            <a:extLst>
              <a:ext uri="{FF2B5EF4-FFF2-40B4-BE49-F238E27FC236}">
                <a16:creationId xmlns:a16="http://schemas.microsoft.com/office/drawing/2014/main" id="{F4B8A3BD-F670-4E6D-A106-D6E2F2B0E18E}"/>
              </a:ext>
            </a:extLst>
          </p:cNvPr>
          <p:cNvSpPr/>
          <p:nvPr/>
        </p:nvSpPr>
        <p:spPr>
          <a:xfrm rot="8114930">
            <a:off x="7291138" y="3090099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784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47D9A55-7083-47E4-974A-EFBB59FC2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F4DDE209-BD32-4495-A4E6-E8D128D64B5A}"/>
              </a:ext>
            </a:extLst>
          </p:cNvPr>
          <p:cNvSpPr/>
          <p:nvPr/>
        </p:nvSpPr>
        <p:spPr>
          <a:xfrm>
            <a:off x="811033" y="3075057"/>
            <a:ext cx="10153816" cy="707886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4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www.kr-kralovehradecky.cz/mapaockovani</a:t>
            </a:r>
          </a:p>
        </p:txBody>
      </p:sp>
    </p:spTree>
    <p:extLst>
      <p:ext uri="{BB962C8B-B14F-4D97-AF65-F5344CB8AC3E}">
        <p14:creationId xmlns:p14="http://schemas.microsoft.com/office/powerpoint/2010/main" val="37971439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238</Words>
  <Application>Microsoft Office PowerPoint</Application>
  <PresentationFormat>Širokoúhlá obrazovka</PresentationFormat>
  <Paragraphs>69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Franklin Gothic Demi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Páteřní síť očkování v Královéhradeckém kraji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Lechmann Dan Mgr.</dc:creator>
  <cp:lastModifiedBy>Lechmann Dan Mgr.</cp:lastModifiedBy>
  <cp:revision>12</cp:revision>
  <cp:lastPrinted>2021-04-01T10:04:20Z</cp:lastPrinted>
  <dcterms:created xsi:type="dcterms:W3CDTF">2021-04-01T08:20:24Z</dcterms:created>
  <dcterms:modified xsi:type="dcterms:W3CDTF">2021-04-01T11:52:00Z</dcterms:modified>
</cp:coreProperties>
</file>