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67" r:id="rId3"/>
    <p:sldId id="266" r:id="rId4"/>
    <p:sldId id="272" r:id="rId5"/>
    <p:sldId id="270" r:id="rId6"/>
    <p:sldId id="271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02_Dokumenty%20K&#218;\001_benchmarking\sb&#283;r%20dat%20za%20rok%202010\Supersestavy%202010\supersestava%202010%20%20k%2013_6__2011%20%20vybran&#233;%20%20dle%20slu&#382;eb%20a%20op2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ocuments%20and%20Settings\269\Dokumenty\000_Dlouhodob&#233;%20financov&#225;n&#237;\Tabulky%20a%20grafy%20do%20r%202016\V&#253;voj%20slu&#382;eb%20do%202016%20GRAFY%20varianta%20transformace%20a%20IP2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E:\000_Dlouhodob&#233;%20financov&#225;n&#237;\Tabulky%20a%20grafy%20do%20r%202016\V&#253;voj%20slu&#382;eb%20do%202016%20GRAFY%20varianta%20transformace%20a%20IP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chart>
    <c:title>
      <c:tx>
        <c:rich>
          <a:bodyPr/>
          <a:lstStyle/>
          <a:p>
            <a:pPr>
              <a:defRPr/>
            </a:pPr>
            <a:r>
              <a:rPr lang="cs-CZ"/>
              <a:t>Náklady sociálních služeb celkem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List1!$T$2</c:f>
              <c:strCache>
                <c:ptCount val="1"/>
                <c:pt idx="0">
                  <c:v>Náklady celkem</c:v>
                </c:pt>
              </c:strCache>
            </c:strRef>
          </c:tx>
          <c:cat>
            <c:strRef>
              <c:f>List1!$U$1:$W$1</c:f>
              <c:strCache>
                <c:ptCount val="3"/>
                <c:pt idx="0">
                  <c:v>příspěvková organizace zřízená krajem</c:v>
                </c:pt>
                <c:pt idx="1">
                  <c:v>města a obce</c:v>
                </c:pt>
                <c:pt idx="2">
                  <c:v>ostatní</c:v>
                </c:pt>
              </c:strCache>
            </c:strRef>
          </c:cat>
          <c:val>
            <c:numRef>
              <c:f>List1!$U$2:$W$2</c:f>
              <c:numCache>
                <c:formatCode>#,##0</c:formatCode>
                <c:ptCount val="3"/>
                <c:pt idx="0">
                  <c:v>742801215.15999949</c:v>
                </c:pt>
                <c:pt idx="1">
                  <c:v>341352574.66999996</c:v>
                </c:pt>
                <c:pt idx="2">
                  <c:v>343520833.68999994</c:v>
                </c:pt>
              </c:numCache>
            </c:numRef>
          </c:val>
        </c:ser>
        <c:axId val="68913408"/>
        <c:axId val="68928256"/>
      </c:barChart>
      <c:catAx>
        <c:axId val="68913408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/>
            </a:pPr>
            <a:endParaRPr lang="cs-CZ"/>
          </a:p>
        </c:txPr>
        <c:crossAx val="68928256"/>
        <c:crosses val="autoZero"/>
        <c:auto val="1"/>
        <c:lblAlgn val="ctr"/>
        <c:lblOffset val="100"/>
      </c:catAx>
      <c:valAx>
        <c:axId val="68928256"/>
        <c:scaling>
          <c:orientation val="minMax"/>
        </c:scaling>
        <c:axPos val="l"/>
        <c:majorGridlines/>
        <c:numFmt formatCode="#,##0" sourceLinked="1"/>
        <c:tickLblPos val="nextTo"/>
        <c:txPr>
          <a:bodyPr/>
          <a:lstStyle/>
          <a:p>
            <a:pPr>
              <a:defRPr sz="1100"/>
            </a:pPr>
            <a:endParaRPr lang="cs-CZ"/>
          </a:p>
        </c:txPr>
        <c:crossAx val="68913408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100"/>
          </a:pPr>
          <a:endParaRPr lang="cs-CZ"/>
        </a:p>
      </c:txPr>
    </c:legend>
    <c:plotVisOnly val="1"/>
  </c:chart>
  <c:spPr>
    <a:solidFill>
      <a:schemeClr val="accent6">
        <a:lumMod val="20000"/>
        <a:lumOff val="80000"/>
      </a:schemeClr>
    </a:solidFill>
  </c:sp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chart>
    <c:title>
      <c:tx>
        <c:rich>
          <a:bodyPr/>
          <a:lstStyle/>
          <a:p>
            <a:pPr>
              <a:defRPr/>
            </a:pPr>
            <a:r>
              <a:rPr lang="cs-CZ"/>
              <a:t>Sociální služby celkem</a:t>
            </a:r>
            <a:r>
              <a:rPr lang="cs-CZ" baseline="0"/>
              <a:t> </a:t>
            </a:r>
            <a:r>
              <a:rPr lang="cs-CZ"/>
              <a:t>do roku 2016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Grafy!$C$194</c:f>
              <c:strCache>
                <c:ptCount val="1"/>
                <c:pt idx="0">
                  <c:v>Provozní náklady celkem</c:v>
                </c:pt>
              </c:strCache>
            </c:strRef>
          </c:tx>
          <c:dLbls>
            <c:showVal val="1"/>
          </c:dLbls>
          <c:cat>
            <c:numRef>
              <c:f>Grafy!$D$193:$J$193</c:f>
              <c:numCache>
                <c:formatCode>#,##0</c:formatCod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</c:numCache>
            </c:numRef>
          </c:cat>
          <c:val>
            <c:numRef>
              <c:f>Grafy!$D$194:$J$194</c:f>
              <c:numCache>
                <c:formatCode>#,##0</c:formatCode>
                <c:ptCount val="7"/>
                <c:pt idx="0">
                  <c:v>1427674.6240000001</c:v>
                </c:pt>
                <c:pt idx="1">
                  <c:v>1445875.5425740008</c:v>
                </c:pt>
                <c:pt idx="2">
                  <c:v>1472886.0484518516</c:v>
                </c:pt>
                <c:pt idx="3">
                  <c:v>1500281.2367727272</c:v>
                </c:pt>
                <c:pt idx="4">
                  <c:v>1519568.9765224708</c:v>
                </c:pt>
                <c:pt idx="5">
                  <c:v>1539189.3804045683</c:v>
                </c:pt>
                <c:pt idx="6">
                  <c:v>1559150.2708369663</c:v>
                </c:pt>
              </c:numCache>
            </c:numRef>
          </c:val>
        </c:ser>
        <c:axId val="85289216"/>
        <c:axId val="85287296"/>
      </c:barChart>
      <c:lineChart>
        <c:grouping val="standard"/>
        <c:ser>
          <c:idx val="1"/>
          <c:order val="1"/>
          <c:tx>
            <c:strRef>
              <c:f>Grafy!$C$195</c:f>
              <c:strCache>
                <c:ptCount val="1"/>
                <c:pt idx="0">
                  <c:v>Financování samospráv</c:v>
                </c:pt>
              </c:strCache>
            </c:strRef>
          </c:tx>
          <c:marker>
            <c:symbol val="none"/>
          </c:marker>
          <c:cat>
            <c:numRef>
              <c:f>Grafy!$D$193:$J$193</c:f>
              <c:numCache>
                <c:formatCode>#,##0</c:formatCod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</c:numCache>
            </c:numRef>
          </c:cat>
          <c:val>
            <c:numRef>
              <c:f>Grafy!$D$195:$J$195</c:f>
              <c:numCache>
                <c:formatCode>#,##0</c:formatCode>
                <c:ptCount val="7"/>
                <c:pt idx="0">
                  <c:v>166666.68999999992</c:v>
                </c:pt>
                <c:pt idx="1">
                  <c:v>185241.30196399975</c:v>
                </c:pt>
                <c:pt idx="2">
                  <c:v>186255.59353427798</c:v>
                </c:pt>
                <c:pt idx="3">
                  <c:v>195195.08335814098</c:v>
                </c:pt>
                <c:pt idx="4">
                  <c:v>200586.19121744588</c:v>
                </c:pt>
                <c:pt idx="5">
                  <c:v>207659.82509929728</c:v>
                </c:pt>
                <c:pt idx="6">
                  <c:v>213293.35667230238</c:v>
                </c:pt>
              </c:numCache>
            </c:numRef>
          </c:val>
        </c:ser>
        <c:ser>
          <c:idx val="2"/>
          <c:order val="2"/>
          <c:tx>
            <c:strRef>
              <c:f>Grafy!$C$196</c:f>
              <c:strCache>
                <c:ptCount val="1"/>
                <c:pt idx="0">
                  <c:v>Dotace KHK</c:v>
                </c:pt>
              </c:strCache>
            </c:strRef>
          </c:tx>
          <c:marker>
            <c:symbol val="none"/>
          </c:marker>
          <c:cat>
            <c:numRef>
              <c:f>Grafy!$D$193:$J$193</c:f>
              <c:numCache>
                <c:formatCode>#,##0</c:formatCod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</c:numCache>
            </c:numRef>
          </c:cat>
          <c:val>
            <c:numRef>
              <c:f>Grafy!$D$196:$J$196</c:f>
              <c:numCache>
                <c:formatCode>#,##0</c:formatCode>
                <c:ptCount val="7"/>
                <c:pt idx="0">
                  <c:v>24800</c:v>
                </c:pt>
                <c:pt idx="1">
                  <c:v>25090</c:v>
                </c:pt>
                <c:pt idx="2">
                  <c:v>52560.376760000006</c:v>
                </c:pt>
                <c:pt idx="3">
                  <c:v>80280.753519999998</c:v>
                </c:pt>
                <c:pt idx="4">
                  <c:v>83520.753519999998</c:v>
                </c:pt>
                <c:pt idx="5">
                  <c:v>109700</c:v>
                </c:pt>
                <c:pt idx="6">
                  <c:v>117440</c:v>
                </c:pt>
              </c:numCache>
            </c:numRef>
          </c:val>
        </c:ser>
        <c:ser>
          <c:idx val="3"/>
          <c:order val="3"/>
          <c:tx>
            <c:strRef>
              <c:f>Grafy!$C$197</c:f>
              <c:strCache>
                <c:ptCount val="1"/>
                <c:pt idx="0">
                  <c:v>Dotace MPSV+IP</c:v>
                </c:pt>
              </c:strCache>
            </c:strRef>
          </c:tx>
          <c:marker>
            <c:symbol val="none"/>
          </c:marker>
          <c:cat>
            <c:numRef>
              <c:f>Grafy!$D$193:$J$193</c:f>
              <c:numCache>
                <c:formatCode>#,##0</c:formatCod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</c:numCache>
            </c:numRef>
          </c:cat>
          <c:val>
            <c:numRef>
              <c:f>Grafy!$D$197:$J$197</c:f>
              <c:numCache>
                <c:formatCode>#,##0</c:formatCode>
                <c:ptCount val="7"/>
                <c:pt idx="0">
                  <c:v>403484.09301000036</c:v>
                </c:pt>
                <c:pt idx="1">
                  <c:v>387379.89086000004</c:v>
                </c:pt>
                <c:pt idx="2">
                  <c:v>361270.29797999997</c:v>
                </c:pt>
                <c:pt idx="3">
                  <c:v>333052.20328000031</c:v>
                </c:pt>
                <c:pt idx="4">
                  <c:v>333052.20328000031</c:v>
                </c:pt>
                <c:pt idx="5">
                  <c:v>308552</c:v>
                </c:pt>
                <c:pt idx="6">
                  <c:v>304052</c:v>
                </c:pt>
              </c:numCache>
            </c:numRef>
          </c:val>
        </c:ser>
        <c:ser>
          <c:idx val="4"/>
          <c:order val="4"/>
          <c:tx>
            <c:strRef>
              <c:f>Grafy!$C$198</c:f>
              <c:strCache>
                <c:ptCount val="1"/>
                <c:pt idx="0">
                  <c:v>Příspěvek na provoz PO KHK</c:v>
                </c:pt>
              </c:strCache>
            </c:strRef>
          </c:tx>
          <c:marker>
            <c:symbol val="none"/>
          </c:marker>
          <c:cat>
            <c:numRef>
              <c:f>Grafy!$D$193:$J$193</c:f>
              <c:numCache>
                <c:formatCode>#,##0</c:formatCod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</c:numCache>
            </c:numRef>
          </c:cat>
          <c:val>
            <c:numRef>
              <c:f>Grafy!$D$198:$J$198</c:f>
              <c:numCache>
                <c:formatCode>#,##0</c:formatCode>
                <c:ptCount val="7"/>
                <c:pt idx="0">
                  <c:v>117659</c:v>
                </c:pt>
                <c:pt idx="1">
                  <c:v>118704.51700000001</c:v>
                </c:pt>
                <c:pt idx="2">
                  <c:v>133785.82365163628</c:v>
                </c:pt>
                <c:pt idx="3">
                  <c:v>142996.23269251635</c:v>
                </c:pt>
                <c:pt idx="4">
                  <c:v>143713.74582380519</c:v>
                </c:pt>
                <c:pt idx="5">
                  <c:v>144438.43408640669</c:v>
                </c:pt>
                <c:pt idx="6">
                  <c:v>145170.36923163448</c:v>
                </c:pt>
              </c:numCache>
            </c:numRef>
          </c:val>
        </c:ser>
        <c:marker val="1"/>
        <c:axId val="85142528"/>
        <c:axId val="85268736"/>
      </c:lineChart>
      <c:catAx>
        <c:axId val="85142528"/>
        <c:scaling>
          <c:orientation val="minMax"/>
        </c:scaling>
        <c:axPos val="b"/>
        <c:numFmt formatCode="#,##0" sourceLinked="1"/>
        <c:majorTickMark val="none"/>
        <c:tickLblPos val="nextTo"/>
        <c:crossAx val="85268736"/>
        <c:crosses val="autoZero"/>
        <c:auto val="1"/>
        <c:lblAlgn val="ctr"/>
        <c:lblOffset val="100"/>
      </c:catAx>
      <c:valAx>
        <c:axId val="85268736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cs-CZ"/>
                  <a:t>tis. Kč</a:t>
                </a:r>
              </a:p>
            </c:rich>
          </c:tx>
          <c:layout/>
        </c:title>
        <c:numFmt formatCode="#,##0" sourceLinked="1"/>
        <c:majorTickMark val="none"/>
        <c:tickLblPos val="nextTo"/>
        <c:crossAx val="85142528"/>
        <c:crosses val="autoZero"/>
        <c:crossBetween val="between"/>
      </c:valAx>
      <c:valAx>
        <c:axId val="85287296"/>
        <c:scaling>
          <c:orientation val="minMax"/>
        </c:scaling>
        <c:axPos val="r"/>
        <c:numFmt formatCode="#,##0" sourceLinked="1"/>
        <c:tickLblPos val="nextTo"/>
        <c:crossAx val="85289216"/>
        <c:crosses val="max"/>
        <c:crossBetween val="between"/>
      </c:valAx>
      <c:catAx>
        <c:axId val="85289216"/>
        <c:scaling>
          <c:orientation val="minMax"/>
        </c:scaling>
        <c:delete val="1"/>
        <c:axPos val="b"/>
        <c:numFmt formatCode="#,##0" sourceLinked="1"/>
        <c:tickLblPos val="none"/>
        <c:crossAx val="85287296"/>
        <c:crosses val="autoZero"/>
        <c:auto val="1"/>
        <c:lblAlgn val="ctr"/>
        <c:lblOffset val="100"/>
      </c:catAx>
      <c:dTable>
        <c:showHorzBorder val="1"/>
        <c:showVertBorder val="1"/>
        <c:showOutline val="1"/>
        <c:showKeys val="1"/>
      </c:dTable>
    </c:plotArea>
    <c:plotVisOnly val="1"/>
    <c:dispBlanksAs val="gap"/>
  </c:chart>
  <c:spPr>
    <a:solidFill>
      <a:schemeClr val="accent6">
        <a:lumMod val="40000"/>
        <a:lumOff val="60000"/>
      </a:schemeClr>
    </a:solidFill>
  </c:sp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chart>
    <c:title>
      <c:tx>
        <c:rich>
          <a:bodyPr/>
          <a:lstStyle/>
          <a:p>
            <a:pPr>
              <a:defRPr/>
            </a:pPr>
            <a:r>
              <a:rPr lang="cs-CZ"/>
              <a:t>Podíl kraje</a:t>
            </a:r>
            <a:r>
              <a:rPr lang="cs-CZ" baseline="0"/>
              <a:t> na financování sociálních služeb</a:t>
            </a:r>
            <a:endParaRPr lang="cs-CZ"/>
          </a:p>
        </c:rich>
      </c:tx>
      <c:layout/>
    </c:title>
    <c:plotArea>
      <c:layout/>
      <c:lineChart>
        <c:grouping val="standard"/>
        <c:ser>
          <c:idx val="0"/>
          <c:order val="0"/>
          <c:tx>
            <c:strRef>
              <c:f>List2!$A$13</c:f>
              <c:strCache>
                <c:ptCount val="1"/>
                <c:pt idx="0">
                  <c:v>rok</c:v>
                </c:pt>
              </c:strCache>
            </c:strRef>
          </c:tx>
          <c:marker>
            <c:symbol val="none"/>
          </c:marker>
          <c:val>
            <c:numRef>
              <c:f>List2!$B$13:$J$13</c:f>
              <c:numCache>
                <c:formatCode>General</c:formatCode>
                <c:ptCount val="9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</c:numCache>
            </c:numRef>
          </c:val>
        </c:ser>
        <c:ser>
          <c:idx val="1"/>
          <c:order val="1"/>
          <c:tx>
            <c:strRef>
              <c:f>List2!$A$14</c:f>
              <c:strCache>
                <c:ptCount val="1"/>
                <c:pt idx="0">
                  <c:v>celkem dotace KHK</c:v>
                </c:pt>
              </c:strCache>
            </c:strRef>
          </c:tx>
          <c:marker>
            <c:symbol val="none"/>
          </c:marker>
          <c:val>
            <c:numRef>
              <c:f>List2!$B$14:$J$14</c:f>
              <c:numCache>
                <c:formatCode>#,##0</c:formatCode>
                <c:ptCount val="9"/>
                <c:pt idx="0">
                  <c:v>27140.000019999996</c:v>
                </c:pt>
                <c:pt idx="1">
                  <c:v>25851.000000014701</c:v>
                </c:pt>
                <c:pt idx="2">
                  <c:v>24800</c:v>
                </c:pt>
                <c:pt idx="3">
                  <c:v>25090</c:v>
                </c:pt>
                <c:pt idx="4">
                  <c:v>52560.376760000006</c:v>
                </c:pt>
                <c:pt idx="5">
                  <c:v>80280.753519999998</c:v>
                </c:pt>
                <c:pt idx="6">
                  <c:v>83520.753519999998</c:v>
                </c:pt>
                <c:pt idx="7">
                  <c:v>109700</c:v>
                </c:pt>
                <c:pt idx="8">
                  <c:v>117440</c:v>
                </c:pt>
              </c:numCache>
            </c:numRef>
          </c:val>
        </c:ser>
        <c:ser>
          <c:idx val="2"/>
          <c:order val="2"/>
          <c:tx>
            <c:strRef>
              <c:f>List2!$A$15</c:f>
              <c:strCache>
                <c:ptCount val="1"/>
                <c:pt idx="0">
                  <c:v>Dotace MPSV a IP celkem</c:v>
                </c:pt>
              </c:strCache>
            </c:strRef>
          </c:tx>
          <c:marker>
            <c:symbol val="none"/>
          </c:marker>
          <c:val>
            <c:numRef>
              <c:f>List2!$B$15:$J$15</c:f>
              <c:numCache>
                <c:formatCode>#,##0</c:formatCode>
                <c:ptCount val="9"/>
                <c:pt idx="0">
                  <c:v>373994.1</c:v>
                </c:pt>
                <c:pt idx="1">
                  <c:v>391621.46462000022</c:v>
                </c:pt>
                <c:pt idx="2">
                  <c:v>403484.09301000036</c:v>
                </c:pt>
                <c:pt idx="3">
                  <c:v>387379.89086000004</c:v>
                </c:pt>
                <c:pt idx="4">
                  <c:v>361270.29797999997</c:v>
                </c:pt>
                <c:pt idx="5">
                  <c:v>333052.20328000031</c:v>
                </c:pt>
                <c:pt idx="6">
                  <c:v>333052.20328000031</c:v>
                </c:pt>
                <c:pt idx="7">
                  <c:v>308552</c:v>
                </c:pt>
                <c:pt idx="8">
                  <c:v>304052</c:v>
                </c:pt>
              </c:numCache>
            </c:numRef>
          </c:val>
        </c:ser>
        <c:ser>
          <c:idx val="3"/>
          <c:order val="3"/>
          <c:tx>
            <c:strRef>
              <c:f>List2!$A$16</c:f>
              <c:strCache>
                <c:ptCount val="1"/>
                <c:pt idx="0">
                  <c:v>Příspěvek na provoz PO KHK</c:v>
                </c:pt>
              </c:strCache>
            </c:strRef>
          </c:tx>
          <c:marker>
            <c:symbol val="none"/>
          </c:marker>
          <c:val>
            <c:numRef>
              <c:f>List2!$B$16:$J$16</c:f>
              <c:numCache>
                <c:formatCode>#,##0</c:formatCode>
                <c:ptCount val="9"/>
                <c:pt idx="0">
                  <c:v>42253</c:v>
                </c:pt>
                <c:pt idx="1">
                  <c:v>62015</c:v>
                </c:pt>
                <c:pt idx="2">
                  <c:v>117659</c:v>
                </c:pt>
                <c:pt idx="3">
                  <c:v>118704.51700000001</c:v>
                </c:pt>
                <c:pt idx="4">
                  <c:v>133785.82365163628</c:v>
                </c:pt>
                <c:pt idx="5">
                  <c:v>142996.23269251635</c:v>
                </c:pt>
                <c:pt idx="6">
                  <c:v>143713.74582380519</c:v>
                </c:pt>
                <c:pt idx="7">
                  <c:v>144438.43408640669</c:v>
                </c:pt>
                <c:pt idx="8">
                  <c:v>145170.36923163448</c:v>
                </c:pt>
              </c:numCache>
            </c:numRef>
          </c:val>
        </c:ser>
        <c:ser>
          <c:idx val="4"/>
          <c:order val="4"/>
          <c:tx>
            <c:strRef>
              <c:f>List2!$A$17</c:f>
              <c:strCache>
                <c:ptCount val="1"/>
                <c:pt idx="0">
                  <c:v>Dotace MPSV bez IP</c:v>
                </c:pt>
              </c:strCache>
            </c:strRef>
          </c:tx>
          <c:marker>
            <c:symbol val="none"/>
          </c:marker>
          <c:val>
            <c:numRef>
              <c:f>List2!$B$17:$J$17</c:f>
              <c:numCache>
                <c:formatCode>#,##0</c:formatCode>
                <c:ptCount val="9"/>
                <c:pt idx="0">
                  <c:v>373994.1</c:v>
                </c:pt>
                <c:pt idx="1">
                  <c:v>348632.71</c:v>
                </c:pt>
                <c:pt idx="2">
                  <c:v>323708</c:v>
                </c:pt>
                <c:pt idx="3">
                  <c:v>304052</c:v>
                </c:pt>
                <c:pt idx="4">
                  <c:v>304052</c:v>
                </c:pt>
                <c:pt idx="5">
                  <c:v>304052</c:v>
                </c:pt>
                <c:pt idx="6">
                  <c:v>304052</c:v>
                </c:pt>
                <c:pt idx="7">
                  <c:v>304052</c:v>
                </c:pt>
                <c:pt idx="8">
                  <c:v>304052</c:v>
                </c:pt>
              </c:numCache>
            </c:numRef>
          </c:val>
        </c:ser>
        <c:ser>
          <c:idx val="5"/>
          <c:order val="5"/>
          <c:tx>
            <c:strRef>
              <c:f>List2!$A$18</c:f>
              <c:strCache>
                <c:ptCount val="1"/>
                <c:pt idx="0">
                  <c:v>Podíl obcí a měst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val>
            <c:numRef>
              <c:f>List2!$B$18:$J$18</c:f>
              <c:numCache>
                <c:formatCode>#,##0</c:formatCode>
                <c:ptCount val="9"/>
                <c:pt idx="0">
                  <c:v>166834.04999999999</c:v>
                </c:pt>
                <c:pt idx="1">
                  <c:v>184632.3</c:v>
                </c:pt>
                <c:pt idx="2">
                  <c:v>166666.68999999992</c:v>
                </c:pt>
                <c:pt idx="3">
                  <c:v>185241.30196399975</c:v>
                </c:pt>
                <c:pt idx="4">
                  <c:v>186255.59353427798</c:v>
                </c:pt>
                <c:pt idx="5">
                  <c:v>195195.08335814098</c:v>
                </c:pt>
                <c:pt idx="6">
                  <c:v>200586.19121744588</c:v>
                </c:pt>
                <c:pt idx="7">
                  <c:v>207659.82509929728</c:v>
                </c:pt>
                <c:pt idx="8">
                  <c:v>213293.35667230238</c:v>
                </c:pt>
              </c:numCache>
            </c:numRef>
          </c:val>
        </c:ser>
        <c:marker val="1"/>
        <c:axId val="98393088"/>
        <c:axId val="98595584"/>
      </c:lineChart>
      <c:catAx>
        <c:axId val="98393088"/>
        <c:scaling>
          <c:orientation val="minMax"/>
        </c:scaling>
        <c:axPos val="b"/>
        <c:majorTickMark val="none"/>
        <c:tickLblPos val="nextTo"/>
        <c:crossAx val="98595584"/>
        <c:crosses val="autoZero"/>
        <c:auto val="1"/>
        <c:lblAlgn val="ctr"/>
        <c:lblOffset val="100"/>
      </c:catAx>
      <c:valAx>
        <c:axId val="98595584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cs-CZ" dirty="0"/>
                  <a:t>výše  financování  </a:t>
                </a:r>
                <a:r>
                  <a:rPr lang="cs-CZ" dirty="0" smtClean="0"/>
                  <a:t>Kč</a:t>
                </a:r>
                <a:endParaRPr lang="cs-CZ" dirty="0"/>
              </a:p>
            </c:rich>
          </c:tx>
          <c:layout/>
        </c:title>
        <c:numFmt formatCode="General" sourceLinked="1"/>
        <c:majorTickMark val="none"/>
        <c:tickLblPos val="nextTo"/>
        <c:crossAx val="98393088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000"/>
            </a:pPr>
            <a:endParaRPr lang="cs-CZ"/>
          </a:p>
        </c:txPr>
      </c:dTable>
    </c:plotArea>
    <c:plotVisOnly val="1"/>
  </c:chart>
  <c:spPr>
    <a:solidFill>
      <a:schemeClr val="accent6">
        <a:lumMod val="40000"/>
        <a:lumOff val="60000"/>
      </a:schemeClr>
    </a:solidFill>
  </c:sp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118AE-6D6E-4AD6-8F66-06E26529C0D8}" type="datetimeFigureOut">
              <a:rPr lang="cs-CZ" smtClean="0"/>
              <a:pPr/>
              <a:t>11.1.2012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31F0E-0FE7-4396-8DF9-1B0E65A1A53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118AE-6D6E-4AD6-8F66-06E26529C0D8}" type="datetimeFigureOut">
              <a:rPr lang="cs-CZ" smtClean="0"/>
              <a:pPr/>
              <a:t>11.1.2012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31F0E-0FE7-4396-8DF9-1B0E65A1A53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118AE-6D6E-4AD6-8F66-06E26529C0D8}" type="datetimeFigureOut">
              <a:rPr lang="cs-CZ" smtClean="0"/>
              <a:pPr/>
              <a:t>11.1.2012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31F0E-0FE7-4396-8DF9-1B0E65A1A53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118AE-6D6E-4AD6-8F66-06E26529C0D8}" type="datetimeFigureOut">
              <a:rPr lang="cs-CZ" smtClean="0"/>
              <a:pPr/>
              <a:t>11.1.2012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31F0E-0FE7-4396-8DF9-1B0E65A1A53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118AE-6D6E-4AD6-8F66-06E26529C0D8}" type="datetimeFigureOut">
              <a:rPr lang="cs-CZ" smtClean="0"/>
              <a:pPr/>
              <a:t>11.1.2012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31F0E-0FE7-4396-8DF9-1B0E65A1A53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118AE-6D6E-4AD6-8F66-06E26529C0D8}" type="datetimeFigureOut">
              <a:rPr lang="cs-CZ" smtClean="0"/>
              <a:pPr/>
              <a:t>11.1.2012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31F0E-0FE7-4396-8DF9-1B0E65A1A53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118AE-6D6E-4AD6-8F66-06E26529C0D8}" type="datetimeFigureOut">
              <a:rPr lang="cs-CZ" smtClean="0"/>
              <a:pPr/>
              <a:t>11.1.2012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31F0E-0FE7-4396-8DF9-1B0E65A1A53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118AE-6D6E-4AD6-8F66-06E26529C0D8}" type="datetimeFigureOut">
              <a:rPr lang="cs-CZ" smtClean="0"/>
              <a:pPr/>
              <a:t>11.1.2012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31F0E-0FE7-4396-8DF9-1B0E65A1A53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118AE-6D6E-4AD6-8F66-06E26529C0D8}" type="datetimeFigureOut">
              <a:rPr lang="cs-CZ" smtClean="0"/>
              <a:pPr/>
              <a:t>11.1.2012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31F0E-0FE7-4396-8DF9-1B0E65A1A53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118AE-6D6E-4AD6-8F66-06E26529C0D8}" type="datetimeFigureOut">
              <a:rPr lang="cs-CZ" smtClean="0"/>
              <a:pPr/>
              <a:t>11.1.2012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31F0E-0FE7-4396-8DF9-1B0E65A1A53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118AE-6D6E-4AD6-8F66-06E26529C0D8}" type="datetimeFigureOut">
              <a:rPr lang="cs-CZ" smtClean="0"/>
              <a:pPr/>
              <a:t>11.1.2012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31F0E-0FE7-4396-8DF9-1B0E65A1A53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D118AE-6D6E-4AD6-8F66-06E26529C0D8}" type="datetimeFigureOut">
              <a:rPr lang="cs-CZ" smtClean="0"/>
              <a:pPr/>
              <a:t>11.1.2012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31F0E-0FE7-4396-8DF9-1B0E65A1A537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 1"/>
          <p:cNvGraphicFramePr/>
          <p:nvPr/>
        </p:nvGraphicFramePr>
        <p:xfrm>
          <a:off x="1115616" y="1052736"/>
          <a:ext cx="7128792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33488" y="604838"/>
            <a:ext cx="6677025" cy="564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 3"/>
          <p:cNvGraphicFramePr/>
          <p:nvPr/>
        </p:nvGraphicFramePr>
        <p:xfrm>
          <a:off x="728662" y="881062"/>
          <a:ext cx="7686676" cy="50958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af 2"/>
          <p:cNvGraphicFramePr/>
          <p:nvPr/>
        </p:nvGraphicFramePr>
        <p:xfrm>
          <a:off x="683568" y="548680"/>
          <a:ext cx="7632848" cy="5760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ulka 2"/>
          <p:cNvGraphicFramePr>
            <a:graphicFrameLocks noGrp="1"/>
          </p:cNvGraphicFramePr>
          <p:nvPr/>
        </p:nvGraphicFramePr>
        <p:xfrm>
          <a:off x="1763687" y="2204872"/>
          <a:ext cx="4464497" cy="4176464"/>
        </p:xfrm>
        <a:graphic>
          <a:graphicData uri="http://schemas.openxmlformats.org/drawingml/2006/table">
            <a:tbl>
              <a:tblPr/>
              <a:tblGrid>
                <a:gridCol w="1499187"/>
                <a:gridCol w="1482655"/>
                <a:gridCol w="1482655"/>
              </a:tblGrid>
              <a:tr h="2610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latin typeface="Calibri"/>
                          <a:ea typeface="Calibri"/>
                          <a:cs typeface="Times New Roman"/>
                        </a:rPr>
                        <a:t>Název kraje</a:t>
                      </a:r>
                      <a:endParaRPr lang="cs-CZ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latin typeface="Calibri"/>
                          <a:ea typeface="Calibri"/>
                          <a:cs typeface="Times New Roman"/>
                        </a:rPr>
                        <a:t>Podíl kraje v %</a:t>
                      </a:r>
                      <a:endParaRPr lang="cs-CZ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latin typeface="Calibri"/>
                          <a:ea typeface="Calibri"/>
                          <a:cs typeface="Times New Roman"/>
                        </a:rPr>
                        <a:t>Podíl obce v %</a:t>
                      </a:r>
                      <a:endParaRPr lang="cs-CZ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2610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latin typeface="Calibri"/>
                          <a:ea typeface="Calibri"/>
                          <a:cs typeface="Times New Roman"/>
                        </a:rPr>
                        <a:t>Praha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latin typeface="Calibri"/>
                          <a:ea typeface="Calibri"/>
                          <a:cs typeface="Times New Roman"/>
                        </a:rPr>
                        <a:t>14,3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latin typeface="Calibri"/>
                          <a:ea typeface="Calibri"/>
                          <a:cs typeface="Times New Roman"/>
                        </a:rPr>
                        <a:t>9,0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0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latin typeface="Calibri"/>
                          <a:ea typeface="Calibri"/>
                          <a:cs typeface="Times New Roman"/>
                        </a:rPr>
                        <a:t>Jihočeský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latin typeface="Calibri"/>
                          <a:ea typeface="Calibri"/>
                          <a:cs typeface="Times New Roman"/>
                        </a:rPr>
                        <a:t>2,8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latin typeface="Calibri"/>
                          <a:ea typeface="Calibri"/>
                          <a:cs typeface="Times New Roman"/>
                        </a:rPr>
                        <a:t>5,6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0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latin typeface="Calibri"/>
                          <a:ea typeface="Calibri"/>
                          <a:cs typeface="Times New Roman"/>
                        </a:rPr>
                        <a:t>Jihomoravský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latin typeface="Calibri"/>
                          <a:ea typeface="Calibri"/>
                          <a:cs typeface="Times New Roman"/>
                        </a:rPr>
                        <a:t>5,7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latin typeface="Calibri"/>
                          <a:ea typeface="Calibri"/>
                          <a:cs typeface="Times New Roman"/>
                        </a:rPr>
                        <a:t>13,5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0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latin typeface="Calibri"/>
                          <a:ea typeface="Calibri"/>
                          <a:cs typeface="Times New Roman"/>
                        </a:rPr>
                        <a:t>Karlovarský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latin typeface="Calibri"/>
                          <a:ea typeface="Calibri"/>
                          <a:cs typeface="Times New Roman"/>
                        </a:rPr>
                        <a:t>4,2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latin typeface="Calibri"/>
                          <a:ea typeface="Calibri"/>
                          <a:cs typeface="Times New Roman"/>
                        </a:rPr>
                        <a:t>5,1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0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latin typeface="Calibri"/>
                          <a:ea typeface="Calibri"/>
                          <a:cs typeface="Times New Roman"/>
                        </a:rPr>
                        <a:t>Královéhradecký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latin typeface="Calibri"/>
                          <a:ea typeface="Calibri"/>
                          <a:cs typeface="Times New Roman"/>
                        </a:rPr>
                        <a:t>10,3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latin typeface="Calibri"/>
                          <a:ea typeface="Calibri"/>
                          <a:cs typeface="Times New Roman"/>
                        </a:rPr>
                        <a:t>7,6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0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latin typeface="Calibri"/>
                          <a:ea typeface="Calibri"/>
                          <a:cs typeface="Times New Roman"/>
                        </a:rPr>
                        <a:t>Liberecký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latin typeface="Calibri"/>
                          <a:ea typeface="Calibri"/>
                          <a:cs typeface="Times New Roman"/>
                        </a:rPr>
                        <a:t>11,5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latin typeface="Calibri"/>
                          <a:ea typeface="Calibri"/>
                          <a:cs typeface="Times New Roman"/>
                        </a:rPr>
                        <a:t>9,3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0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latin typeface="Calibri"/>
                          <a:ea typeface="Calibri"/>
                          <a:cs typeface="Times New Roman"/>
                        </a:rPr>
                        <a:t>Moravskoslezský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latin typeface="Calibri"/>
                          <a:ea typeface="Calibri"/>
                          <a:cs typeface="Times New Roman"/>
                        </a:rPr>
                        <a:t>1,2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latin typeface="Calibri"/>
                          <a:ea typeface="Calibri"/>
                          <a:cs typeface="Times New Roman"/>
                        </a:rPr>
                        <a:t>17,4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0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latin typeface="Calibri"/>
                          <a:ea typeface="Calibri"/>
                          <a:cs typeface="Times New Roman"/>
                        </a:rPr>
                        <a:t>Olomoucký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latin typeface="Calibri"/>
                          <a:ea typeface="Calibri"/>
                          <a:cs typeface="Times New Roman"/>
                        </a:rPr>
                        <a:t>10,1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latin typeface="Calibri"/>
                          <a:ea typeface="Calibri"/>
                          <a:cs typeface="Times New Roman"/>
                        </a:rPr>
                        <a:t>4,5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0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latin typeface="Calibri"/>
                          <a:ea typeface="Calibri"/>
                          <a:cs typeface="Times New Roman"/>
                        </a:rPr>
                        <a:t>Pardubický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latin typeface="Calibri"/>
                          <a:ea typeface="Calibri"/>
                          <a:cs typeface="Times New Roman"/>
                        </a:rPr>
                        <a:t>6,2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latin typeface="Calibri"/>
                          <a:ea typeface="Calibri"/>
                          <a:cs typeface="Times New Roman"/>
                        </a:rPr>
                        <a:t>6,4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0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latin typeface="Calibri"/>
                          <a:ea typeface="Calibri"/>
                          <a:cs typeface="Times New Roman"/>
                        </a:rPr>
                        <a:t>Plzeňský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latin typeface="Calibri"/>
                          <a:ea typeface="Calibri"/>
                          <a:cs typeface="Times New Roman"/>
                        </a:rPr>
                        <a:t>4,5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latin typeface="Calibri"/>
                          <a:ea typeface="Calibri"/>
                          <a:cs typeface="Times New Roman"/>
                        </a:rPr>
                        <a:t>9,2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0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latin typeface="Calibri"/>
                          <a:ea typeface="Calibri"/>
                          <a:cs typeface="Times New Roman"/>
                        </a:rPr>
                        <a:t>Středočeský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latin typeface="Calibri"/>
                          <a:ea typeface="Calibri"/>
                          <a:cs typeface="Times New Roman"/>
                        </a:rPr>
                        <a:t>5,5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latin typeface="Calibri"/>
                          <a:ea typeface="Calibri"/>
                          <a:cs typeface="Times New Roman"/>
                        </a:rPr>
                        <a:t>6,2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0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latin typeface="Calibri"/>
                          <a:ea typeface="Calibri"/>
                          <a:cs typeface="Times New Roman"/>
                        </a:rPr>
                        <a:t>Ústecký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latin typeface="Calibri"/>
                          <a:ea typeface="Calibri"/>
                          <a:cs typeface="Times New Roman"/>
                        </a:rPr>
                        <a:t>7,1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latin typeface="Calibri"/>
                          <a:ea typeface="Calibri"/>
                          <a:cs typeface="Times New Roman"/>
                        </a:rPr>
                        <a:t>8,8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0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latin typeface="Calibri"/>
                          <a:ea typeface="Calibri"/>
                          <a:cs typeface="Times New Roman"/>
                        </a:rPr>
                        <a:t>Vysočina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latin typeface="Calibri"/>
                          <a:ea typeface="Calibri"/>
                          <a:cs typeface="Times New Roman"/>
                        </a:rPr>
                        <a:t>6,6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latin typeface="Calibri"/>
                          <a:ea typeface="Calibri"/>
                          <a:cs typeface="Times New Roman"/>
                        </a:rPr>
                        <a:t>6,8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0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latin typeface="Calibri"/>
                          <a:ea typeface="Calibri"/>
                          <a:cs typeface="Times New Roman"/>
                        </a:rPr>
                        <a:t>Zlínský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latin typeface="Calibri"/>
                          <a:ea typeface="Calibri"/>
                          <a:cs typeface="Times New Roman"/>
                        </a:rPr>
                        <a:t>1,3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latin typeface="Calibri"/>
                          <a:ea typeface="Calibri"/>
                          <a:cs typeface="Times New Roman"/>
                        </a:rPr>
                        <a:t>3,4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0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>
                          <a:latin typeface="Calibri"/>
                          <a:ea typeface="Calibri"/>
                          <a:cs typeface="Times New Roman"/>
                        </a:rPr>
                        <a:t>Průměr ČR</a:t>
                      </a:r>
                      <a:endParaRPr lang="cs-CZ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latin typeface="Calibri"/>
                          <a:ea typeface="Calibri"/>
                          <a:cs typeface="Times New Roman"/>
                        </a:rPr>
                        <a:t>6,6</a:t>
                      </a:r>
                      <a:endParaRPr lang="cs-CZ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latin typeface="Calibri"/>
                          <a:ea typeface="Calibri"/>
                          <a:cs typeface="Times New Roman"/>
                        </a:rPr>
                        <a:t>8,8</a:t>
                      </a:r>
                      <a:endParaRPr lang="cs-CZ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Obdélník 3"/>
          <p:cNvSpPr/>
          <p:nvPr/>
        </p:nvSpPr>
        <p:spPr>
          <a:xfrm>
            <a:off x="899592" y="476672"/>
            <a:ext cx="7200800" cy="20162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dirty="0" smtClean="0">
                <a:solidFill>
                  <a:schemeClr val="tx1"/>
                </a:solidFill>
              </a:rPr>
              <a:t>Tabulka spoluúčasti kraje a obcí na financování sociálních služeb v roce 2010 dle krajů,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tak jak jí prezentoval 12.12. 2011 náměstek ministra práce a sociálních věcí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 Mgr. Kafka na zasedání Pracovního týmu pro sociální věci tripartity ČR</a:t>
            </a:r>
            <a:endParaRPr lang="cs-CZ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0113" y="203697"/>
            <a:ext cx="6768231" cy="6381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88</Words>
  <Application>Microsoft Office PowerPoint</Application>
  <PresentationFormat>Předvádění na obrazovce (4:3)</PresentationFormat>
  <Paragraphs>56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Motiv sady Office</vt:lpstr>
      <vt:lpstr>Snímek 1</vt:lpstr>
      <vt:lpstr>Snímek 2</vt:lpstr>
      <vt:lpstr>Snímek 3</vt:lpstr>
      <vt:lpstr>Snímek 4</vt:lpstr>
      <vt:lpstr>Snímek 5</vt:lpstr>
      <vt:lpstr>Snímek 6</vt:lpstr>
    </vt:vector>
  </TitlesOfParts>
  <Company>Krajský úřad, Královehradecký kraj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269</dc:creator>
  <cp:lastModifiedBy>269</cp:lastModifiedBy>
  <cp:revision>10</cp:revision>
  <dcterms:created xsi:type="dcterms:W3CDTF">2011-12-08T08:34:08Z</dcterms:created>
  <dcterms:modified xsi:type="dcterms:W3CDTF">2012-01-11T08:45:10Z</dcterms:modified>
</cp:coreProperties>
</file>